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05" r:id="rId3"/>
    <p:sldId id="374" r:id="rId4"/>
    <p:sldId id="329" r:id="rId5"/>
    <p:sldId id="320" r:id="rId6"/>
    <p:sldId id="285" r:id="rId7"/>
    <p:sldId id="260" r:id="rId8"/>
    <p:sldId id="258" r:id="rId9"/>
    <p:sldId id="290" r:id="rId10"/>
    <p:sldId id="287" r:id="rId11"/>
    <p:sldId id="289" r:id="rId12"/>
    <p:sldId id="288" r:id="rId13"/>
    <p:sldId id="268" r:id="rId14"/>
    <p:sldId id="272" r:id="rId15"/>
    <p:sldId id="269" r:id="rId16"/>
    <p:sldId id="300" r:id="rId17"/>
    <p:sldId id="301" r:id="rId18"/>
    <p:sldId id="270" r:id="rId19"/>
    <p:sldId id="271" r:id="rId20"/>
    <p:sldId id="294" r:id="rId21"/>
    <p:sldId id="292" r:id="rId22"/>
    <p:sldId id="293" r:id="rId23"/>
    <p:sldId id="263" r:id="rId24"/>
    <p:sldId id="298" r:id="rId25"/>
    <p:sldId id="391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34" autoAdjust="0"/>
  </p:normalViewPr>
  <p:slideViewPr>
    <p:cSldViewPr>
      <p:cViewPr varScale="1">
        <p:scale>
          <a:sx n="93" d="100"/>
          <a:sy n="93" d="100"/>
        </p:scale>
        <p:origin x="1195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ntho\Downloads\tables%20and%20graphs%20public%20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Sheet1!$A$3:$A$4</c:f>
              <c:strCache>
                <c:ptCount val="2"/>
                <c:pt idx="0">
                  <c:v>No Disability</c:v>
                </c:pt>
                <c:pt idx="1">
                  <c:v>With Disability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88.35</c:v>
                </c:pt>
                <c:pt idx="1">
                  <c:v>81.58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5-4DDE-8126-761C39269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0134520"/>
        <c:axId val="930132224"/>
      </c:barChart>
      <c:catAx>
        <c:axId val="93013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132224"/>
        <c:crosses val="autoZero"/>
        <c:auto val="1"/>
        <c:lblAlgn val="ctr"/>
        <c:lblOffset val="100"/>
        <c:noMultiLvlLbl val="0"/>
      </c:catAx>
      <c:valAx>
        <c:axId val="9301322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134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'Support by age'!$B$16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'Support by age'!$A$17:$A$23</c:f>
              <c:strCache>
                <c:ptCount val="7"/>
                <c:pt idx="0">
                  <c:v>0-24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'Support by age'!$B$17:$B$23</c:f>
              <c:numCache>
                <c:formatCode>0%</c:formatCode>
                <c:ptCount val="7"/>
                <c:pt idx="0">
                  <c:v>0.28787879</c:v>
                </c:pt>
                <c:pt idx="1">
                  <c:v>0.19230769</c:v>
                </c:pt>
                <c:pt idx="2">
                  <c:v>0.18153364</c:v>
                </c:pt>
                <c:pt idx="3">
                  <c:v>0.21875</c:v>
                </c:pt>
                <c:pt idx="4">
                  <c:v>0.21548117</c:v>
                </c:pt>
                <c:pt idx="5">
                  <c:v>0.22540983000000001</c:v>
                </c:pt>
                <c:pt idx="6">
                  <c:v>0.39655172000000005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0-4A11-8251-39D840C8D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39168"/>
        <c:axId val="204845440"/>
      </c:barChart>
      <c:catAx>
        <c:axId val="204839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Age band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45440"/>
        <c:crosses val="autoZero"/>
        <c:auto val="1"/>
        <c:lblAlgn val="ctr"/>
        <c:lblOffset val="100"/>
        <c:noMultiLvlLbl val="0"/>
      </c:catAx>
      <c:valAx>
        <c:axId val="20484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3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DDCCF-0189-4214-899D-0F92403C056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E329523-78ED-48B1-8E95-FB206727A37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Improve digital access including connectivity</a:t>
          </a:r>
          <a:endParaRPr lang="en-US" dirty="0"/>
        </a:p>
      </dgm:t>
    </dgm:pt>
    <dgm:pt modelId="{0BB25528-E385-4A2C-BA37-8E9BFBACF738}" type="parTrans" cxnId="{5458655E-7DB6-4F25-8D14-B3D406D3DB15}">
      <dgm:prSet/>
      <dgm:spPr/>
      <dgm:t>
        <a:bodyPr/>
        <a:lstStyle/>
        <a:p>
          <a:endParaRPr lang="en-US"/>
        </a:p>
      </dgm:t>
    </dgm:pt>
    <dgm:pt modelId="{1737F230-A34B-4A68-9FF4-176045B1DD01}" type="sibTrans" cxnId="{5458655E-7DB6-4F25-8D14-B3D406D3DB15}">
      <dgm:prSet/>
      <dgm:spPr/>
      <dgm:t>
        <a:bodyPr/>
        <a:lstStyle/>
        <a:p>
          <a:endParaRPr lang="en-US"/>
        </a:p>
      </dgm:t>
    </dgm:pt>
    <dgm:pt modelId="{A6E3546D-F0C2-438C-9B71-09431E9B5F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Introduce or expand local hubs or community-based borrowable devices</a:t>
          </a:r>
          <a:endParaRPr lang="en-US" dirty="0"/>
        </a:p>
      </dgm:t>
    </dgm:pt>
    <dgm:pt modelId="{ED14FC55-F1B9-4C3C-BD9B-F4748AEFC723}" type="parTrans" cxnId="{AE38845C-A19C-446D-A6B4-1446F635F4BA}">
      <dgm:prSet/>
      <dgm:spPr/>
      <dgm:t>
        <a:bodyPr/>
        <a:lstStyle/>
        <a:p>
          <a:endParaRPr lang="en-US"/>
        </a:p>
      </dgm:t>
    </dgm:pt>
    <dgm:pt modelId="{9A2F3F8C-5F94-4CEF-B008-9526CA4D07A7}" type="sibTrans" cxnId="{AE38845C-A19C-446D-A6B4-1446F635F4BA}">
      <dgm:prSet/>
      <dgm:spPr/>
      <dgm:t>
        <a:bodyPr/>
        <a:lstStyle/>
        <a:p>
          <a:endParaRPr lang="en-US"/>
        </a:p>
      </dgm:t>
    </dgm:pt>
    <dgm:pt modelId="{4C3493E9-0817-4443-87A1-1158552BB5F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Ensure choice over how consultations are provided</a:t>
          </a:r>
          <a:endParaRPr lang="en-US" dirty="0"/>
        </a:p>
      </dgm:t>
    </dgm:pt>
    <dgm:pt modelId="{6DBB4E47-B9FB-44E5-8B7C-02D996B239B6}" type="parTrans" cxnId="{4B355DBD-36BC-4AFB-8D2A-380A54B7062B}">
      <dgm:prSet/>
      <dgm:spPr/>
      <dgm:t>
        <a:bodyPr/>
        <a:lstStyle/>
        <a:p>
          <a:endParaRPr lang="en-US"/>
        </a:p>
      </dgm:t>
    </dgm:pt>
    <dgm:pt modelId="{85EE41FA-9C5B-408B-B76F-33422E458135}" type="sibTrans" cxnId="{4B355DBD-36BC-4AFB-8D2A-380A54B7062B}">
      <dgm:prSet/>
      <dgm:spPr/>
      <dgm:t>
        <a:bodyPr/>
        <a:lstStyle/>
        <a:p>
          <a:endParaRPr lang="en-US"/>
        </a:p>
      </dgm:t>
    </dgm:pt>
    <dgm:pt modelId="{09246034-0677-450E-AE5A-DB892F07DD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Improve patient information and best practice guidance from  professional bodies</a:t>
          </a:r>
          <a:endParaRPr lang="en-US" dirty="0"/>
        </a:p>
      </dgm:t>
    </dgm:pt>
    <dgm:pt modelId="{F2708E0E-19EC-4A4D-81B2-9EB35DB07540}" type="parTrans" cxnId="{4E7BB44D-28A1-4864-9BEC-55D78B01B28B}">
      <dgm:prSet/>
      <dgm:spPr/>
      <dgm:t>
        <a:bodyPr/>
        <a:lstStyle/>
        <a:p>
          <a:endParaRPr lang="en-US"/>
        </a:p>
      </dgm:t>
    </dgm:pt>
    <dgm:pt modelId="{A869A831-39A2-4798-99EB-4097C6CC04EF}" type="sibTrans" cxnId="{4E7BB44D-28A1-4864-9BEC-55D78B01B28B}">
      <dgm:prSet/>
      <dgm:spPr/>
      <dgm:t>
        <a:bodyPr/>
        <a:lstStyle/>
        <a:p>
          <a:endParaRPr lang="en-US"/>
        </a:p>
      </dgm:t>
    </dgm:pt>
    <dgm:pt modelId="{CD82D490-2227-488D-9557-248ABCFD01DD}" type="pres">
      <dgm:prSet presAssocID="{BE3DDCCF-0189-4214-899D-0F92403C0567}" presName="root" presStyleCnt="0">
        <dgm:presLayoutVars>
          <dgm:dir/>
          <dgm:resizeHandles val="exact"/>
        </dgm:presLayoutVars>
      </dgm:prSet>
      <dgm:spPr/>
    </dgm:pt>
    <dgm:pt modelId="{3E234FA9-554B-4977-BED6-226EB5EC2922}" type="pres">
      <dgm:prSet presAssocID="{5E329523-78ED-48B1-8E95-FB206727A37E}" presName="compNode" presStyleCnt="0"/>
      <dgm:spPr/>
    </dgm:pt>
    <dgm:pt modelId="{31C05EF8-47CF-41F6-A5DE-079998898BC1}" type="pres">
      <dgm:prSet presAssocID="{5E329523-78ED-48B1-8E95-FB206727A37E}" presName="bgRect" presStyleLbl="bgShp" presStyleIdx="0" presStyleCnt="4" custLinFactNeighborY="14291"/>
      <dgm:spPr/>
    </dgm:pt>
    <dgm:pt modelId="{E4FBC24D-3B83-4D70-B6DB-74C08279AD18}" type="pres">
      <dgm:prSet presAssocID="{5E329523-78ED-48B1-8E95-FB206727A37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81204CE-BF49-4527-A447-593183B8D245}" type="pres">
      <dgm:prSet presAssocID="{5E329523-78ED-48B1-8E95-FB206727A37E}" presName="spaceRect" presStyleCnt="0"/>
      <dgm:spPr/>
    </dgm:pt>
    <dgm:pt modelId="{3DC723E5-F77C-41E4-BB51-C8EAA9C5F108}" type="pres">
      <dgm:prSet presAssocID="{5E329523-78ED-48B1-8E95-FB206727A37E}" presName="parTx" presStyleLbl="revTx" presStyleIdx="0" presStyleCnt="4">
        <dgm:presLayoutVars>
          <dgm:chMax val="0"/>
          <dgm:chPref val="0"/>
        </dgm:presLayoutVars>
      </dgm:prSet>
      <dgm:spPr/>
    </dgm:pt>
    <dgm:pt modelId="{D32F2817-92F3-463B-861D-C4E75CDA127F}" type="pres">
      <dgm:prSet presAssocID="{1737F230-A34B-4A68-9FF4-176045B1DD01}" presName="sibTrans" presStyleCnt="0"/>
      <dgm:spPr/>
    </dgm:pt>
    <dgm:pt modelId="{36D10C2B-B054-4EBB-AC5F-20641E800876}" type="pres">
      <dgm:prSet presAssocID="{A6E3546D-F0C2-438C-9B71-09431E9B5FC2}" presName="compNode" presStyleCnt="0"/>
      <dgm:spPr/>
    </dgm:pt>
    <dgm:pt modelId="{4CB6D128-40E0-4FD0-ADD8-D0BE615CCD69}" type="pres">
      <dgm:prSet presAssocID="{A6E3546D-F0C2-438C-9B71-09431E9B5FC2}" presName="bgRect" presStyleLbl="bgShp" presStyleIdx="1" presStyleCnt="4"/>
      <dgm:spPr/>
    </dgm:pt>
    <dgm:pt modelId="{3E59487F-BBBC-4335-A947-50A38AA60403}" type="pres">
      <dgm:prSet presAssocID="{A6E3546D-F0C2-438C-9B71-09431E9B5FC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FF620EF7-F0D7-4C3E-946E-BDF8AA8552FE}" type="pres">
      <dgm:prSet presAssocID="{A6E3546D-F0C2-438C-9B71-09431E9B5FC2}" presName="spaceRect" presStyleCnt="0"/>
      <dgm:spPr/>
    </dgm:pt>
    <dgm:pt modelId="{EF46BC8E-071F-4CD8-969D-F6598850D275}" type="pres">
      <dgm:prSet presAssocID="{A6E3546D-F0C2-438C-9B71-09431E9B5FC2}" presName="parTx" presStyleLbl="revTx" presStyleIdx="1" presStyleCnt="4">
        <dgm:presLayoutVars>
          <dgm:chMax val="0"/>
          <dgm:chPref val="0"/>
        </dgm:presLayoutVars>
      </dgm:prSet>
      <dgm:spPr/>
    </dgm:pt>
    <dgm:pt modelId="{4627AB88-3F59-4A8C-AEBE-DEA4E8E54905}" type="pres">
      <dgm:prSet presAssocID="{9A2F3F8C-5F94-4CEF-B008-9526CA4D07A7}" presName="sibTrans" presStyleCnt="0"/>
      <dgm:spPr/>
    </dgm:pt>
    <dgm:pt modelId="{463C1867-E089-4247-8275-76A18050418E}" type="pres">
      <dgm:prSet presAssocID="{4C3493E9-0817-4443-87A1-1158552BB5FB}" presName="compNode" presStyleCnt="0"/>
      <dgm:spPr/>
    </dgm:pt>
    <dgm:pt modelId="{5FC207FB-1ACD-4A27-8030-D68C6F0DE898}" type="pres">
      <dgm:prSet presAssocID="{4C3493E9-0817-4443-87A1-1158552BB5FB}" presName="bgRect" presStyleLbl="bgShp" presStyleIdx="2" presStyleCnt="4"/>
      <dgm:spPr/>
    </dgm:pt>
    <dgm:pt modelId="{B3AF802F-6EB1-4045-B101-8DFAD1C7E771}" type="pres">
      <dgm:prSet presAssocID="{4C3493E9-0817-4443-87A1-1158552BB5F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26D866C-9D2B-4755-9DEC-949730E5CA94}" type="pres">
      <dgm:prSet presAssocID="{4C3493E9-0817-4443-87A1-1158552BB5FB}" presName="spaceRect" presStyleCnt="0"/>
      <dgm:spPr/>
    </dgm:pt>
    <dgm:pt modelId="{F0EB0333-0378-427C-9514-C956F5266BDD}" type="pres">
      <dgm:prSet presAssocID="{4C3493E9-0817-4443-87A1-1158552BB5FB}" presName="parTx" presStyleLbl="revTx" presStyleIdx="2" presStyleCnt="4">
        <dgm:presLayoutVars>
          <dgm:chMax val="0"/>
          <dgm:chPref val="0"/>
        </dgm:presLayoutVars>
      </dgm:prSet>
      <dgm:spPr/>
    </dgm:pt>
    <dgm:pt modelId="{BDC2A582-32C0-4D95-BB34-9F6525BEABD5}" type="pres">
      <dgm:prSet presAssocID="{85EE41FA-9C5B-408B-B76F-33422E458135}" presName="sibTrans" presStyleCnt="0"/>
      <dgm:spPr/>
    </dgm:pt>
    <dgm:pt modelId="{EAA1EC74-385B-46DB-9A91-563751DADD98}" type="pres">
      <dgm:prSet presAssocID="{09246034-0677-450E-AE5A-DB892F07DD35}" presName="compNode" presStyleCnt="0"/>
      <dgm:spPr/>
    </dgm:pt>
    <dgm:pt modelId="{9FCA879A-09C7-4596-931B-885FBB215B55}" type="pres">
      <dgm:prSet presAssocID="{09246034-0677-450E-AE5A-DB892F07DD35}" presName="bgRect" presStyleLbl="bgShp" presStyleIdx="3" presStyleCnt="4"/>
      <dgm:spPr/>
    </dgm:pt>
    <dgm:pt modelId="{BA76977F-D6F2-492D-9B95-B06316364EBC}" type="pres">
      <dgm:prSet presAssocID="{09246034-0677-450E-AE5A-DB892F07DD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9721648-5E95-4971-91C9-96535688F623}" type="pres">
      <dgm:prSet presAssocID="{09246034-0677-450E-AE5A-DB892F07DD35}" presName="spaceRect" presStyleCnt="0"/>
      <dgm:spPr/>
    </dgm:pt>
    <dgm:pt modelId="{D650D8F9-12A6-4175-A839-90FD1223FD3B}" type="pres">
      <dgm:prSet presAssocID="{09246034-0677-450E-AE5A-DB892F07DD3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C76C733-FF95-460B-AA7C-9D596D292493}" type="presOf" srcId="{BE3DDCCF-0189-4214-899D-0F92403C0567}" destId="{CD82D490-2227-488D-9557-248ABCFD01DD}" srcOrd="0" destOrd="0" presId="urn:microsoft.com/office/officeart/2018/2/layout/IconVerticalSolidList"/>
    <dgm:cxn modelId="{AE38845C-A19C-446D-A6B4-1446F635F4BA}" srcId="{BE3DDCCF-0189-4214-899D-0F92403C0567}" destId="{A6E3546D-F0C2-438C-9B71-09431E9B5FC2}" srcOrd="1" destOrd="0" parTransId="{ED14FC55-F1B9-4C3C-BD9B-F4748AEFC723}" sibTransId="{9A2F3F8C-5F94-4CEF-B008-9526CA4D07A7}"/>
    <dgm:cxn modelId="{5458655E-7DB6-4F25-8D14-B3D406D3DB15}" srcId="{BE3DDCCF-0189-4214-899D-0F92403C0567}" destId="{5E329523-78ED-48B1-8E95-FB206727A37E}" srcOrd="0" destOrd="0" parTransId="{0BB25528-E385-4A2C-BA37-8E9BFBACF738}" sibTransId="{1737F230-A34B-4A68-9FF4-176045B1DD01}"/>
    <dgm:cxn modelId="{B34ADB6A-AF54-45F4-9B97-54AAB5A6A687}" type="presOf" srcId="{4C3493E9-0817-4443-87A1-1158552BB5FB}" destId="{F0EB0333-0378-427C-9514-C956F5266BDD}" srcOrd="0" destOrd="0" presId="urn:microsoft.com/office/officeart/2018/2/layout/IconVerticalSolidList"/>
    <dgm:cxn modelId="{4E7BB44D-28A1-4864-9BEC-55D78B01B28B}" srcId="{BE3DDCCF-0189-4214-899D-0F92403C0567}" destId="{09246034-0677-450E-AE5A-DB892F07DD35}" srcOrd="3" destOrd="0" parTransId="{F2708E0E-19EC-4A4D-81B2-9EB35DB07540}" sibTransId="{A869A831-39A2-4798-99EB-4097C6CC04EF}"/>
    <dgm:cxn modelId="{4FF33285-4B64-4EC3-B2E6-35E5FFAC7DA5}" type="presOf" srcId="{5E329523-78ED-48B1-8E95-FB206727A37E}" destId="{3DC723E5-F77C-41E4-BB51-C8EAA9C5F108}" srcOrd="0" destOrd="0" presId="urn:microsoft.com/office/officeart/2018/2/layout/IconVerticalSolidList"/>
    <dgm:cxn modelId="{4B355DBD-36BC-4AFB-8D2A-380A54B7062B}" srcId="{BE3DDCCF-0189-4214-899D-0F92403C0567}" destId="{4C3493E9-0817-4443-87A1-1158552BB5FB}" srcOrd="2" destOrd="0" parTransId="{6DBB4E47-B9FB-44E5-8B7C-02D996B239B6}" sibTransId="{85EE41FA-9C5B-408B-B76F-33422E458135}"/>
    <dgm:cxn modelId="{6446DDF0-95C7-483F-923C-7326AD3F2E8D}" type="presOf" srcId="{09246034-0677-450E-AE5A-DB892F07DD35}" destId="{D650D8F9-12A6-4175-A839-90FD1223FD3B}" srcOrd="0" destOrd="0" presId="urn:microsoft.com/office/officeart/2018/2/layout/IconVerticalSolidList"/>
    <dgm:cxn modelId="{FDABC8F3-DFE1-4652-AE1C-A992D6CE858B}" type="presOf" srcId="{A6E3546D-F0C2-438C-9B71-09431E9B5FC2}" destId="{EF46BC8E-071F-4CD8-969D-F6598850D275}" srcOrd="0" destOrd="0" presId="urn:microsoft.com/office/officeart/2018/2/layout/IconVerticalSolidList"/>
    <dgm:cxn modelId="{5C80AD51-E770-4FA3-878C-11AE76E0255B}" type="presParOf" srcId="{CD82D490-2227-488D-9557-248ABCFD01DD}" destId="{3E234FA9-554B-4977-BED6-226EB5EC2922}" srcOrd="0" destOrd="0" presId="urn:microsoft.com/office/officeart/2018/2/layout/IconVerticalSolidList"/>
    <dgm:cxn modelId="{6279F2FD-6218-462A-9788-BC3055FA7574}" type="presParOf" srcId="{3E234FA9-554B-4977-BED6-226EB5EC2922}" destId="{31C05EF8-47CF-41F6-A5DE-079998898BC1}" srcOrd="0" destOrd="0" presId="urn:microsoft.com/office/officeart/2018/2/layout/IconVerticalSolidList"/>
    <dgm:cxn modelId="{48A5B3EE-0331-4DBD-B306-12CF25891A77}" type="presParOf" srcId="{3E234FA9-554B-4977-BED6-226EB5EC2922}" destId="{E4FBC24D-3B83-4D70-B6DB-74C08279AD18}" srcOrd="1" destOrd="0" presId="urn:microsoft.com/office/officeart/2018/2/layout/IconVerticalSolidList"/>
    <dgm:cxn modelId="{64B77E2F-9189-40D0-B25F-60CBA015B030}" type="presParOf" srcId="{3E234FA9-554B-4977-BED6-226EB5EC2922}" destId="{C81204CE-BF49-4527-A447-593183B8D245}" srcOrd="2" destOrd="0" presId="urn:microsoft.com/office/officeart/2018/2/layout/IconVerticalSolidList"/>
    <dgm:cxn modelId="{B784A985-C667-4208-92B2-8B87B9841380}" type="presParOf" srcId="{3E234FA9-554B-4977-BED6-226EB5EC2922}" destId="{3DC723E5-F77C-41E4-BB51-C8EAA9C5F108}" srcOrd="3" destOrd="0" presId="urn:microsoft.com/office/officeart/2018/2/layout/IconVerticalSolidList"/>
    <dgm:cxn modelId="{EAA3D942-FA9B-454E-86E5-AAAB98B83ECA}" type="presParOf" srcId="{CD82D490-2227-488D-9557-248ABCFD01DD}" destId="{D32F2817-92F3-463B-861D-C4E75CDA127F}" srcOrd="1" destOrd="0" presId="urn:microsoft.com/office/officeart/2018/2/layout/IconVerticalSolidList"/>
    <dgm:cxn modelId="{5D9C9EF4-BD90-46B4-AE7F-DF4876A27CD3}" type="presParOf" srcId="{CD82D490-2227-488D-9557-248ABCFD01DD}" destId="{36D10C2B-B054-4EBB-AC5F-20641E800876}" srcOrd="2" destOrd="0" presId="urn:microsoft.com/office/officeart/2018/2/layout/IconVerticalSolidList"/>
    <dgm:cxn modelId="{223979C2-4EAB-4B23-BB63-D45883234504}" type="presParOf" srcId="{36D10C2B-B054-4EBB-AC5F-20641E800876}" destId="{4CB6D128-40E0-4FD0-ADD8-D0BE615CCD69}" srcOrd="0" destOrd="0" presId="urn:microsoft.com/office/officeart/2018/2/layout/IconVerticalSolidList"/>
    <dgm:cxn modelId="{7EE2BA5A-B9F3-49B7-8741-59FAE8111098}" type="presParOf" srcId="{36D10C2B-B054-4EBB-AC5F-20641E800876}" destId="{3E59487F-BBBC-4335-A947-50A38AA60403}" srcOrd="1" destOrd="0" presId="urn:microsoft.com/office/officeart/2018/2/layout/IconVerticalSolidList"/>
    <dgm:cxn modelId="{EA1D9BD5-5149-4D49-B840-2454403F92DD}" type="presParOf" srcId="{36D10C2B-B054-4EBB-AC5F-20641E800876}" destId="{FF620EF7-F0D7-4C3E-946E-BDF8AA8552FE}" srcOrd="2" destOrd="0" presId="urn:microsoft.com/office/officeart/2018/2/layout/IconVerticalSolidList"/>
    <dgm:cxn modelId="{D492B638-8374-4D8B-9E6F-52C226C70346}" type="presParOf" srcId="{36D10C2B-B054-4EBB-AC5F-20641E800876}" destId="{EF46BC8E-071F-4CD8-969D-F6598850D275}" srcOrd="3" destOrd="0" presId="urn:microsoft.com/office/officeart/2018/2/layout/IconVerticalSolidList"/>
    <dgm:cxn modelId="{D2C6AD77-869B-40DD-8144-416EA5F493BA}" type="presParOf" srcId="{CD82D490-2227-488D-9557-248ABCFD01DD}" destId="{4627AB88-3F59-4A8C-AEBE-DEA4E8E54905}" srcOrd="3" destOrd="0" presId="urn:microsoft.com/office/officeart/2018/2/layout/IconVerticalSolidList"/>
    <dgm:cxn modelId="{6598740C-39F3-4909-9354-414E152E8D49}" type="presParOf" srcId="{CD82D490-2227-488D-9557-248ABCFD01DD}" destId="{463C1867-E089-4247-8275-76A18050418E}" srcOrd="4" destOrd="0" presId="urn:microsoft.com/office/officeart/2018/2/layout/IconVerticalSolidList"/>
    <dgm:cxn modelId="{A8F6331A-4D3E-4F37-8A1C-2141CAFD3049}" type="presParOf" srcId="{463C1867-E089-4247-8275-76A18050418E}" destId="{5FC207FB-1ACD-4A27-8030-D68C6F0DE898}" srcOrd="0" destOrd="0" presId="urn:microsoft.com/office/officeart/2018/2/layout/IconVerticalSolidList"/>
    <dgm:cxn modelId="{99028B1C-764E-4BB9-B651-AC4A2C8D7427}" type="presParOf" srcId="{463C1867-E089-4247-8275-76A18050418E}" destId="{B3AF802F-6EB1-4045-B101-8DFAD1C7E771}" srcOrd="1" destOrd="0" presId="urn:microsoft.com/office/officeart/2018/2/layout/IconVerticalSolidList"/>
    <dgm:cxn modelId="{5DD804CC-9F49-476C-872C-C505F026BC2E}" type="presParOf" srcId="{463C1867-E089-4247-8275-76A18050418E}" destId="{826D866C-9D2B-4755-9DEC-949730E5CA94}" srcOrd="2" destOrd="0" presId="urn:microsoft.com/office/officeart/2018/2/layout/IconVerticalSolidList"/>
    <dgm:cxn modelId="{5C50A004-EDCC-4245-84CD-CAF47B13382E}" type="presParOf" srcId="{463C1867-E089-4247-8275-76A18050418E}" destId="{F0EB0333-0378-427C-9514-C956F5266BDD}" srcOrd="3" destOrd="0" presId="urn:microsoft.com/office/officeart/2018/2/layout/IconVerticalSolidList"/>
    <dgm:cxn modelId="{7C058E7B-A59C-4537-8FD3-873D891AF844}" type="presParOf" srcId="{CD82D490-2227-488D-9557-248ABCFD01DD}" destId="{BDC2A582-32C0-4D95-BB34-9F6525BEABD5}" srcOrd="5" destOrd="0" presId="urn:microsoft.com/office/officeart/2018/2/layout/IconVerticalSolidList"/>
    <dgm:cxn modelId="{5A1BD0A2-0DA3-427B-B511-C572834F2029}" type="presParOf" srcId="{CD82D490-2227-488D-9557-248ABCFD01DD}" destId="{EAA1EC74-385B-46DB-9A91-563751DADD98}" srcOrd="6" destOrd="0" presId="urn:microsoft.com/office/officeart/2018/2/layout/IconVerticalSolidList"/>
    <dgm:cxn modelId="{1E31CF50-706A-4E6E-86FD-1F4ADA83CD42}" type="presParOf" srcId="{EAA1EC74-385B-46DB-9A91-563751DADD98}" destId="{9FCA879A-09C7-4596-931B-885FBB215B55}" srcOrd="0" destOrd="0" presId="urn:microsoft.com/office/officeart/2018/2/layout/IconVerticalSolidList"/>
    <dgm:cxn modelId="{027F050A-887E-45CC-8518-0EC98D8687A8}" type="presParOf" srcId="{EAA1EC74-385B-46DB-9A91-563751DADD98}" destId="{BA76977F-D6F2-492D-9B95-B06316364EBC}" srcOrd="1" destOrd="0" presId="urn:microsoft.com/office/officeart/2018/2/layout/IconVerticalSolidList"/>
    <dgm:cxn modelId="{0E6447FC-E7BB-4AF8-AB11-AEF448757CA0}" type="presParOf" srcId="{EAA1EC74-385B-46DB-9A91-563751DADD98}" destId="{F9721648-5E95-4971-91C9-96535688F623}" srcOrd="2" destOrd="0" presId="urn:microsoft.com/office/officeart/2018/2/layout/IconVerticalSolidList"/>
    <dgm:cxn modelId="{8B4E7EF8-8BDE-4CDA-96F7-66878A7A6EDE}" type="presParOf" srcId="{EAA1EC74-385B-46DB-9A91-563751DADD98}" destId="{D650D8F9-12A6-4175-A839-90FD1223FD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05EF8-47CF-41F6-A5DE-079998898BC1}">
      <dsp:nvSpPr>
        <dsp:cNvPr id="0" name=""/>
        <dsp:cNvSpPr/>
      </dsp:nvSpPr>
      <dsp:spPr>
        <a:xfrm>
          <a:off x="0" y="129286"/>
          <a:ext cx="4686300" cy="8923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BC24D-3B83-4D70-B6DB-74C08279AD18}">
      <dsp:nvSpPr>
        <dsp:cNvPr id="0" name=""/>
        <dsp:cNvSpPr/>
      </dsp:nvSpPr>
      <dsp:spPr>
        <a:xfrm>
          <a:off x="269936" y="202540"/>
          <a:ext cx="490794" cy="4907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723E5-F77C-41E4-BB51-C8EAA9C5F108}">
      <dsp:nvSpPr>
        <dsp:cNvPr id="0" name=""/>
        <dsp:cNvSpPr/>
      </dsp:nvSpPr>
      <dsp:spPr>
        <a:xfrm>
          <a:off x="1030667" y="1760"/>
          <a:ext cx="3655632" cy="89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1" tIns="94441" rIns="94441" bIns="9444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Improve digital access including connectivity</a:t>
          </a:r>
          <a:endParaRPr lang="en-US" sz="1500" kern="1200" dirty="0"/>
        </a:p>
      </dsp:txBody>
      <dsp:txXfrm>
        <a:off x="1030667" y="1760"/>
        <a:ext cx="3655632" cy="892352"/>
      </dsp:txXfrm>
    </dsp:sp>
    <dsp:sp modelId="{4CB6D128-40E0-4FD0-ADD8-D0BE615CCD69}">
      <dsp:nvSpPr>
        <dsp:cNvPr id="0" name=""/>
        <dsp:cNvSpPr/>
      </dsp:nvSpPr>
      <dsp:spPr>
        <a:xfrm>
          <a:off x="0" y="1117201"/>
          <a:ext cx="4686300" cy="8923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59487F-BBBC-4335-A947-50A38AA60403}">
      <dsp:nvSpPr>
        <dsp:cNvPr id="0" name=""/>
        <dsp:cNvSpPr/>
      </dsp:nvSpPr>
      <dsp:spPr>
        <a:xfrm>
          <a:off x="269936" y="1317981"/>
          <a:ext cx="490794" cy="4907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6BC8E-071F-4CD8-969D-F6598850D275}">
      <dsp:nvSpPr>
        <dsp:cNvPr id="0" name=""/>
        <dsp:cNvSpPr/>
      </dsp:nvSpPr>
      <dsp:spPr>
        <a:xfrm>
          <a:off x="1030667" y="1117201"/>
          <a:ext cx="3655632" cy="89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1" tIns="94441" rIns="94441" bIns="9444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Introduce or expand local hubs or community-based borrowable devices</a:t>
          </a:r>
          <a:endParaRPr lang="en-US" sz="1500" kern="1200" dirty="0"/>
        </a:p>
      </dsp:txBody>
      <dsp:txXfrm>
        <a:off x="1030667" y="1117201"/>
        <a:ext cx="3655632" cy="892352"/>
      </dsp:txXfrm>
    </dsp:sp>
    <dsp:sp modelId="{5FC207FB-1ACD-4A27-8030-D68C6F0DE898}">
      <dsp:nvSpPr>
        <dsp:cNvPr id="0" name=""/>
        <dsp:cNvSpPr/>
      </dsp:nvSpPr>
      <dsp:spPr>
        <a:xfrm>
          <a:off x="0" y="2232643"/>
          <a:ext cx="4686300" cy="8923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F802F-6EB1-4045-B101-8DFAD1C7E771}">
      <dsp:nvSpPr>
        <dsp:cNvPr id="0" name=""/>
        <dsp:cNvSpPr/>
      </dsp:nvSpPr>
      <dsp:spPr>
        <a:xfrm>
          <a:off x="269936" y="2433422"/>
          <a:ext cx="490794" cy="4907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B0333-0378-427C-9514-C956F5266BDD}">
      <dsp:nvSpPr>
        <dsp:cNvPr id="0" name=""/>
        <dsp:cNvSpPr/>
      </dsp:nvSpPr>
      <dsp:spPr>
        <a:xfrm>
          <a:off x="1030667" y="2232643"/>
          <a:ext cx="3655632" cy="89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1" tIns="94441" rIns="94441" bIns="9444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Ensure choice over how consultations are provided</a:t>
          </a:r>
          <a:endParaRPr lang="en-US" sz="1500" kern="1200" dirty="0"/>
        </a:p>
      </dsp:txBody>
      <dsp:txXfrm>
        <a:off x="1030667" y="2232643"/>
        <a:ext cx="3655632" cy="892352"/>
      </dsp:txXfrm>
    </dsp:sp>
    <dsp:sp modelId="{9FCA879A-09C7-4596-931B-885FBB215B55}">
      <dsp:nvSpPr>
        <dsp:cNvPr id="0" name=""/>
        <dsp:cNvSpPr/>
      </dsp:nvSpPr>
      <dsp:spPr>
        <a:xfrm>
          <a:off x="0" y="3348084"/>
          <a:ext cx="4686300" cy="8923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6977F-D6F2-492D-9B95-B06316364EBC}">
      <dsp:nvSpPr>
        <dsp:cNvPr id="0" name=""/>
        <dsp:cNvSpPr/>
      </dsp:nvSpPr>
      <dsp:spPr>
        <a:xfrm>
          <a:off x="269936" y="3548863"/>
          <a:ext cx="490794" cy="4907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0D8F9-12A6-4175-A839-90FD1223FD3B}">
      <dsp:nvSpPr>
        <dsp:cNvPr id="0" name=""/>
        <dsp:cNvSpPr/>
      </dsp:nvSpPr>
      <dsp:spPr>
        <a:xfrm>
          <a:off x="1030667" y="3348084"/>
          <a:ext cx="3655632" cy="892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1" tIns="94441" rIns="94441" bIns="94441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Improve patient information and best practice guidance from  professional bodies</a:t>
          </a:r>
          <a:endParaRPr lang="en-US" sz="1500" kern="1200" dirty="0"/>
        </a:p>
      </dsp:txBody>
      <dsp:txXfrm>
        <a:off x="1030667" y="3348084"/>
        <a:ext cx="3655632" cy="892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1B1B-6A3C-4969-B077-34D3F89F2738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46296-85AE-4BFF-8FC2-672CB0BC20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980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3020-56EB-4D11-B823-5C76AF2F3C8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5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E3020-56EB-4D11-B823-5C76AF2F3C8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58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E3020-56EB-4D11-B823-5C76AF2F3C8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58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46296-85AE-4BFF-8FC2-672CB0BC2009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11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Leads nicely into the EQIA…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46296-85AE-4BFF-8FC2-672CB0BC2009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3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06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06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52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31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56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09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40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35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402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40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11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4BDB2-CF22-471A-9C2D-91EF9626692B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5065-8CF0-46E6-B0D7-EEDF10D8FA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62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354" y="864096"/>
            <a:ext cx="8424936" cy="162018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Near Me</a:t>
            </a:r>
            <a:r>
              <a:rPr lang="en-GB" dirty="0"/>
              <a:t>: </a:t>
            </a:r>
            <a:r>
              <a:rPr lang="en-GB" b="1" dirty="0"/>
              <a:t>public engagement</a:t>
            </a:r>
            <a:br>
              <a:rPr lang="en-GB" dirty="0"/>
            </a:br>
            <a:r>
              <a:rPr lang="en-GB" sz="4000" dirty="0"/>
              <a:t>the benefits, the barriers and the surprises</a:t>
            </a:r>
            <a:br>
              <a:rPr lang="en-GB" sz="4000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47714"/>
            <a:ext cx="3875221" cy="209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81" y="2247714"/>
            <a:ext cx="3991528" cy="209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3399" y="4334860"/>
            <a:ext cx="7997202" cy="65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1800" b="1" dirty="0"/>
          </a:p>
        </p:txBody>
      </p:sp>
      <p:pic>
        <p:nvPicPr>
          <p:cNvPr id="4" name="Picture 3" descr="TEC Logo - Transparent.png">
            <a:extLst>
              <a:ext uri="{FF2B5EF4-FFF2-40B4-BE49-F238E27FC236}">
                <a16:creationId xmlns:a16="http://schemas.microsoft.com/office/drawing/2014/main" id="{B705C702-AFFF-4346-A4F5-AF990D8705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0" y="0"/>
            <a:ext cx="180213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6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respondents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29"/>
            <a:ext cx="2242592" cy="5040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Age band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3115"/>
            <a:ext cx="4112681" cy="237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652120" y="1644029"/>
            <a:ext cx="2736304" cy="243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81% female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18% disability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97% white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All NHS boards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70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29600" cy="857250"/>
          </a:xfrm>
        </p:spPr>
        <p:txBody>
          <a:bodyPr/>
          <a:lstStyle/>
          <a:p>
            <a:r>
              <a:rPr lang="en-GB" dirty="0"/>
              <a:t>Health professional respondents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" y="3651870"/>
            <a:ext cx="8877438" cy="132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095092"/>
            <a:ext cx="2458616" cy="4079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Care setting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491630"/>
            <a:ext cx="7344816" cy="15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323528" y="3243965"/>
            <a:ext cx="2458616" cy="407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40723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627534"/>
            <a:ext cx="3610744" cy="857250"/>
          </a:xfrm>
        </p:spPr>
        <p:txBody>
          <a:bodyPr/>
          <a:lstStyle/>
          <a:p>
            <a:r>
              <a:rPr lang="en-GB" dirty="0"/>
              <a:t>Engagement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34" y="267494"/>
            <a:ext cx="3384376" cy="470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91680" y="1929346"/>
            <a:ext cx="2016224" cy="1878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5,400 responses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32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Should video be used? Public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7574"/>
            <a:ext cx="6647457" cy="368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7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6550"/>
            <a:ext cx="7001295" cy="32302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9455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Should video be used? Clinician</a:t>
            </a:r>
          </a:p>
        </p:txBody>
      </p:sp>
    </p:spTree>
    <p:extLst>
      <p:ext uri="{BB962C8B-B14F-4D97-AF65-F5344CB8AC3E}">
        <p14:creationId xmlns:p14="http://schemas.microsoft.com/office/powerpoint/2010/main" val="420330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Public: Age breakdown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7574"/>
            <a:ext cx="590605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29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3068-316C-4FC5-951A-60F6CA86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Should video be used? By Disability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4F19A5-E3BF-4AD7-9EC0-0C60369E2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824858"/>
              </p:ext>
            </p:extLst>
          </p:nvPr>
        </p:nvGraphicFramePr>
        <p:xfrm>
          <a:off x="2195736" y="15636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65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1019-9ADA-4501-94D2-A0F32833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Would benefit from support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7847CD2-464B-4909-AC27-3BAC2DAB9B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087780"/>
              </p:ext>
            </p:extLst>
          </p:nvPr>
        </p:nvGraphicFramePr>
        <p:xfrm>
          <a:off x="2123728" y="1275606"/>
          <a:ext cx="4625340" cy="297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7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708"/>
            <a:ext cx="8568952" cy="473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81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8347"/>
            <a:ext cx="8527310" cy="461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14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22D-891C-4DCA-86A0-AD518453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24943-67BF-474E-B4B8-416ABF97C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  <a:p>
            <a:r>
              <a:rPr lang="en-GB" dirty="0"/>
              <a:t>Covid-19</a:t>
            </a:r>
          </a:p>
          <a:p>
            <a:r>
              <a:rPr lang="en-GB" dirty="0"/>
              <a:t>Public engagement and Impact Assessment</a:t>
            </a:r>
          </a:p>
          <a:p>
            <a:r>
              <a:rPr lang="en-GB" dirty="0"/>
              <a:t>Key findings </a:t>
            </a:r>
          </a:p>
          <a:p>
            <a:r>
              <a:rPr lang="en-GB" dirty="0"/>
              <a:t>Discussion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1AA609A-0785-40F6-88FC-88F688928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604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consultation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3" y="1419622"/>
            <a:ext cx="8791635" cy="314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40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3" y="1203598"/>
            <a:ext cx="8968707" cy="328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980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75605"/>
            <a:ext cx="8829154" cy="27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22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Equality Impact assessment</a:t>
            </a:r>
            <a:br>
              <a:rPr lang="en-GB" dirty="0"/>
            </a:br>
            <a:r>
              <a:rPr lang="en-GB" dirty="0"/>
              <a:t>Summary of barriers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36" y="1779662"/>
            <a:ext cx="8892480" cy="3726414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Clinicians or organisations make </a:t>
            </a:r>
            <a:r>
              <a:rPr lang="en-GB" sz="2400" b="1" dirty="0"/>
              <a:t>assumptions </a:t>
            </a:r>
            <a:r>
              <a:rPr lang="en-GB" sz="2400" dirty="0"/>
              <a:t>about video appointments not being appropriate</a:t>
            </a:r>
          </a:p>
          <a:p>
            <a:pPr lvl="0"/>
            <a:r>
              <a:rPr lang="en-GB" sz="2400" dirty="0"/>
              <a:t>Lack of a </a:t>
            </a:r>
            <a:r>
              <a:rPr lang="en-GB" sz="2400" b="1" dirty="0"/>
              <a:t>safe and confidential space </a:t>
            </a:r>
            <a:r>
              <a:rPr lang="en-GB" sz="2400" dirty="0"/>
              <a:t>to conduct a video appointments</a:t>
            </a:r>
          </a:p>
          <a:p>
            <a:pPr lvl="0"/>
            <a:r>
              <a:rPr lang="en-GB" sz="2400" dirty="0"/>
              <a:t>People who are </a:t>
            </a:r>
            <a:r>
              <a:rPr lang="en-GB" sz="2400" b="1" dirty="0"/>
              <a:t>digitally excluded </a:t>
            </a:r>
            <a:r>
              <a:rPr lang="en-GB" sz="2400" dirty="0"/>
              <a:t>for whatever reason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144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419758"/>
            <a:ext cx="2675936" cy="3714369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Making it easier: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49797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DF2FAAB-E97D-4748-A494-7398F16710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493221"/>
              </p:ext>
            </p:extLst>
          </p:nvPr>
        </p:nvGraphicFramePr>
        <p:xfrm>
          <a:off x="3886200" y="426243"/>
          <a:ext cx="4686300" cy="424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377CCA6-6FD8-45CC-8CD7-E8BB5DEF5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457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9D2D-C98C-4C96-A894-F5C80475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23" y="1047216"/>
            <a:ext cx="3958000" cy="994173"/>
          </a:xfrm>
        </p:spPr>
        <p:txBody>
          <a:bodyPr>
            <a:normAutofit/>
          </a:bodyPr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B5C94-56D0-4F2C-9C3C-FDE38C73C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" y="2153986"/>
            <a:ext cx="3954666" cy="2386263"/>
          </a:xfrm>
        </p:spPr>
        <p:txBody>
          <a:bodyPr anchor="t">
            <a:normAutofit/>
          </a:bodyPr>
          <a:lstStyle/>
          <a:p>
            <a:endParaRPr lang="en-GB" sz="1400" dirty="0"/>
          </a:p>
          <a:p>
            <a:pPr marL="0" indent="0">
              <a:buNone/>
            </a:pPr>
            <a:r>
              <a:rPr lang="en-GB" sz="7200" dirty="0"/>
              <a:t>Q&amp;A</a:t>
            </a: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35435" y="435869"/>
            <a:ext cx="4108564" cy="470763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9988" y="570421"/>
            <a:ext cx="3974012" cy="4573079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Questions">
            <a:extLst>
              <a:ext uri="{FF2B5EF4-FFF2-40B4-BE49-F238E27FC236}">
                <a16:creationId xmlns:a16="http://schemas.microsoft.com/office/drawing/2014/main" id="{7AAF8CBA-0730-4199-8DE9-E178674D1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1467787"/>
            <a:ext cx="2959097" cy="295909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CF995A6-8D54-4667-B4AE-C6F66CF6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05978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618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aithness.jpg">
            <a:extLst>
              <a:ext uri="{FF2B5EF4-FFF2-40B4-BE49-F238E27FC236}">
                <a16:creationId xmlns:a16="http://schemas.microsoft.com/office/drawing/2014/main" id="{1BD56899-03FE-45E9-81BF-DAB2F3FB09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7" r="3" b="7352"/>
          <a:stretch/>
        </p:blipFill>
        <p:spPr>
          <a:xfrm>
            <a:off x="3606800" y="469900"/>
            <a:ext cx="2336800" cy="25273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3CD99D-1FF7-496E-9C9A-6C40B035D5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41337" t="22001" r="31889" b="45800"/>
          <a:stretch/>
        </p:blipFill>
        <p:spPr>
          <a:xfrm>
            <a:off x="3606800" y="3073400"/>
            <a:ext cx="2336800" cy="1549400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AB76505-2920-404B-9413-33ADAAE0C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3" r="4" b="12696"/>
          <a:stretch/>
        </p:blipFill>
        <p:spPr bwMode="auto">
          <a:xfrm>
            <a:off x="6019800" y="469900"/>
            <a:ext cx="2590800" cy="1333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3F50F06E-9BC3-44EF-8EAF-8A41E46DE7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40808" t="20105" r="32447" b="29581"/>
          <a:stretch/>
        </p:blipFill>
        <p:spPr>
          <a:xfrm>
            <a:off x="6019800" y="1879600"/>
            <a:ext cx="2590800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EFC28-133D-41A2-928E-361AB3A02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2017 Background</a:t>
            </a:r>
          </a:p>
        </p:txBody>
      </p:sp>
    </p:spTree>
    <p:extLst>
      <p:ext uri="{BB962C8B-B14F-4D97-AF65-F5344CB8AC3E}">
        <p14:creationId xmlns:p14="http://schemas.microsoft.com/office/powerpoint/2010/main" val="407555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4981" y="3346533"/>
            <a:ext cx="8579094" cy="13831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CA93E-6082-4273-AD13-3EC325D7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52" y="3461880"/>
            <a:ext cx="2913856" cy="11450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Professor Trisha Greenhalgh – March 2020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864769F-DF8A-4BF6-98A4-16B83F4DB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8" r="1" b="5447"/>
          <a:stretch/>
        </p:blipFill>
        <p:spPr bwMode="auto">
          <a:xfrm>
            <a:off x="294981" y="264698"/>
            <a:ext cx="4169610" cy="28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A86AB097-D07F-46A6-9BFA-082D7B566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4474"/>
          <a:stretch/>
        </p:blipFill>
        <p:spPr>
          <a:xfrm>
            <a:off x="4688802" y="267759"/>
            <a:ext cx="4160216" cy="28117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54904" y="3517557"/>
            <a:ext cx="0" cy="10287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37AD2D9-1788-4491-B96A-846C1FB0C8EF}"/>
              </a:ext>
            </a:extLst>
          </p:cNvPr>
          <p:cNvSpPr/>
          <p:nvPr/>
        </p:nvSpPr>
        <p:spPr>
          <a:xfrm>
            <a:off x="3709002" y="3461880"/>
            <a:ext cx="4957440" cy="1145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700" dirty="0">
                <a:solidFill>
                  <a:schemeClr val="bg1"/>
                </a:solidFill>
              </a:rPr>
              <a:t>“Virtual consultations have often been considered in terms of convenience or patient and staff preferences, but now they are a necessity.”</a:t>
            </a:r>
          </a:p>
        </p:txBody>
      </p:sp>
    </p:spTree>
    <p:extLst>
      <p:ext uri="{BB962C8B-B14F-4D97-AF65-F5344CB8AC3E}">
        <p14:creationId xmlns:p14="http://schemas.microsoft.com/office/powerpoint/2010/main" val="367881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5615D-A91E-4D7E-BB76-24DC0A3F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r>
              <a:rPr lang="en-GB" sz="3000" dirty="0"/>
              <a:t>March 2020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649B0-8A84-4A4D-A373-908C8D9F0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1747878"/>
            <a:ext cx="3419569" cy="29846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500" dirty="0"/>
              <a:t>“</a:t>
            </a:r>
            <a:r>
              <a:rPr lang="en-GB" sz="1500" i="1" dirty="0"/>
              <a:t>Suddenly the relative advantage of virtual consultations has changed dramatically.”</a:t>
            </a:r>
          </a:p>
          <a:p>
            <a:pPr marL="0" indent="0">
              <a:buNone/>
            </a:pPr>
            <a:r>
              <a:rPr lang="en-GB" sz="1500" i="1" dirty="0"/>
              <a:t>Professor Trisha Greenhalgh</a:t>
            </a:r>
          </a:p>
          <a:p>
            <a:pPr marL="0" indent="0">
              <a:buNone/>
            </a:pPr>
            <a:r>
              <a:rPr lang="en-GB" sz="1500" i="1" dirty="0"/>
              <a:t>(March 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5F02AD-3F96-4EBA-9872-33A44F6BC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1" b="1"/>
          <a:stretch/>
        </p:blipFill>
        <p:spPr bwMode="auto">
          <a:xfrm>
            <a:off x="4483341" y="599514"/>
            <a:ext cx="4069057" cy="394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9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32239" y="4358182"/>
            <a:ext cx="2236563" cy="653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/>
              <a:t>17 Sept 2020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812626"/>
            <a:ext cx="9405218" cy="705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11510"/>
            <a:ext cx="8424936" cy="1620180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Why a public engagement and EQIA?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923" y="3952773"/>
            <a:ext cx="8424936" cy="1283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26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29600" cy="857250"/>
          </a:xfrm>
        </p:spPr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30697"/>
            <a:ext cx="8229600" cy="381642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Understand benefits and barriers</a:t>
            </a:r>
          </a:p>
          <a:p>
            <a:r>
              <a:rPr lang="en-GB" dirty="0"/>
              <a:t>Understand views of people who had never used Near Me</a:t>
            </a:r>
          </a:p>
          <a:p>
            <a:r>
              <a:rPr lang="en-GB" dirty="0"/>
              <a:t>Co-produce an Equality Impact Assessment and gain insight into potential exclusions</a:t>
            </a:r>
          </a:p>
          <a:p>
            <a:r>
              <a:rPr lang="en-GB" dirty="0"/>
              <a:t>Identify improvements</a:t>
            </a:r>
          </a:p>
          <a:p>
            <a:r>
              <a:rPr lang="en-GB" dirty="0"/>
              <a:t>Raise awareness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39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4" y="242207"/>
            <a:ext cx="596226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13" y="2751770"/>
            <a:ext cx="367384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7774"/>
            <a:ext cx="228495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95737"/>
            <a:ext cx="3545011" cy="87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1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08347"/>
            <a:ext cx="692250" cy="73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22228" y="2211710"/>
            <a:ext cx="4014430" cy="2439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22228" y="1059582"/>
            <a:ext cx="3538736" cy="857250"/>
          </a:xfrm>
        </p:spPr>
        <p:txBody>
          <a:bodyPr/>
          <a:lstStyle/>
          <a:p>
            <a:r>
              <a:rPr lang="en-GB" dirty="0"/>
              <a:t>Key findings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04"/>
            <a:ext cx="4572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76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273</Words>
  <Application>Microsoft Office PowerPoint</Application>
  <PresentationFormat>On-screen Show (16:9)</PresentationFormat>
  <Paragraphs>64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Near Me: public engagement the benefits, the barriers and the surprises </vt:lpstr>
      <vt:lpstr>Overview</vt:lpstr>
      <vt:lpstr>2017 Background</vt:lpstr>
      <vt:lpstr>Professor Trisha Greenhalgh – March 2020</vt:lpstr>
      <vt:lpstr>March 2020</vt:lpstr>
      <vt:lpstr>Why a public engagement and EQIA?</vt:lpstr>
      <vt:lpstr>Objectives</vt:lpstr>
      <vt:lpstr>PowerPoint Presentation</vt:lpstr>
      <vt:lpstr>Key findings</vt:lpstr>
      <vt:lpstr>Public respondents</vt:lpstr>
      <vt:lpstr>Health professional respondents</vt:lpstr>
      <vt:lpstr>Engagement</vt:lpstr>
      <vt:lpstr>Should video be used? Public</vt:lpstr>
      <vt:lpstr>PowerPoint Presentation</vt:lpstr>
      <vt:lpstr>Public: Age breakdown</vt:lpstr>
      <vt:lpstr>Should video be used? By Disability</vt:lpstr>
      <vt:lpstr>Would benefit from support</vt:lpstr>
      <vt:lpstr>Key findings</vt:lpstr>
      <vt:lpstr>Key findings</vt:lpstr>
      <vt:lpstr>Types of consultation</vt:lpstr>
      <vt:lpstr>Benefits</vt:lpstr>
      <vt:lpstr>Barriers</vt:lpstr>
      <vt:lpstr>Equality Impact assessment Summary of barriers</vt:lpstr>
      <vt:lpstr>Making it easier: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 Me: public engagement the benefits, the barriers and the surprises</dc:title>
  <dc:creator>Maimie Thompson</dc:creator>
  <cp:lastModifiedBy>Maimie Thompson</cp:lastModifiedBy>
  <cp:revision>3</cp:revision>
  <dcterms:created xsi:type="dcterms:W3CDTF">2020-11-01T18:28:47Z</dcterms:created>
  <dcterms:modified xsi:type="dcterms:W3CDTF">2021-01-25T11:18:45Z</dcterms:modified>
</cp:coreProperties>
</file>