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0" r:id="rId2"/>
    <p:sldId id="265" r:id="rId3"/>
    <p:sldId id="266" r:id="rId4"/>
  </p:sldIdLst>
  <p:sldSz cx="9144000" cy="5143500" type="screen16x9"/>
  <p:notesSz cx="6669088" cy="977582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464"/>
    <a:srgbClr val="00C8BE"/>
    <a:srgbClr val="A555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3792" autoAdjust="0"/>
  </p:normalViewPr>
  <p:slideViewPr>
    <p:cSldViewPr snapToGrid="0">
      <p:cViewPr varScale="1">
        <p:scale>
          <a:sx n="83" d="100"/>
          <a:sy n="83" d="100"/>
        </p:scale>
        <p:origin x="696" y="5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F572B-14D4-4112-B587-FA8A4E279C21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285288"/>
            <a:ext cx="2889250" cy="4889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31633-3219-48B8-A245-CC877D2586C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89339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89339"/>
          </a:xfrm>
          <a:prstGeom prst="rect">
            <a:avLst/>
          </a:prstGeom>
        </p:spPr>
        <p:txBody>
          <a:bodyPr vert="horz" lIns="89904" tIns="44952" rIns="89904" bIns="44952" rtlCol="0"/>
          <a:lstStyle>
            <a:lvl1pPr algn="r">
              <a:defRPr sz="1200"/>
            </a:lvl1pPr>
          </a:lstStyle>
          <a:p>
            <a:fld id="{50375714-7372-412E-A5F9-AC4CB152660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3425"/>
            <a:ext cx="6513512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04" tIns="44952" rIns="89904" bIns="4495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598" y="4643243"/>
            <a:ext cx="5335893" cy="4399356"/>
          </a:xfrm>
          <a:prstGeom prst="rect">
            <a:avLst/>
          </a:prstGeom>
        </p:spPr>
        <p:txBody>
          <a:bodyPr vert="horz" lIns="89904" tIns="44952" rIns="89904" bIns="449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4924"/>
            <a:ext cx="2890665" cy="489338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866" y="9284924"/>
            <a:ext cx="2890665" cy="489338"/>
          </a:xfrm>
          <a:prstGeom prst="rect">
            <a:avLst/>
          </a:prstGeom>
        </p:spPr>
        <p:txBody>
          <a:bodyPr vert="horz" lIns="89904" tIns="44952" rIns="89904" bIns="44952" rtlCol="0" anchor="b"/>
          <a:lstStyle>
            <a:lvl1pPr algn="r">
              <a:defRPr sz="1200"/>
            </a:lvl1pPr>
          </a:lstStyle>
          <a:p>
            <a:fld id="{EE3275AB-7956-4D72-A11B-7ADF0D98481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83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33425"/>
            <a:ext cx="6513512" cy="36655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600" baseline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275AB-7956-4D72-A11B-7ADF0D98481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33425"/>
            <a:ext cx="6513512" cy="36655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People</a:t>
            </a:r>
            <a:r>
              <a:rPr lang="en-GB" sz="1600" baseline="0" dirty="0">
                <a:latin typeface="Arial" pitchFamily="34" charset="0"/>
                <a:cs typeface="Arial" pitchFamily="34" charset="0"/>
              </a:rPr>
              <a:t> also told us that being independent was the most important thing to them.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275AB-7956-4D72-A11B-7ADF0D98481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7788" y="733425"/>
            <a:ext cx="6513512" cy="36655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>
                <a:latin typeface="Arial" pitchFamily="34" charset="0"/>
                <a:cs typeface="Arial" pitchFamily="34" charset="0"/>
              </a:rPr>
              <a:t>People</a:t>
            </a:r>
            <a:r>
              <a:rPr lang="en-GB" sz="1600" baseline="0" dirty="0">
                <a:latin typeface="Arial" pitchFamily="34" charset="0"/>
                <a:cs typeface="Arial" pitchFamily="34" charset="0"/>
              </a:rPr>
              <a:t> also told us that being independent was the most important thing to them.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275AB-7956-4D72-A11B-7ADF0D98481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636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8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033E-3072-4F15-8397-0FB3807E71BF}" type="datetimeFigureOut">
              <a:rPr lang="en-GB" smtClean="0"/>
              <a:pPr/>
              <a:t>30/11/2021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29F8-1C27-45BF-B580-D08F5283500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8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alendar, qr code&#10;&#10;Description automatically generated">
            <a:extLst>
              <a:ext uri="{FF2B5EF4-FFF2-40B4-BE49-F238E27FC236}">
                <a16:creationId xmlns:a16="http://schemas.microsoft.com/office/drawing/2014/main" id="{8F4E3D5F-30E6-479F-B361-8BD09418200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5" r="3409"/>
          <a:stretch/>
        </p:blipFill>
        <p:spPr>
          <a:xfrm>
            <a:off x="35510" y="81910"/>
            <a:ext cx="9122876" cy="4848384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4309" y="1117870"/>
            <a:ext cx="6318702" cy="2776464"/>
          </a:xfrm>
        </p:spPr>
        <p:txBody>
          <a:bodyPr>
            <a:normAutofit/>
          </a:bodyPr>
          <a:lstStyle/>
          <a:p>
            <a:b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GB" sz="4050" dirty="0">
              <a:solidFill>
                <a:schemeClr val="bg1"/>
              </a:solidFill>
            </a:endParaRPr>
          </a:p>
        </p:txBody>
      </p:sp>
      <p:pic>
        <p:nvPicPr>
          <p:cNvPr id="7" name="Picture 6" descr="Full_logo (2).jpg"/>
          <p:cNvPicPr>
            <a:picLocks noChangeAspect="1"/>
          </p:cNvPicPr>
          <p:nvPr/>
        </p:nvPicPr>
        <p:blipFill>
          <a:blip r:embed="rId4" cstate="print"/>
          <a:srcRect t="11934"/>
          <a:stretch>
            <a:fillRect/>
          </a:stretch>
        </p:blipFill>
        <p:spPr>
          <a:xfrm>
            <a:off x="5468001" y="4448175"/>
            <a:ext cx="2160240" cy="695325"/>
          </a:xfrm>
          <a:prstGeom prst="rect">
            <a:avLst/>
          </a:prstGeom>
        </p:spPr>
      </p:pic>
      <p:sp>
        <p:nvSpPr>
          <p:cNvPr id="9" name="Flowchart: Document 8"/>
          <p:cNvSpPr/>
          <p:nvPr/>
        </p:nvSpPr>
        <p:spPr>
          <a:xfrm rot="10800000">
            <a:off x="10562" y="4183938"/>
            <a:ext cx="9147824" cy="95947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2571"/>
              <a:gd name="connsiteX1" fmla="*/ 21600 w 21600"/>
              <a:gd name="connsiteY1" fmla="*/ 0 h 22571"/>
              <a:gd name="connsiteX2" fmla="*/ 21600 w 21600"/>
              <a:gd name="connsiteY2" fmla="*/ 17322 h 22571"/>
              <a:gd name="connsiteX3" fmla="*/ 4598 w 21600"/>
              <a:gd name="connsiteY3" fmla="*/ 21571 h 22571"/>
              <a:gd name="connsiteX4" fmla="*/ 0 w 21600"/>
              <a:gd name="connsiteY4" fmla="*/ 0 h 22571"/>
              <a:gd name="connsiteX0" fmla="*/ 0 w 17024"/>
              <a:gd name="connsiteY0" fmla="*/ 0 h 23130"/>
              <a:gd name="connsiteX1" fmla="*/ 17024 w 17024"/>
              <a:gd name="connsiteY1" fmla="*/ 559 h 23130"/>
              <a:gd name="connsiteX2" fmla="*/ 17024 w 17024"/>
              <a:gd name="connsiteY2" fmla="*/ 17881 h 23130"/>
              <a:gd name="connsiteX3" fmla="*/ 22 w 17024"/>
              <a:gd name="connsiteY3" fmla="*/ 22130 h 23130"/>
              <a:gd name="connsiteX4" fmla="*/ 0 w 17024"/>
              <a:gd name="connsiteY4" fmla="*/ 0 h 23130"/>
              <a:gd name="connsiteX0" fmla="*/ 0 w 17024"/>
              <a:gd name="connsiteY0" fmla="*/ 0 h 22130"/>
              <a:gd name="connsiteX1" fmla="*/ 17024 w 17024"/>
              <a:gd name="connsiteY1" fmla="*/ 559 h 22130"/>
              <a:gd name="connsiteX2" fmla="*/ 17024 w 17024"/>
              <a:gd name="connsiteY2" fmla="*/ 17881 h 22130"/>
              <a:gd name="connsiteX3" fmla="*/ 22 w 17024"/>
              <a:gd name="connsiteY3" fmla="*/ 22130 h 22130"/>
              <a:gd name="connsiteX4" fmla="*/ 0 w 17024"/>
              <a:gd name="connsiteY4" fmla="*/ 0 h 22130"/>
              <a:gd name="connsiteX0" fmla="*/ 86 w 17110"/>
              <a:gd name="connsiteY0" fmla="*/ 0 h 25207"/>
              <a:gd name="connsiteX1" fmla="*/ 17110 w 17110"/>
              <a:gd name="connsiteY1" fmla="*/ 559 h 25207"/>
              <a:gd name="connsiteX2" fmla="*/ 17110 w 17110"/>
              <a:gd name="connsiteY2" fmla="*/ 17881 h 25207"/>
              <a:gd name="connsiteX3" fmla="*/ 0 w 17110"/>
              <a:gd name="connsiteY3" fmla="*/ 25207 h 25207"/>
              <a:gd name="connsiteX4" fmla="*/ 86 w 17110"/>
              <a:gd name="connsiteY4" fmla="*/ 0 h 25207"/>
              <a:gd name="connsiteX0" fmla="*/ 46 w 17110"/>
              <a:gd name="connsiteY0" fmla="*/ 1332 h 24648"/>
              <a:gd name="connsiteX1" fmla="*/ 17110 w 17110"/>
              <a:gd name="connsiteY1" fmla="*/ 0 h 24648"/>
              <a:gd name="connsiteX2" fmla="*/ 17110 w 17110"/>
              <a:gd name="connsiteY2" fmla="*/ 17322 h 24648"/>
              <a:gd name="connsiteX3" fmla="*/ 0 w 17110"/>
              <a:gd name="connsiteY3" fmla="*/ 24648 h 24648"/>
              <a:gd name="connsiteX4" fmla="*/ 46 w 17110"/>
              <a:gd name="connsiteY4" fmla="*/ 1332 h 24648"/>
              <a:gd name="connsiteX0" fmla="*/ 12 w 17076"/>
              <a:gd name="connsiteY0" fmla="*/ 1332 h 24648"/>
              <a:gd name="connsiteX1" fmla="*/ 17076 w 17076"/>
              <a:gd name="connsiteY1" fmla="*/ 0 h 24648"/>
              <a:gd name="connsiteX2" fmla="*/ 17076 w 17076"/>
              <a:gd name="connsiteY2" fmla="*/ 17322 h 24648"/>
              <a:gd name="connsiteX3" fmla="*/ 2 w 17076"/>
              <a:gd name="connsiteY3" fmla="*/ 24648 h 24648"/>
              <a:gd name="connsiteX4" fmla="*/ 12 w 17076"/>
              <a:gd name="connsiteY4" fmla="*/ 1332 h 24648"/>
              <a:gd name="connsiteX0" fmla="*/ 8 w 17072"/>
              <a:gd name="connsiteY0" fmla="*/ 1332 h 24304"/>
              <a:gd name="connsiteX1" fmla="*/ 17072 w 17072"/>
              <a:gd name="connsiteY1" fmla="*/ 0 h 24304"/>
              <a:gd name="connsiteX2" fmla="*/ 17072 w 17072"/>
              <a:gd name="connsiteY2" fmla="*/ 17322 h 24304"/>
              <a:gd name="connsiteX3" fmla="*/ 2 w 17072"/>
              <a:gd name="connsiteY3" fmla="*/ 24304 h 24304"/>
              <a:gd name="connsiteX4" fmla="*/ 8 w 17072"/>
              <a:gd name="connsiteY4" fmla="*/ 1332 h 24304"/>
              <a:gd name="connsiteX0" fmla="*/ 8 w 17072"/>
              <a:gd name="connsiteY0" fmla="*/ 1332 h 24304"/>
              <a:gd name="connsiteX1" fmla="*/ 17072 w 17072"/>
              <a:gd name="connsiteY1" fmla="*/ 0 h 24304"/>
              <a:gd name="connsiteX2" fmla="*/ 17072 w 17072"/>
              <a:gd name="connsiteY2" fmla="*/ 17322 h 24304"/>
              <a:gd name="connsiteX3" fmla="*/ 2 w 17072"/>
              <a:gd name="connsiteY3" fmla="*/ 24304 h 24304"/>
              <a:gd name="connsiteX4" fmla="*/ 8 w 17072"/>
              <a:gd name="connsiteY4" fmla="*/ 1332 h 24304"/>
              <a:gd name="connsiteX0" fmla="*/ 0 w 17077"/>
              <a:gd name="connsiteY0" fmla="*/ 1389 h 24304"/>
              <a:gd name="connsiteX1" fmla="*/ 17077 w 17077"/>
              <a:gd name="connsiteY1" fmla="*/ 0 h 24304"/>
              <a:gd name="connsiteX2" fmla="*/ 17077 w 17077"/>
              <a:gd name="connsiteY2" fmla="*/ 17322 h 24304"/>
              <a:gd name="connsiteX3" fmla="*/ 7 w 17077"/>
              <a:gd name="connsiteY3" fmla="*/ 24304 h 24304"/>
              <a:gd name="connsiteX4" fmla="*/ 0 w 17077"/>
              <a:gd name="connsiteY4" fmla="*/ 1389 h 24304"/>
              <a:gd name="connsiteX0" fmla="*/ 0 w 17077"/>
              <a:gd name="connsiteY0" fmla="*/ 1389 h 23960"/>
              <a:gd name="connsiteX1" fmla="*/ 17077 w 17077"/>
              <a:gd name="connsiteY1" fmla="*/ 0 h 23960"/>
              <a:gd name="connsiteX2" fmla="*/ 17077 w 17077"/>
              <a:gd name="connsiteY2" fmla="*/ 17322 h 23960"/>
              <a:gd name="connsiteX3" fmla="*/ 7 w 17077"/>
              <a:gd name="connsiteY3" fmla="*/ 23960 h 23960"/>
              <a:gd name="connsiteX4" fmla="*/ 0 w 17077"/>
              <a:gd name="connsiteY4" fmla="*/ 1389 h 23960"/>
              <a:gd name="connsiteX0" fmla="*/ 0 w 17077"/>
              <a:gd name="connsiteY0" fmla="*/ 529 h 23100"/>
              <a:gd name="connsiteX1" fmla="*/ 17077 w 17077"/>
              <a:gd name="connsiteY1" fmla="*/ 0 h 23100"/>
              <a:gd name="connsiteX2" fmla="*/ 17077 w 17077"/>
              <a:gd name="connsiteY2" fmla="*/ 16462 h 23100"/>
              <a:gd name="connsiteX3" fmla="*/ 7 w 17077"/>
              <a:gd name="connsiteY3" fmla="*/ 23100 h 23100"/>
              <a:gd name="connsiteX4" fmla="*/ 0 w 17077"/>
              <a:gd name="connsiteY4" fmla="*/ 529 h 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77" h="23100">
                <a:moveTo>
                  <a:pt x="0" y="529"/>
                </a:moveTo>
                <a:lnTo>
                  <a:pt x="17077" y="0"/>
                </a:lnTo>
                <a:lnTo>
                  <a:pt x="17077" y="16462"/>
                </a:lnTo>
                <a:cubicBezTo>
                  <a:pt x="6277" y="16462"/>
                  <a:pt x="3276" y="20379"/>
                  <a:pt x="7" y="23100"/>
                </a:cubicBezTo>
                <a:cubicBezTo>
                  <a:pt x="0" y="15723"/>
                  <a:pt x="7" y="7906"/>
                  <a:pt x="0" y="52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10" name="Picture 9" descr="Full_logo (2).jpg"/>
          <p:cNvPicPr>
            <a:picLocks noChangeAspect="1"/>
          </p:cNvPicPr>
          <p:nvPr/>
        </p:nvPicPr>
        <p:blipFill rotWithShape="1">
          <a:blip r:embed="rId4" cstate="print"/>
          <a:srcRect t="11934" b="11532"/>
          <a:stretch/>
        </p:blipFill>
        <p:spPr>
          <a:xfrm>
            <a:off x="6567814" y="4401942"/>
            <a:ext cx="2571083" cy="695325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130628" y="1671603"/>
            <a:ext cx="8907693" cy="8659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endParaRPr lang="en-GB" sz="4500" dirty="0">
              <a:solidFill>
                <a:schemeClr val="tx1">
                  <a:lumMod val="65000"/>
                  <a:lumOff val="35000"/>
                </a:schemeClr>
              </a:solidFill>
              <a:ea typeface="+mj-ea"/>
              <a:cs typeface="Arial" pitchFamily="34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57499" y="70919"/>
            <a:ext cx="2752575" cy="792200"/>
            <a:chOff x="214314" y="332656"/>
            <a:chExt cx="3670100" cy="1056266"/>
          </a:xfrm>
        </p:grpSpPr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214314" y="332656"/>
              <a:ext cx="2030040" cy="1016754"/>
            </a:xfrm>
            <a:prstGeom prst="rect">
              <a:avLst/>
            </a:prstGeom>
            <a:noFill/>
            <a:ln w="22225" algn="in">
              <a:noFill/>
              <a:miter lim="800000"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75" b="1" dirty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RLDS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75" b="1" dirty="0">
                <a:solidFill>
                  <a:srgbClr val="00A1DE"/>
                </a:solidFill>
                <a:latin typeface="Calibri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1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2328227" y="562969"/>
              <a:ext cx="1556187" cy="825953"/>
            </a:xfrm>
            <a:prstGeom prst="rect">
              <a:avLst/>
            </a:prstGeom>
            <a:noFill/>
            <a:ln w="22225" algn="in">
              <a:noFill/>
              <a:miter lim="800000"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Renfrewshire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Learning Disability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chemeClr val="bg1"/>
                  </a:solidFill>
                  <a:latin typeface="Calibri" pitchFamily="34" charset="0"/>
                  <a:cs typeface="Arial" pitchFamily="34" charset="0"/>
                </a:rPr>
                <a:t>Service  </a:t>
              </a:r>
              <a:endParaRPr lang="en-US" sz="1013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5"/>
            <p:cNvSpPr>
              <a:spLocks noChangeShapeType="1"/>
            </p:cNvSpPr>
            <p:nvPr/>
          </p:nvSpPr>
          <p:spPr bwMode="auto">
            <a:xfrm>
              <a:off x="2272507" y="652463"/>
              <a:ext cx="0" cy="595315"/>
            </a:xfrm>
            <a:prstGeom prst="line">
              <a:avLst/>
            </a:prstGeom>
            <a:noFill/>
            <a:ln w="57150">
              <a:solidFill>
                <a:srgbClr val="E21776"/>
              </a:solidFill>
              <a:round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7C0D9107-A90C-4CA8-9CC2-9DCBFC969D29}"/>
              </a:ext>
            </a:extLst>
          </p:cNvPr>
          <p:cNvSpPr/>
          <p:nvPr/>
        </p:nvSpPr>
        <p:spPr>
          <a:xfrm>
            <a:off x="130628" y="3358115"/>
            <a:ext cx="206845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David McCaig</a:t>
            </a:r>
          </a:p>
          <a:p>
            <a:r>
              <a:rPr lang="en-GB" sz="2000" dirty="0">
                <a:solidFill>
                  <a:schemeClr val="bg1"/>
                </a:solidFill>
              </a:rPr>
              <a:t>30</a:t>
            </a:r>
            <a:r>
              <a:rPr lang="en-GB" sz="2000" baseline="30000" dirty="0">
                <a:solidFill>
                  <a:schemeClr val="bg1"/>
                </a:solidFill>
              </a:rPr>
              <a:t>th</a:t>
            </a:r>
            <a:r>
              <a:rPr lang="en-GB" sz="2000" dirty="0">
                <a:solidFill>
                  <a:schemeClr val="bg1"/>
                </a:solidFill>
              </a:rPr>
              <a:t> November 2021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89571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8BE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/>
          <p:nvPr/>
        </p:nvGrpSpPr>
        <p:grpSpPr>
          <a:xfrm>
            <a:off x="331830" y="40462"/>
            <a:ext cx="2752575" cy="792200"/>
            <a:chOff x="214314" y="384255"/>
            <a:chExt cx="3670100" cy="1056266"/>
          </a:xfrm>
        </p:grpSpPr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214314" y="384255"/>
              <a:ext cx="2030040" cy="1016754"/>
            </a:xfrm>
            <a:prstGeom prst="rect">
              <a:avLst/>
            </a:prstGeom>
            <a:noFill/>
            <a:ln w="22225" algn="in">
              <a:noFill/>
              <a:miter lim="800000"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7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RLDS</a:t>
              </a: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2328227" y="614568"/>
              <a:ext cx="1556187" cy="825953"/>
            </a:xfrm>
            <a:prstGeom prst="rect">
              <a:avLst/>
            </a:prstGeom>
            <a:noFill/>
            <a:ln w="22225" algn="in">
              <a:noFill/>
              <a:miter lim="800000"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Renfrewshire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Learning Disability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Service  </a:t>
              </a:r>
              <a:endParaRPr lang="en-US" sz="1013" dirty="0">
                <a:solidFill>
                  <a:srgbClr val="00C8B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2272507" y="652463"/>
              <a:ext cx="0" cy="595315"/>
            </a:xfrm>
            <a:prstGeom prst="line">
              <a:avLst/>
            </a:prstGeom>
            <a:noFill/>
            <a:ln w="57150">
              <a:solidFill>
                <a:srgbClr val="E21776"/>
              </a:solidFill>
              <a:round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</p:grpSp>
      <p:sp>
        <p:nvSpPr>
          <p:cNvPr id="15" name="Flowchart: Document 8">
            <a:extLst>
              <a:ext uri="{FF2B5EF4-FFF2-40B4-BE49-F238E27FC236}">
                <a16:creationId xmlns:a16="http://schemas.microsoft.com/office/drawing/2014/main" id="{F4B57F71-2D17-4DAC-BB35-89403DA8DF09}"/>
              </a:ext>
            </a:extLst>
          </p:cNvPr>
          <p:cNvSpPr/>
          <p:nvPr/>
        </p:nvSpPr>
        <p:spPr>
          <a:xfrm rot="10800000">
            <a:off x="-3824" y="4210381"/>
            <a:ext cx="9147824" cy="95947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2571"/>
              <a:gd name="connsiteX1" fmla="*/ 21600 w 21600"/>
              <a:gd name="connsiteY1" fmla="*/ 0 h 22571"/>
              <a:gd name="connsiteX2" fmla="*/ 21600 w 21600"/>
              <a:gd name="connsiteY2" fmla="*/ 17322 h 22571"/>
              <a:gd name="connsiteX3" fmla="*/ 4598 w 21600"/>
              <a:gd name="connsiteY3" fmla="*/ 21571 h 22571"/>
              <a:gd name="connsiteX4" fmla="*/ 0 w 21600"/>
              <a:gd name="connsiteY4" fmla="*/ 0 h 22571"/>
              <a:gd name="connsiteX0" fmla="*/ 0 w 17024"/>
              <a:gd name="connsiteY0" fmla="*/ 0 h 23130"/>
              <a:gd name="connsiteX1" fmla="*/ 17024 w 17024"/>
              <a:gd name="connsiteY1" fmla="*/ 559 h 23130"/>
              <a:gd name="connsiteX2" fmla="*/ 17024 w 17024"/>
              <a:gd name="connsiteY2" fmla="*/ 17881 h 23130"/>
              <a:gd name="connsiteX3" fmla="*/ 22 w 17024"/>
              <a:gd name="connsiteY3" fmla="*/ 22130 h 23130"/>
              <a:gd name="connsiteX4" fmla="*/ 0 w 17024"/>
              <a:gd name="connsiteY4" fmla="*/ 0 h 23130"/>
              <a:gd name="connsiteX0" fmla="*/ 0 w 17024"/>
              <a:gd name="connsiteY0" fmla="*/ 0 h 22130"/>
              <a:gd name="connsiteX1" fmla="*/ 17024 w 17024"/>
              <a:gd name="connsiteY1" fmla="*/ 559 h 22130"/>
              <a:gd name="connsiteX2" fmla="*/ 17024 w 17024"/>
              <a:gd name="connsiteY2" fmla="*/ 17881 h 22130"/>
              <a:gd name="connsiteX3" fmla="*/ 22 w 17024"/>
              <a:gd name="connsiteY3" fmla="*/ 22130 h 22130"/>
              <a:gd name="connsiteX4" fmla="*/ 0 w 17024"/>
              <a:gd name="connsiteY4" fmla="*/ 0 h 22130"/>
              <a:gd name="connsiteX0" fmla="*/ 86 w 17110"/>
              <a:gd name="connsiteY0" fmla="*/ 0 h 25207"/>
              <a:gd name="connsiteX1" fmla="*/ 17110 w 17110"/>
              <a:gd name="connsiteY1" fmla="*/ 559 h 25207"/>
              <a:gd name="connsiteX2" fmla="*/ 17110 w 17110"/>
              <a:gd name="connsiteY2" fmla="*/ 17881 h 25207"/>
              <a:gd name="connsiteX3" fmla="*/ 0 w 17110"/>
              <a:gd name="connsiteY3" fmla="*/ 25207 h 25207"/>
              <a:gd name="connsiteX4" fmla="*/ 86 w 17110"/>
              <a:gd name="connsiteY4" fmla="*/ 0 h 25207"/>
              <a:gd name="connsiteX0" fmla="*/ 46 w 17110"/>
              <a:gd name="connsiteY0" fmla="*/ 1332 h 24648"/>
              <a:gd name="connsiteX1" fmla="*/ 17110 w 17110"/>
              <a:gd name="connsiteY1" fmla="*/ 0 h 24648"/>
              <a:gd name="connsiteX2" fmla="*/ 17110 w 17110"/>
              <a:gd name="connsiteY2" fmla="*/ 17322 h 24648"/>
              <a:gd name="connsiteX3" fmla="*/ 0 w 17110"/>
              <a:gd name="connsiteY3" fmla="*/ 24648 h 24648"/>
              <a:gd name="connsiteX4" fmla="*/ 46 w 17110"/>
              <a:gd name="connsiteY4" fmla="*/ 1332 h 24648"/>
              <a:gd name="connsiteX0" fmla="*/ 12 w 17076"/>
              <a:gd name="connsiteY0" fmla="*/ 1332 h 24648"/>
              <a:gd name="connsiteX1" fmla="*/ 17076 w 17076"/>
              <a:gd name="connsiteY1" fmla="*/ 0 h 24648"/>
              <a:gd name="connsiteX2" fmla="*/ 17076 w 17076"/>
              <a:gd name="connsiteY2" fmla="*/ 17322 h 24648"/>
              <a:gd name="connsiteX3" fmla="*/ 2 w 17076"/>
              <a:gd name="connsiteY3" fmla="*/ 24648 h 24648"/>
              <a:gd name="connsiteX4" fmla="*/ 12 w 17076"/>
              <a:gd name="connsiteY4" fmla="*/ 1332 h 24648"/>
              <a:gd name="connsiteX0" fmla="*/ 8 w 17072"/>
              <a:gd name="connsiteY0" fmla="*/ 1332 h 24304"/>
              <a:gd name="connsiteX1" fmla="*/ 17072 w 17072"/>
              <a:gd name="connsiteY1" fmla="*/ 0 h 24304"/>
              <a:gd name="connsiteX2" fmla="*/ 17072 w 17072"/>
              <a:gd name="connsiteY2" fmla="*/ 17322 h 24304"/>
              <a:gd name="connsiteX3" fmla="*/ 2 w 17072"/>
              <a:gd name="connsiteY3" fmla="*/ 24304 h 24304"/>
              <a:gd name="connsiteX4" fmla="*/ 8 w 17072"/>
              <a:gd name="connsiteY4" fmla="*/ 1332 h 24304"/>
              <a:gd name="connsiteX0" fmla="*/ 8 w 17072"/>
              <a:gd name="connsiteY0" fmla="*/ 1332 h 24304"/>
              <a:gd name="connsiteX1" fmla="*/ 17072 w 17072"/>
              <a:gd name="connsiteY1" fmla="*/ 0 h 24304"/>
              <a:gd name="connsiteX2" fmla="*/ 17072 w 17072"/>
              <a:gd name="connsiteY2" fmla="*/ 17322 h 24304"/>
              <a:gd name="connsiteX3" fmla="*/ 2 w 17072"/>
              <a:gd name="connsiteY3" fmla="*/ 24304 h 24304"/>
              <a:gd name="connsiteX4" fmla="*/ 8 w 17072"/>
              <a:gd name="connsiteY4" fmla="*/ 1332 h 24304"/>
              <a:gd name="connsiteX0" fmla="*/ 0 w 17077"/>
              <a:gd name="connsiteY0" fmla="*/ 1389 h 24304"/>
              <a:gd name="connsiteX1" fmla="*/ 17077 w 17077"/>
              <a:gd name="connsiteY1" fmla="*/ 0 h 24304"/>
              <a:gd name="connsiteX2" fmla="*/ 17077 w 17077"/>
              <a:gd name="connsiteY2" fmla="*/ 17322 h 24304"/>
              <a:gd name="connsiteX3" fmla="*/ 7 w 17077"/>
              <a:gd name="connsiteY3" fmla="*/ 24304 h 24304"/>
              <a:gd name="connsiteX4" fmla="*/ 0 w 17077"/>
              <a:gd name="connsiteY4" fmla="*/ 1389 h 24304"/>
              <a:gd name="connsiteX0" fmla="*/ 0 w 17077"/>
              <a:gd name="connsiteY0" fmla="*/ 1389 h 23960"/>
              <a:gd name="connsiteX1" fmla="*/ 17077 w 17077"/>
              <a:gd name="connsiteY1" fmla="*/ 0 h 23960"/>
              <a:gd name="connsiteX2" fmla="*/ 17077 w 17077"/>
              <a:gd name="connsiteY2" fmla="*/ 17322 h 23960"/>
              <a:gd name="connsiteX3" fmla="*/ 7 w 17077"/>
              <a:gd name="connsiteY3" fmla="*/ 23960 h 23960"/>
              <a:gd name="connsiteX4" fmla="*/ 0 w 17077"/>
              <a:gd name="connsiteY4" fmla="*/ 1389 h 23960"/>
              <a:gd name="connsiteX0" fmla="*/ 0 w 17077"/>
              <a:gd name="connsiteY0" fmla="*/ 529 h 23100"/>
              <a:gd name="connsiteX1" fmla="*/ 17077 w 17077"/>
              <a:gd name="connsiteY1" fmla="*/ 0 h 23100"/>
              <a:gd name="connsiteX2" fmla="*/ 17077 w 17077"/>
              <a:gd name="connsiteY2" fmla="*/ 16462 h 23100"/>
              <a:gd name="connsiteX3" fmla="*/ 7 w 17077"/>
              <a:gd name="connsiteY3" fmla="*/ 23100 h 23100"/>
              <a:gd name="connsiteX4" fmla="*/ 0 w 17077"/>
              <a:gd name="connsiteY4" fmla="*/ 529 h 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77" h="23100">
                <a:moveTo>
                  <a:pt x="0" y="529"/>
                </a:moveTo>
                <a:lnTo>
                  <a:pt x="17077" y="0"/>
                </a:lnTo>
                <a:lnTo>
                  <a:pt x="17077" y="16462"/>
                </a:lnTo>
                <a:cubicBezTo>
                  <a:pt x="6277" y="16462"/>
                  <a:pt x="3276" y="20379"/>
                  <a:pt x="7" y="23100"/>
                </a:cubicBezTo>
                <a:cubicBezTo>
                  <a:pt x="0" y="15723"/>
                  <a:pt x="7" y="7906"/>
                  <a:pt x="0" y="52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19" name="Picture 18" descr="Full_logo (2).jpg">
            <a:extLst>
              <a:ext uri="{FF2B5EF4-FFF2-40B4-BE49-F238E27FC236}">
                <a16:creationId xmlns:a16="http://schemas.microsoft.com/office/drawing/2014/main" id="{BE37D74C-5D89-4C1C-918E-14838C7683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t="11934" b="11532"/>
          <a:stretch/>
        </p:blipFill>
        <p:spPr>
          <a:xfrm>
            <a:off x="6567814" y="4401942"/>
            <a:ext cx="2571083" cy="695325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9D69C19-A065-4CA2-B63C-EEE492E17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2649" y="1095046"/>
            <a:ext cx="6318702" cy="2776464"/>
          </a:xfrm>
        </p:spPr>
        <p:txBody>
          <a:bodyPr>
            <a:normAutofit/>
          </a:bodyPr>
          <a:lstStyle/>
          <a:p>
            <a:pPr algn="l"/>
            <a:b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GB" sz="4050" dirty="0">
              <a:solidFill>
                <a:srgbClr val="646464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DA22FAE-ADC7-4CB2-88A4-35A851E3DEDF}"/>
              </a:ext>
            </a:extLst>
          </p:cNvPr>
          <p:cNvSpPr txBox="1">
            <a:spLocks/>
          </p:cNvSpPr>
          <p:nvPr/>
        </p:nvSpPr>
        <p:spPr>
          <a:xfrm>
            <a:off x="331830" y="2953396"/>
            <a:ext cx="8907693" cy="8659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685800" indent="-6858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Introduction and welcome</a:t>
            </a:r>
          </a:p>
          <a:p>
            <a:pPr marL="685800" indent="-6858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Remodelled services:</a:t>
            </a:r>
          </a:p>
          <a:p>
            <a:pPr marL="1714500" lvl="3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Welfare calls and door stop visits</a:t>
            </a:r>
          </a:p>
          <a:p>
            <a:pPr marL="1714500" lvl="3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Community outreach and online groups</a:t>
            </a:r>
          </a:p>
          <a:p>
            <a:pPr marL="1714500" lvl="3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Day outreach respite</a:t>
            </a:r>
          </a:p>
          <a:p>
            <a:pPr marL="1714500" lvl="3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Crisis respite</a:t>
            </a:r>
          </a:p>
          <a:p>
            <a:pPr marL="685800" lvl="0" indent="-6858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What next?</a:t>
            </a:r>
          </a:p>
          <a:p>
            <a:pPr>
              <a:spcBef>
                <a:spcPct val="0"/>
              </a:spcBef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3">
              <a:spcBef>
                <a:spcPct val="0"/>
              </a:spcBef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5800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9B990BB-AD26-4B68-B457-19DE82180DDA}"/>
              </a:ext>
            </a:extLst>
          </p:cNvPr>
          <p:cNvSpPr txBox="1">
            <a:spLocks/>
          </p:cNvSpPr>
          <p:nvPr/>
        </p:nvSpPr>
        <p:spPr>
          <a:xfrm>
            <a:off x="130628" y="761134"/>
            <a:ext cx="8907693" cy="8659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4500" b="1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Arial" pitchFamily="34" charset="0"/>
              </a:rPr>
              <a:t>Digital Inclusion</a:t>
            </a:r>
          </a:p>
        </p:txBody>
      </p:sp>
    </p:spTree>
    <p:extLst>
      <p:ext uri="{BB962C8B-B14F-4D97-AF65-F5344CB8AC3E}">
        <p14:creationId xmlns:p14="http://schemas.microsoft.com/office/powerpoint/2010/main" val="895713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8BE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"/>
          <p:cNvGrpSpPr/>
          <p:nvPr/>
        </p:nvGrpSpPr>
        <p:grpSpPr>
          <a:xfrm>
            <a:off x="331830" y="40462"/>
            <a:ext cx="2752575" cy="792200"/>
            <a:chOff x="214314" y="384255"/>
            <a:chExt cx="3670100" cy="1056266"/>
          </a:xfrm>
        </p:grpSpPr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214314" y="384255"/>
              <a:ext cx="2030040" cy="1016754"/>
            </a:xfrm>
            <a:prstGeom prst="rect">
              <a:avLst/>
            </a:prstGeom>
            <a:noFill/>
            <a:ln w="22225" algn="in">
              <a:noFill/>
              <a:miter lim="800000"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547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RLDS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4875" b="1" dirty="0">
                <a:solidFill>
                  <a:srgbClr val="00A1DE"/>
                </a:solidFill>
                <a:latin typeface="Calibri" pitchFamily="34" charset="0"/>
                <a:cs typeface="Arial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013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2328227" y="614568"/>
              <a:ext cx="1556187" cy="825953"/>
            </a:xfrm>
            <a:prstGeom prst="rect">
              <a:avLst/>
            </a:prstGeom>
            <a:noFill/>
            <a:ln w="22225" algn="in">
              <a:noFill/>
              <a:miter lim="800000"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Renfrewshire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Learning Disability 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125" b="1" dirty="0">
                  <a:solidFill>
                    <a:srgbClr val="00C8BE"/>
                  </a:solidFill>
                  <a:latin typeface="Calibri" pitchFamily="34" charset="0"/>
                  <a:cs typeface="Arial" pitchFamily="34" charset="0"/>
                </a:rPr>
                <a:t>Service  </a:t>
              </a:r>
              <a:endParaRPr lang="en-US" sz="1013" dirty="0">
                <a:solidFill>
                  <a:srgbClr val="00C8B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5"/>
            <p:cNvSpPr>
              <a:spLocks noChangeShapeType="1"/>
            </p:cNvSpPr>
            <p:nvPr/>
          </p:nvSpPr>
          <p:spPr bwMode="auto">
            <a:xfrm>
              <a:off x="2272507" y="652463"/>
              <a:ext cx="0" cy="595315"/>
            </a:xfrm>
            <a:prstGeom prst="line">
              <a:avLst/>
            </a:prstGeom>
            <a:noFill/>
            <a:ln w="57150">
              <a:solidFill>
                <a:srgbClr val="E21776"/>
              </a:solidFill>
              <a:round/>
              <a:headEnd/>
              <a:tailEnd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GB" sz="1013"/>
            </a:p>
          </p:txBody>
        </p:sp>
      </p:grpSp>
      <p:sp>
        <p:nvSpPr>
          <p:cNvPr id="15" name="Flowchart: Document 8">
            <a:extLst>
              <a:ext uri="{FF2B5EF4-FFF2-40B4-BE49-F238E27FC236}">
                <a16:creationId xmlns:a16="http://schemas.microsoft.com/office/drawing/2014/main" id="{F4B57F71-2D17-4DAC-BB35-89403DA8DF09}"/>
              </a:ext>
            </a:extLst>
          </p:cNvPr>
          <p:cNvSpPr/>
          <p:nvPr/>
        </p:nvSpPr>
        <p:spPr>
          <a:xfrm rot="10800000">
            <a:off x="-3824" y="4210381"/>
            <a:ext cx="9147824" cy="959479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22571"/>
              <a:gd name="connsiteX1" fmla="*/ 21600 w 21600"/>
              <a:gd name="connsiteY1" fmla="*/ 0 h 22571"/>
              <a:gd name="connsiteX2" fmla="*/ 21600 w 21600"/>
              <a:gd name="connsiteY2" fmla="*/ 17322 h 22571"/>
              <a:gd name="connsiteX3" fmla="*/ 4598 w 21600"/>
              <a:gd name="connsiteY3" fmla="*/ 21571 h 22571"/>
              <a:gd name="connsiteX4" fmla="*/ 0 w 21600"/>
              <a:gd name="connsiteY4" fmla="*/ 0 h 22571"/>
              <a:gd name="connsiteX0" fmla="*/ 0 w 17024"/>
              <a:gd name="connsiteY0" fmla="*/ 0 h 23130"/>
              <a:gd name="connsiteX1" fmla="*/ 17024 w 17024"/>
              <a:gd name="connsiteY1" fmla="*/ 559 h 23130"/>
              <a:gd name="connsiteX2" fmla="*/ 17024 w 17024"/>
              <a:gd name="connsiteY2" fmla="*/ 17881 h 23130"/>
              <a:gd name="connsiteX3" fmla="*/ 22 w 17024"/>
              <a:gd name="connsiteY3" fmla="*/ 22130 h 23130"/>
              <a:gd name="connsiteX4" fmla="*/ 0 w 17024"/>
              <a:gd name="connsiteY4" fmla="*/ 0 h 23130"/>
              <a:gd name="connsiteX0" fmla="*/ 0 w 17024"/>
              <a:gd name="connsiteY0" fmla="*/ 0 h 22130"/>
              <a:gd name="connsiteX1" fmla="*/ 17024 w 17024"/>
              <a:gd name="connsiteY1" fmla="*/ 559 h 22130"/>
              <a:gd name="connsiteX2" fmla="*/ 17024 w 17024"/>
              <a:gd name="connsiteY2" fmla="*/ 17881 h 22130"/>
              <a:gd name="connsiteX3" fmla="*/ 22 w 17024"/>
              <a:gd name="connsiteY3" fmla="*/ 22130 h 22130"/>
              <a:gd name="connsiteX4" fmla="*/ 0 w 17024"/>
              <a:gd name="connsiteY4" fmla="*/ 0 h 22130"/>
              <a:gd name="connsiteX0" fmla="*/ 86 w 17110"/>
              <a:gd name="connsiteY0" fmla="*/ 0 h 25207"/>
              <a:gd name="connsiteX1" fmla="*/ 17110 w 17110"/>
              <a:gd name="connsiteY1" fmla="*/ 559 h 25207"/>
              <a:gd name="connsiteX2" fmla="*/ 17110 w 17110"/>
              <a:gd name="connsiteY2" fmla="*/ 17881 h 25207"/>
              <a:gd name="connsiteX3" fmla="*/ 0 w 17110"/>
              <a:gd name="connsiteY3" fmla="*/ 25207 h 25207"/>
              <a:gd name="connsiteX4" fmla="*/ 86 w 17110"/>
              <a:gd name="connsiteY4" fmla="*/ 0 h 25207"/>
              <a:gd name="connsiteX0" fmla="*/ 46 w 17110"/>
              <a:gd name="connsiteY0" fmla="*/ 1332 h 24648"/>
              <a:gd name="connsiteX1" fmla="*/ 17110 w 17110"/>
              <a:gd name="connsiteY1" fmla="*/ 0 h 24648"/>
              <a:gd name="connsiteX2" fmla="*/ 17110 w 17110"/>
              <a:gd name="connsiteY2" fmla="*/ 17322 h 24648"/>
              <a:gd name="connsiteX3" fmla="*/ 0 w 17110"/>
              <a:gd name="connsiteY3" fmla="*/ 24648 h 24648"/>
              <a:gd name="connsiteX4" fmla="*/ 46 w 17110"/>
              <a:gd name="connsiteY4" fmla="*/ 1332 h 24648"/>
              <a:gd name="connsiteX0" fmla="*/ 12 w 17076"/>
              <a:gd name="connsiteY0" fmla="*/ 1332 h 24648"/>
              <a:gd name="connsiteX1" fmla="*/ 17076 w 17076"/>
              <a:gd name="connsiteY1" fmla="*/ 0 h 24648"/>
              <a:gd name="connsiteX2" fmla="*/ 17076 w 17076"/>
              <a:gd name="connsiteY2" fmla="*/ 17322 h 24648"/>
              <a:gd name="connsiteX3" fmla="*/ 2 w 17076"/>
              <a:gd name="connsiteY3" fmla="*/ 24648 h 24648"/>
              <a:gd name="connsiteX4" fmla="*/ 12 w 17076"/>
              <a:gd name="connsiteY4" fmla="*/ 1332 h 24648"/>
              <a:gd name="connsiteX0" fmla="*/ 8 w 17072"/>
              <a:gd name="connsiteY0" fmla="*/ 1332 h 24304"/>
              <a:gd name="connsiteX1" fmla="*/ 17072 w 17072"/>
              <a:gd name="connsiteY1" fmla="*/ 0 h 24304"/>
              <a:gd name="connsiteX2" fmla="*/ 17072 w 17072"/>
              <a:gd name="connsiteY2" fmla="*/ 17322 h 24304"/>
              <a:gd name="connsiteX3" fmla="*/ 2 w 17072"/>
              <a:gd name="connsiteY3" fmla="*/ 24304 h 24304"/>
              <a:gd name="connsiteX4" fmla="*/ 8 w 17072"/>
              <a:gd name="connsiteY4" fmla="*/ 1332 h 24304"/>
              <a:gd name="connsiteX0" fmla="*/ 8 w 17072"/>
              <a:gd name="connsiteY0" fmla="*/ 1332 h 24304"/>
              <a:gd name="connsiteX1" fmla="*/ 17072 w 17072"/>
              <a:gd name="connsiteY1" fmla="*/ 0 h 24304"/>
              <a:gd name="connsiteX2" fmla="*/ 17072 w 17072"/>
              <a:gd name="connsiteY2" fmla="*/ 17322 h 24304"/>
              <a:gd name="connsiteX3" fmla="*/ 2 w 17072"/>
              <a:gd name="connsiteY3" fmla="*/ 24304 h 24304"/>
              <a:gd name="connsiteX4" fmla="*/ 8 w 17072"/>
              <a:gd name="connsiteY4" fmla="*/ 1332 h 24304"/>
              <a:gd name="connsiteX0" fmla="*/ 0 w 17077"/>
              <a:gd name="connsiteY0" fmla="*/ 1389 h 24304"/>
              <a:gd name="connsiteX1" fmla="*/ 17077 w 17077"/>
              <a:gd name="connsiteY1" fmla="*/ 0 h 24304"/>
              <a:gd name="connsiteX2" fmla="*/ 17077 w 17077"/>
              <a:gd name="connsiteY2" fmla="*/ 17322 h 24304"/>
              <a:gd name="connsiteX3" fmla="*/ 7 w 17077"/>
              <a:gd name="connsiteY3" fmla="*/ 24304 h 24304"/>
              <a:gd name="connsiteX4" fmla="*/ 0 w 17077"/>
              <a:gd name="connsiteY4" fmla="*/ 1389 h 24304"/>
              <a:gd name="connsiteX0" fmla="*/ 0 w 17077"/>
              <a:gd name="connsiteY0" fmla="*/ 1389 h 23960"/>
              <a:gd name="connsiteX1" fmla="*/ 17077 w 17077"/>
              <a:gd name="connsiteY1" fmla="*/ 0 h 23960"/>
              <a:gd name="connsiteX2" fmla="*/ 17077 w 17077"/>
              <a:gd name="connsiteY2" fmla="*/ 17322 h 23960"/>
              <a:gd name="connsiteX3" fmla="*/ 7 w 17077"/>
              <a:gd name="connsiteY3" fmla="*/ 23960 h 23960"/>
              <a:gd name="connsiteX4" fmla="*/ 0 w 17077"/>
              <a:gd name="connsiteY4" fmla="*/ 1389 h 23960"/>
              <a:gd name="connsiteX0" fmla="*/ 0 w 17077"/>
              <a:gd name="connsiteY0" fmla="*/ 529 h 23100"/>
              <a:gd name="connsiteX1" fmla="*/ 17077 w 17077"/>
              <a:gd name="connsiteY1" fmla="*/ 0 h 23100"/>
              <a:gd name="connsiteX2" fmla="*/ 17077 w 17077"/>
              <a:gd name="connsiteY2" fmla="*/ 16462 h 23100"/>
              <a:gd name="connsiteX3" fmla="*/ 7 w 17077"/>
              <a:gd name="connsiteY3" fmla="*/ 23100 h 23100"/>
              <a:gd name="connsiteX4" fmla="*/ 0 w 17077"/>
              <a:gd name="connsiteY4" fmla="*/ 529 h 23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077" h="23100">
                <a:moveTo>
                  <a:pt x="0" y="529"/>
                </a:moveTo>
                <a:lnTo>
                  <a:pt x="17077" y="0"/>
                </a:lnTo>
                <a:lnTo>
                  <a:pt x="17077" y="16462"/>
                </a:lnTo>
                <a:cubicBezTo>
                  <a:pt x="6277" y="16462"/>
                  <a:pt x="3276" y="20379"/>
                  <a:pt x="7" y="23100"/>
                </a:cubicBezTo>
                <a:cubicBezTo>
                  <a:pt x="0" y="15723"/>
                  <a:pt x="7" y="7906"/>
                  <a:pt x="0" y="529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dirty="0"/>
          </a:p>
        </p:txBody>
      </p:sp>
      <p:pic>
        <p:nvPicPr>
          <p:cNvPr id="19" name="Picture 18" descr="Full_logo (2).jpg">
            <a:extLst>
              <a:ext uri="{FF2B5EF4-FFF2-40B4-BE49-F238E27FC236}">
                <a16:creationId xmlns:a16="http://schemas.microsoft.com/office/drawing/2014/main" id="{BE37D74C-5D89-4C1C-918E-14838C7683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t="11934" b="11532"/>
          <a:stretch/>
        </p:blipFill>
        <p:spPr>
          <a:xfrm>
            <a:off x="6567814" y="4401942"/>
            <a:ext cx="2571083" cy="695325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9D69C19-A065-4CA2-B63C-EEE492E176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1365" y="1117870"/>
            <a:ext cx="6318702" cy="2776464"/>
          </a:xfrm>
        </p:spPr>
        <p:txBody>
          <a:bodyPr>
            <a:normAutofit/>
          </a:bodyPr>
          <a:lstStyle/>
          <a:p>
            <a:pPr algn="l"/>
            <a:b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br>
              <a:rPr lang="en-GB" sz="60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GB" sz="4050" dirty="0">
              <a:solidFill>
                <a:srgbClr val="646464"/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DA22FAE-ADC7-4CB2-88A4-35A851E3DEDF}"/>
              </a:ext>
            </a:extLst>
          </p:cNvPr>
          <p:cNvSpPr txBox="1">
            <a:spLocks/>
          </p:cNvSpPr>
          <p:nvPr/>
        </p:nvSpPr>
        <p:spPr>
          <a:xfrm>
            <a:off x="331830" y="3028415"/>
            <a:ext cx="8907693" cy="8659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marL="685800" indent="-6858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Digital Champions across service areas</a:t>
            </a:r>
          </a:p>
          <a:p>
            <a:pPr marL="685800" indent="-6858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cs typeface="Arial" pitchFamily="34" charset="0"/>
              </a:rPr>
              <a:t>Skills Development – SVQF qualifications</a:t>
            </a: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5800" indent="-685800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Meaningful virtual engagement – online surveys with supported people and virtual reviews</a:t>
            </a:r>
          </a:p>
          <a:p>
            <a:pPr marL="685800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Continue to build supported peoples confidence to assist coproduction and inclusion</a:t>
            </a:r>
          </a:p>
          <a:p>
            <a:pPr marL="685800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r>
              <a:rPr lang="en-GB" sz="2000" dirty="0">
                <a:solidFill>
                  <a:srgbClr val="646464"/>
                </a:solidFill>
                <a:latin typeface="Arial" pitchFamily="34" charset="0"/>
                <a:ea typeface="+mj-ea"/>
                <a:cs typeface="Arial" pitchFamily="34" charset="0"/>
              </a:rPr>
              <a:t>Digital inclusion film</a:t>
            </a:r>
          </a:p>
          <a:p>
            <a:pPr marL="685800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3">
              <a:spcBef>
                <a:spcPct val="0"/>
              </a:spcBef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marL="685800" indent="-685800">
              <a:spcBef>
                <a:spcPct val="0"/>
              </a:spcBef>
              <a:buFont typeface="Wingdings" panose="05000000000000000000" pitchFamily="2" charset="2"/>
              <a:buChar char="q"/>
              <a:defRPr/>
            </a:pPr>
            <a:endParaRPr lang="en-GB" sz="2000" dirty="0">
              <a:solidFill>
                <a:srgbClr val="646464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39B990BB-AD26-4B68-B457-19DE82180DDA}"/>
              </a:ext>
            </a:extLst>
          </p:cNvPr>
          <p:cNvSpPr txBox="1">
            <a:spLocks/>
          </p:cNvSpPr>
          <p:nvPr/>
        </p:nvSpPr>
        <p:spPr>
          <a:xfrm>
            <a:off x="130628" y="761134"/>
            <a:ext cx="8907693" cy="865919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GB" sz="4500" b="1" dirty="0">
                <a:solidFill>
                  <a:schemeClr val="tx1">
                    <a:lumMod val="65000"/>
                    <a:lumOff val="35000"/>
                  </a:schemeClr>
                </a:solidFill>
                <a:ea typeface="+mj-ea"/>
                <a:cs typeface="Arial" pitchFamily="34" charset="0"/>
              </a:rPr>
              <a:t>Digital Inclusion</a:t>
            </a:r>
          </a:p>
        </p:txBody>
      </p:sp>
    </p:spTree>
    <p:extLst>
      <p:ext uri="{BB962C8B-B14F-4D97-AF65-F5344CB8AC3E}">
        <p14:creationId xmlns:p14="http://schemas.microsoft.com/office/powerpoint/2010/main" val="387749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2803</TotalTime>
  <Words>124</Words>
  <Application>Microsoft Office PowerPoint</Application>
  <PresentationFormat>On-screen Show (16:9)</PresentationFormat>
  <Paragraphs>42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Office Theme</vt:lpstr>
      <vt:lpstr>  </vt:lpstr>
      <vt:lpstr>  </vt:lpstr>
      <vt:lpstr>  </vt:lpstr>
    </vt:vector>
  </TitlesOfParts>
  <Company>NHS Greater Glasgow and Clyde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MOONEJA821</dc:creator>
  <cp:lastModifiedBy>David McCaig</cp:lastModifiedBy>
  <cp:revision>201</cp:revision>
  <dcterms:created xsi:type="dcterms:W3CDTF">2017-01-20T08:58:36Z</dcterms:created>
  <dcterms:modified xsi:type="dcterms:W3CDTF">2021-11-30T11:29:41Z</dcterms:modified>
</cp:coreProperties>
</file>