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5" r:id="rId2"/>
    <p:sldId id="288" r:id="rId3"/>
    <p:sldId id="287" r:id="rId4"/>
    <p:sldId id="259" r:id="rId5"/>
    <p:sldId id="291" r:id="rId6"/>
    <p:sldId id="292" r:id="rId7"/>
    <p:sldId id="293" r:id="rId8"/>
    <p:sldId id="297" r:id="rId9"/>
    <p:sldId id="298" r:id="rId10"/>
    <p:sldId id="299" r:id="rId11"/>
    <p:sldId id="300" r:id="rId12"/>
    <p:sldId id="301" r:id="rId13"/>
    <p:sldId id="271" r:id="rId14"/>
    <p:sldId id="272" r:id="rId15"/>
    <p:sldId id="273" r:id="rId16"/>
    <p:sldId id="275" r:id="rId17"/>
    <p:sldId id="276" r:id="rId18"/>
    <p:sldId id="277" r:id="rId19"/>
    <p:sldId id="278" r:id="rId20"/>
    <p:sldId id="274" r:id="rId21"/>
    <p:sldId id="279" r:id="rId22"/>
    <p:sldId id="280" r:id="rId23"/>
    <p:sldId id="269" r:id="rId24"/>
    <p:sldId id="30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6296"/>
  </p:normalViewPr>
  <p:slideViewPr>
    <p:cSldViewPr snapToGrid="0" snapToObjects="1">
      <p:cViewPr varScale="1">
        <p:scale>
          <a:sx n="59" d="100"/>
          <a:sy n="59" d="100"/>
        </p:scale>
        <p:origin x="29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9.png"/><Relationship Id="rId6"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9.png"/><Relationship Id="rId6"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23860052-D53B-4417-907F-A15F337B0107}"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A2E4571-697C-4689-A7B4-79F54F82793B}">
      <dgm:prSet/>
      <dgm:spPr/>
      <dgm:t>
        <a:bodyPr/>
        <a:lstStyle/>
        <a:p>
          <a:pPr>
            <a:defRPr cap="all"/>
          </a:pPr>
          <a:r>
            <a:rPr lang="en-US"/>
            <a:t>Initial questions to answer:</a:t>
          </a:r>
        </a:p>
      </dgm:t>
    </dgm:pt>
    <dgm:pt modelId="{2D1B77B2-15C7-4FAB-8C59-B8A09650DFA1}" type="parTrans" cxnId="{A9AE7183-B8B4-410F-83BA-767958D1C50E}">
      <dgm:prSet/>
      <dgm:spPr/>
      <dgm:t>
        <a:bodyPr/>
        <a:lstStyle/>
        <a:p>
          <a:endParaRPr lang="en-US"/>
        </a:p>
      </dgm:t>
    </dgm:pt>
    <dgm:pt modelId="{7973F9C1-3469-461E-BDB2-569F0BFD0D8E}" type="sibTrans" cxnId="{A9AE7183-B8B4-410F-83BA-767958D1C50E}">
      <dgm:prSet/>
      <dgm:spPr/>
      <dgm:t>
        <a:bodyPr/>
        <a:lstStyle/>
        <a:p>
          <a:endParaRPr lang="en-US"/>
        </a:p>
      </dgm:t>
    </dgm:pt>
    <dgm:pt modelId="{67AFFC64-131D-417A-9228-18D18685DD7A}">
      <dgm:prSet custT="1"/>
      <dgm:spPr/>
      <dgm:t>
        <a:bodyPr/>
        <a:lstStyle/>
        <a:p>
          <a:pPr>
            <a:defRPr cap="all"/>
          </a:pPr>
          <a:r>
            <a:rPr lang="en-GB" sz="1600" b="0" dirty="0">
              <a:latin typeface="Arial" panose="020B0604020202020204" pitchFamily="34" charset="0"/>
              <a:cs typeface="Arial" panose="020B0604020202020204" pitchFamily="34" charset="0"/>
            </a:rPr>
            <a:t>Why do we want to engage?</a:t>
          </a:r>
          <a:endParaRPr lang="en-US" sz="1600" b="0" dirty="0">
            <a:latin typeface="Arial" panose="020B0604020202020204" pitchFamily="34" charset="0"/>
            <a:cs typeface="Arial" panose="020B0604020202020204" pitchFamily="34" charset="0"/>
          </a:endParaRPr>
        </a:p>
      </dgm:t>
    </dgm:pt>
    <dgm:pt modelId="{9BC716B9-B14C-43AD-9449-D316A48CCF5F}" type="parTrans" cxnId="{B347B6DE-C83A-4BCB-B0F0-5E732F209914}">
      <dgm:prSet/>
      <dgm:spPr/>
      <dgm:t>
        <a:bodyPr/>
        <a:lstStyle/>
        <a:p>
          <a:endParaRPr lang="en-US"/>
        </a:p>
      </dgm:t>
    </dgm:pt>
    <dgm:pt modelId="{CB83884A-6476-4E6D-BD65-02C143D667DC}" type="sibTrans" cxnId="{B347B6DE-C83A-4BCB-B0F0-5E732F209914}">
      <dgm:prSet/>
      <dgm:spPr/>
      <dgm:t>
        <a:bodyPr/>
        <a:lstStyle/>
        <a:p>
          <a:endParaRPr lang="en-US"/>
        </a:p>
      </dgm:t>
    </dgm:pt>
    <dgm:pt modelId="{59F46B16-65E2-40CC-A0D4-445F9C1619BA}">
      <dgm:prSet custT="1"/>
      <dgm:spPr/>
      <dgm:t>
        <a:bodyPr/>
        <a:lstStyle/>
        <a:p>
          <a:pPr>
            <a:defRPr cap="all"/>
          </a:pPr>
          <a:r>
            <a:rPr lang="en-GB" sz="1600" dirty="0">
              <a:latin typeface="Arial" panose="020B0604020202020204" pitchFamily="34" charset="0"/>
              <a:cs typeface="Arial" panose="020B0604020202020204" pitchFamily="34" charset="0"/>
            </a:rPr>
            <a:t>Who do we need to engage?</a:t>
          </a:r>
          <a:endParaRPr lang="en-US" sz="1600" dirty="0">
            <a:latin typeface="Arial" panose="020B0604020202020204" pitchFamily="34" charset="0"/>
            <a:cs typeface="Arial" panose="020B0604020202020204" pitchFamily="34" charset="0"/>
          </a:endParaRPr>
        </a:p>
      </dgm:t>
    </dgm:pt>
    <dgm:pt modelId="{E6214D1F-C4D3-42F3-82F0-680DDE6D5F36}" type="parTrans" cxnId="{EF369C71-F51C-4667-BE1E-9595084C6FE3}">
      <dgm:prSet/>
      <dgm:spPr/>
      <dgm:t>
        <a:bodyPr/>
        <a:lstStyle/>
        <a:p>
          <a:endParaRPr lang="en-US"/>
        </a:p>
      </dgm:t>
    </dgm:pt>
    <dgm:pt modelId="{86A478A7-6F7D-493A-B1E8-01796317BE70}" type="sibTrans" cxnId="{EF369C71-F51C-4667-BE1E-9595084C6FE3}">
      <dgm:prSet/>
      <dgm:spPr/>
      <dgm:t>
        <a:bodyPr/>
        <a:lstStyle/>
        <a:p>
          <a:endParaRPr lang="en-US"/>
        </a:p>
      </dgm:t>
    </dgm:pt>
    <dgm:pt modelId="{BB02669F-CC38-43BF-9136-4579D7319AE6}">
      <dgm:prSet custT="1"/>
      <dgm:spPr/>
      <dgm:t>
        <a:bodyPr/>
        <a:lstStyle/>
        <a:p>
          <a:pPr>
            <a:defRPr cap="all"/>
          </a:pPr>
          <a:r>
            <a:rPr lang="en-GB" sz="1600" dirty="0">
              <a:latin typeface="Arial" panose="020B0604020202020204" pitchFamily="34" charset="0"/>
              <a:cs typeface="Arial" panose="020B0604020202020204" pitchFamily="34" charset="0"/>
            </a:rPr>
            <a:t>What resources are available for engagement?</a:t>
          </a:r>
          <a:endParaRPr lang="en-US" sz="1600" dirty="0">
            <a:latin typeface="Arial" panose="020B0604020202020204" pitchFamily="34" charset="0"/>
            <a:cs typeface="Arial" panose="020B0604020202020204" pitchFamily="34" charset="0"/>
          </a:endParaRPr>
        </a:p>
      </dgm:t>
    </dgm:pt>
    <dgm:pt modelId="{18E908D5-1256-4DDB-A718-30C5AACED1A4}" type="parTrans" cxnId="{3400002F-8C3E-4A83-A06E-8E1D1695D2EE}">
      <dgm:prSet/>
      <dgm:spPr/>
      <dgm:t>
        <a:bodyPr/>
        <a:lstStyle/>
        <a:p>
          <a:endParaRPr lang="en-US"/>
        </a:p>
      </dgm:t>
    </dgm:pt>
    <dgm:pt modelId="{2E13D316-ECE1-476D-AE1A-D557210D10F5}" type="sibTrans" cxnId="{3400002F-8C3E-4A83-A06E-8E1D1695D2EE}">
      <dgm:prSet/>
      <dgm:spPr/>
      <dgm:t>
        <a:bodyPr/>
        <a:lstStyle/>
        <a:p>
          <a:endParaRPr lang="en-US"/>
        </a:p>
      </dgm:t>
    </dgm:pt>
    <dgm:pt modelId="{2B69B1A1-6D0A-4889-A372-8495ECE6766E}">
      <dgm:prSet custT="1"/>
      <dgm:spPr/>
      <dgm:t>
        <a:bodyPr/>
        <a:lstStyle/>
        <a:p>
          <a:pPr>
            <a:defRPr cap="all"/>
          </a:pPr>
          <a:r>
            <a:rPr lang="en-GB" sz="1600" dirty="0">
              <a:latin typeface="Arial" panose="020B0604020202020204" pitchFamily="34" charset="0"/>
              <a:cs typeface="Arial" panose="020B0604020202020204" pitchFamily="34" charset="0"/>
            </a:rPr>
            <a:t>What impact and learning do we want to achieve?</a:t>
          </a:r>
          <a:endParaRPr lang="en-US" sz="1600" dirty="0">
            <a:latin typeface="Arial" panose="020B0604020202020204" pitchFamily="34" charset="0"/>
            <a:cs typeface="Arial" panose="020B0604020202020204" pitchFamily="34" charset="0"/>
          </a:endParaRPr>
        </a:p>
      </dgm:t>
    </dgm:pt>
    <dgm:pt modelId="{685DD931-E075-4BE1-9B0D-1B3FB40981A3}" type="parTrans" cxnId="{2363454C-3949-4C43-BCED-479758BF5125}">
      <dgm:prSet/>
      <dgm:spPr/>
      <dgm:t>
        <a:bodyPr/>
        <a:lstStyle/>
        <a:p>
          <a:endParaRPr lang="en-US"/>
        </a:p>
      </dgm:t>
    </dgm:pt>
    <dgm:pt modelId="{D6F9E26C-8620-49FA-A8C6-C10DE2D8169C}" type="sibTrans" cxnId="{2363454C-3949-4C43-BCED-479758BF5125}">
      <dgm:prSet/>
      <dgm:spPr/>
      <dgm:t>
        <a:bodyPr/>
        <a:lstStyle/>
        <a:p>
          <a:endParaRPr lang="en-US"/>
        </a:p>
      </dgm:t>
    </dgm:pt>
    <dgm:pt modelId="{ED8BB53A-6123-4D5E-97AC-BF14FE7AAC84}">
      <dgm:prSet custT="1"/>
      <dgm:spPr/>
      <dgm:t>
        <a:bodyPr/>
        <a:lstStyle/>
        <a:p>
          <a:pPr>
            <a:defRPr cap="all"/>
          </a:pPr>
          <a:r>
            <a:rPr lang="en-GB" sz="1600" dirty="0">
              <a:latin typeface="Arial" panose="020B0604020202020204" pitchFamily="34" charset="0"/>
              <a:cs typeface="Arial" panose="020B0604020202020204" pitchFamily="34" charset="0"/>
            </a:rPr>
            <a:t>How will we evaluate engagement?</a:t>
          </a:r>
          <a:endParaRPr lang="en-US" sz="1600" dirty="0">
            <a:latin typeface="Arial" panose="020B0604020202020204" pitchFamily="34" charset="0"/>
            <a:cs typeface="Arial" panose="020B0604020202020204" pitchFamily="34" charset="0"/>
          </a:endParaRPr>
        </a:p>
      </dgm:t>
    </dgm:pt>
    <dgm:pt modelId="{025A352C-2E3F-400C-AAF4-56CE0D4D12E3}" type="parTrans" cxnId="{E12011FF-0CBB-47E1-B567-12A6AE9B2C06}">
      <dgm:prSet/>
      <dgm:spPr/>
      <dgm:t>
        <a:bodyPr/>
        <a:lstStyle/>
        <a:p>
          <a:endParaRPr lang="en-US"/>
        </a:p>
      </dgm:t>
    </dgm:pt>
    <dgm:pt modelId="{D423B0ED-1F83-4A19-8348-F787CABAA4C7}" type="sibTrans" cxnId="{E12011FF-0CBB-47E1-B567-12A6AE9B2C06}">
      <dgm:prSet/>
      <dgm:spPr/>
      <dgm:t>
        <a:bodyPr/>
        <a:lstStyle/>
        <a:p>
          <a:endParaRPr lang="en-US"/>
        </a:p>
      </dgm:t>
    </dgm:pt>
    <dgm:pt modelId="{83F8381B-BF6A-48A1-84CA-EED1B744E9B8}" type="pres">
      <dgm:prSet presAssocID="{23860052-D53B-4417-907F-A15F337B0107}" presName="root" presStyleCnt="0">
        <dgm:presLayoutVars>
          <dgm:dir/>
          <dgm:resizeHandles val="exact"/>
        </dgm:presLayoutVars>
      </dgm:prSet>
      <dgm:spPr/>
      <dgm:t>
        <a:bodyPr/>
        <a:lstStyle/>
        <a:p>
          <a:endParaRPr lang="en-US"/>
        </a:p>
      </dgm:t>
    </dgm:pt>
    <dgm:pt modelId="{B0CBD0EE-5009-40B8-90C8-0C86713619F9}" type="pres">
      <dgm:prSet presAssocID="{2A2E4571-697C-4689-A7B4-79F54F82793B}" presName="compNode" presStyleCnt="0"/>
      <dgm:spPr/>
    </dgm:pt>
    <dgm:pt modelId="{8DA510F1-51FF-42C9-B3DD-DD74CC407F3B}" type="pres">
      <dgm:prSet presAssocID="{2A2E4571-697C-4689-A7B4-79F54F82793B}" presName="iconBgRect" presStyleLbl="bgShp" presStyleIdx="0" presStyleCnt="6"/>
      <dgm:spPr/>
    </dgm:pt>
    <dgm:pt modelId="{C8F4C507-095E-4524-981D-C8E0EDAD550A}" type="pres">
      <dgm:prSet presAssocID="{2A2E4571-697C-4689-A7B4-79F54F82793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Questions"/>
        </a:ext>
      </dgm:extLst>
    </dgm:pt>
    <dgm:pt modelId="{96298795-B195-42E9-AAF2-7217F365FD02}" type="pres">
      <dgm:prSet presAssocID="{2A2E4571-697C-4689-A7B4-79F54F82793B}" presName="spaceRect" presStyleCnt="0"/>
      <dgm:spPr/>
    </dgm:pt>
    <dgm:pt modelId="{C85161FC-E811-4DBD-8B30-743104C46EDC}" type="pres">
      <dgm:prSet presAssocID="{2A2E4571-697C-4689-A7B4-79F54F82793B}" presName="textRect" presStyleLbl="revTx" presStyleIdx="0" presStyleCnt="6">
        <dgm:presLayoutVars>
          <dgm:chMax val="1"/>
          <dgm:chPref val="1"/>
        </dgm:presLayoutVars>
      </dgm:prSet>
      <dgm:spPr/>
      <dgm:t>
        <a:bodyPr/>
        <a:lstStyle/>
        <a:p>
          <a:endParaRPr lang="en-US"/>
        </a:p>
      </dgm:t>
    </dgm:pt>
    <dgm:pt modelId="{57DD0243-4058-4CCA-99F6-53619E47603B}" type="pres">
      <dgm:prSet presAssocID="{7973F9C1-3469-461E-BDB2-569F0BFD0D8E}" presName="sibTrans" presStyleCnt="0"/>
      <dgm:spPr/>
    </dgm:pt>
    <dgm:pt modelId="{0BA000BF-2A29-4B25-85CD-49FE6CA8FB52}" type="pres">
      <dgm:prSet presAssocID="{67AFFC64-131D-417A-9228-18D18685DD7A}" presName="compNode" presStyleCnt="0"/>
      <dgm:spPr/>
    </dgm:pt>
    <dgm:pt modelId="{7722ABA2-E447-42BB-8DDF-15A4CBCABEC9}" type="pres">
      <dgm:prSet presAssocID="{67AFFC64-131D-417A-9228-18D18685DD7A}" presName="iconBgRect" presStyleLbl="bgShp" presStyleIdx="1" presStyleCnt="6"/>
      <dgm:spPr/>
    </dgm:pt>
    <dgm:pt modelId="{5F1A3C14-59E4-4D23-8051-7D819D6C1956}" type="pres">
      <dgm:prSet presAssocID="{67AFFC64-131D-417A-9228-18D18685DD7A}" presName="iconRect" presStyleLbl="node1" presStyleIdx="1" presStyleCnt="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pt>
    <dgm:pt modelId="{3A556FAF-E18D-49FE-9D45-E1716FA47F92}" type="pres">
      <dgm:prSet presAssocID="{67AFFC64-131D-417A-9228-18D18685DD7A}" presName="spaceRect" presStyleCnt="0"/>
      <dgm:spPr/>
    </dgm:pt>
    <dgm:pt modelId="{0882B6A5-46F0-450B-A900-0FB486195D16}" type="pres">
      <dgm:prSet presAssocID="{67AFFC64-131D-417A-9228-18D18685DD7A}" presName="textRect" presStyleLbl="revTx" presStyleIdx="1" presStyleCnt="6">
        <dgm:presLayoutVars>
          <dgm:chMax val="1"/>
          <dgm:chPref val="1"/>
        </dgm:presLayoutVars>
      </dgm:prSet>
      <dgm:spPr/>
      <dgm:t>
        <a:bodyPr/>
        <a:lstStyle/>
        <a:p>
          <a:endParaRPr lang="en-US"/>
        </a:p>
      </dgm:t>
    </dgm:pt>
    <dgm:pt modelId="{65ADE334-7308-4AB9-90C1-C4C4CE7D834B}" type="pres">
      <dgm:prSet presAssocID="{CB83884A-6476-4E6D-BD65-02C143D667DC}" presName="sibTrans" presStyleCnt="0"/>
      <dgm:spPr/>
    </dgm:pt>
    <dgm:pt modelId="{536D2212-D2E4-4483-A62D-630187FEF280}" type="pres">
      <dgm:prSet presAssocID="{59F46B16-65E2-40CC-A0D4-445F9C1619BA}" presName="compNode" presStyleCnt="0"/>
      <dgm:spPr/>
    </dgm:pt>
    <dgm:pt modelId="{28BBCDB1-B57C-410A-B642-4DE57862F0A3}" type="pres">
      <dgm:prSet presAssocID="{59F46B16-65E2-40CC-A0D4-445F9C1619BA}" presName="iconBgRect" presStyleLbl="bgShp" presStyleIdx="2" presStyleCnt="6"/>
      <dgm:spPr/>
    </dgm:pt>
    <dgm:pt modelId="{73BA4A0F-7369-4B00-BFB3-7C0D41ADA97C}" type="pres">
      <dgm:prSet presAssocID="{59F46B16-65E2-40CC-A0D4-445F9C1619BA}" presName="icon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Target Audience"/>
        </a:ext>
      </dgm:extLst>
    </dgm:pt>
    <dgm:pt modelId="{F4946FAA-55C0-4B8D-86A3-98C530500972}" type="pres">
      <dgm:prSet presAssocID="{59F46B16-65E2-40CC-A0D4-445F9C1619BA}" presName="spaceRect" presStyleCnt="0"/>
      <dgm:spPr/>
    </dgm:pt>
    <dgm:pt modelId="{0492B859-4AF5-4918-A581-D841ACDD834B}" type="pres">
      <dgm:prSet presAssocID="{59F46B16-65E2-40CC-A0D4-445F9C1619BA}" presName="textRect" presStyleLbl="revTx" presStyleIdx="2" presStyleCnt="6">
        <dgm:presLayoutVars>
          <dgm:chMax val="1"/>
          <dgm:chPref val="1"/>
        </dgm:presLayoutVars>
      </dgm:prSet>
      <dgm:spPr/>
      <dgm:t>
        <a:bodyPr/>
        <a:lstStyle/>
        <a:p>
          <a:endParaRPr lang="en-US"/>
        </a:p>
      </dgm:t>
    </dgm:pt>
    <dgm:pt modelId="{651ABAB8-6888-47A0-8DDC-E782C5194C03}" type="pres">
      <dgm:prSet presAssocID="{86A478A7-6F7D-493A-B1E8-01796317BE70}" presName="sibTrans" presStyleCnt="0"/>
      <dgm:spPr/>
    </dgm:pt>
    <dgm:pt modelId="{9503D8CA-B370-46E6-9157-7EF1FFC1885D}" type="pres">
      <dgm:prSet presAssocID="{BB02669F-CC38-43BF-9136-4579D7319AE6}" presName="compNode" presStyleCnt="0"/>
      <dgm:spPr/>
    </dgm:pt>
    <dgm:pt modelId="{12DA202C-346B-4669-8F78-C1AD21206F14}" type="pres">
      <dgm:prSet presAssocID="{BB02669F-CC38-43BF-9136-4579D7319AE6}" presName="iconBgRect" presStyleLbl="bgShp" presStyleIdx="3" presStyleCnt="6"/>
      <dgm:spPr/>
    </dgm:pt>
    <dgm:pt modelId="{BECD5171-D91A-4E92-B9BF-FD4A09F96B91}" type="pres">
      <dgm:prSet presAssocID="{BB02669F-CC38-43BF-9136-4579D7319AE6}" presName="iconRect" presStyleLbl="node1" presStyleIdx="3" presStyleCnt="6"/>
      <dgm:spPr>
        <a:blipFill rotWithShape="1">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a:noFill/>
        </a:ln>
      </dgm:spPr>
    </dgm:pt>
    <dgm:pt modelId="{DA4F99BE-BBAD-42A4-9AEE-FCCC06BE62A7}" type="pres">
      <dgm:prSet presAssocID="{BB02669F-CC38-43BF-9136-4579D7319AE6}" presName="spaceRect" presStyleCnt="0"/>
      <dgm:spPr/>
    </dgm:pt>
    <dgm:pt modelId="{EECA0AE2-648B-4571-9D9C-0BEE57E511AB}" type="pres">
      <dgm:prSet presAssocID="{BB02669F-CC38-43BF-9136-4579D7319AE6}" presName="textRect" presStyleLbl="revTx" presStyleIdx="3" presStyleCnt="6">
        <dgm:presLayoutVars>
          <dgm:chMax val="1"/>
          <dgm:chPref val="1"/>
        </dgm:presLayoutVars>
      </dgm:prSet>
      <dgm:spPr/>
      <dgm:t>
        <a:bodyPr/>
        <a:lstStyle/>
        <a:p>
          <a:endParaRPr lang="en-US"/>
        </a:p>
      </dgm:t>
    </dgm:pt>
    <dgm:pt modelId="{2376A524-F914-4FE0-9561-261FE1299AC4}" type="pres">
      <dgm:prSet presAssocID="{2E13D316-ECE1-476D-AE1A-D557210D10F5}" presName="sibTrans" presStyleCnt="0"/>
      <dgm:spPr/>
    </dgm:pt>
    <dgm:pt modelId="{B488FD49-442E-4025-B4E0-041A9F68C593}" type="pres">
      <dgm:prSet presAssocID="{2B69B1A1-6D0A-4889-A372-8495ECE6766E}" presName="compNode" presStyleCnt="0"/>
      <dgm:spPr/>
    </dgm:pt>
    <dgm:pt modelId="{D89AA791-2AD8-4046-937B-363A789AEF36}" type="pres">
      <dgm:prSet presAssocID="{2B69B1A1-6D0A-4889-A372-8495ECE6766E}" presName="iconBgRect" presStyleLbl="bgShp" presStyleIdx="4" presStyleCnt="6"/>
      <dgm:spPr/>
    </dgm:pt>
    <dgm:pt modelId="{9E270057-814B-40C7-8FA3-AC56F128352C}" type="pres">
      <dgm:prSet presAssocID="{2B69B1A1-6D0A-4889-A372-8495ECE6766E}" presName="iconRect" presStyleLbl="node1" presStyleIdx="4"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Classroom"/>
        </a:ext>
      </dgm:extLst>
    </dgm:pt>
    <dgm:pt modelId="{7BE1979B-D1C3-40CA-8598-2A7C1AE2C181}" type="pres">
      <dgm:prSet presAssocID="{2B69B1A1-6D0A-4889-A372-8495ECE6766E}" presName="spaceRect" presStyleCnt="0"/>
      <dgm:spPr/>
    </dgm:pt>
    <dgm:pt modelId="{AB9FC04F-69FD-4B16-AE9C-920E1024AA88}" type="pres">
      <dgm:prSet presAssocID="{2B69B1A1-6D0A-4889-A372-8495ECE6766E}" presName="textRect" presStyleLbl="revTx" presStyleIdx="4" presStyleCnt="6">
        <dgm:presLayoutVars>
          <dgm:chMax val="1"/>
          <dgm:chPref val="1"/>
        </dgm:presLayoutVars>
      </dgm:prSet>
      <dgm:spPr/>
      <dgm:t>
        <a:bodyPr/>
        <a:lstStyle/>
        <a:p>
          <a:endParaRPr lang="en-US"/>
        </a:p>
      </dgm:t>
    </dgm:pt>
    <dgm:pt modelId="{D0B43239-112E-407B-8645-69126AC5F25A}" type="pres">
      <dgm:prSet presAssocID="{D6F9E26C-8620-49FA-A8C6-C10DE2D8169C}" presName="sibTrans" presStyleCnt="0"/>
      <dgm:spPr/>
    </dgm:pt>
    <dgm:pt modelId="{BD479A89-7927-4262-8AD5-70EC01BFFF4A}" type="pres">
      <dgm:prSet presAssocID="{ED8BB53A-6123-4D5E-97AC-BF14FE7AAC84}" presName="compNode" presStyleCnt="0"/>
      <dgm:spPr/>
    </dgm:pt>
    <dgm:pt modelId="{DBEB943A-9B3A-4EA0-BA23-B3BFF41600BA}" type="pres">
      <dgm:prSet presAssocID="{ED8BB53A-6123-4D5E-97AC-BF14FE7AAC84}" presName="iconBgRect" presStyleLbl="bgShp" presStyleIdx="5" presStyleCnt="6"/>
      <dgm:spPr/>
    </dgm:pt>
    <dgm:pt modelId="{97A1A872-1B62-47FA-8841-21D9D457D5AC}" type="pres">
      <dgm:prSet presAssocID="{ED8BB53A-6123-4D5E-97AC-BF14FE7AAC84}" presName="iconRect" presStyleLbl="node1" presStyleIdx="5" presStyleCnt="6"/>
      <dgm:spPr>
        <a:blipFill rotWithShape="1">
          <a:blip xmlns:r="http://schemas.openxmlformats.org/officeDocument/2006/relationships" r:embed="rId9">
            <a:extLst>
              <a:ext uri="{96DAC541-7B7A-43D3-8B79-37D633B846F1}">
                <asvg:svgBlip xmlns:asvg="http://schemas.microsoft.com/office/drawing/2016/SVG/main" xmlns="" r:embed="rId10"/>
              </a:ext>
            </a:extLst>
          </a:blip>
          <a:srcRect/>
          <a:stretch>
            <a:fillRect/>
          </a:stretch>
        </a:blipFill>
        <a:ln>
          <a:noFill/>
        </a:ln>
      </dgm:spPr>
    </dgm:pt>
    <dgm:pt modelId="{B286673D-2F69-4043-A44D-2A3298760B31}" type="pres">
      <dgm:prSet presAssocID="{ED8BB53A-6123-4D5E-97AC-BF14FE7AAC84}" presName="spaceRect" presStyleCnt="0"/>
      <dgm:spPr/>
    </dgm:pt>
    <dgm:pt modelId="{DF0B8D29-EFC6-480A-93C5-A2365A80AEFE}" type="pres">
      <dgm:prSet presAssocID="{ED8BB53A-6123-4D5E-97AC-BF14FE7AAC84}" presName="textRect" presStyleLbl="revTx" presStyleIdx="5" presStyleCnt="6">
        <dgm:presLayoutVars>
          <dgm:chMax val="1"/>
          <dgm:chPref val="1"/>
        </dgm:presLayoutVars>
      </dgm:prSet>
      <dgm:spPr/>
      <dgm:t>
        <a:bodyPr/>
        <a:lstStyle/>
        <a:p>
          <a:endParaRPr lang="en-US"/>
        </a:p>
      </dgm:t>
    </dgm:pt>
  </dgm:ptLst>
  <dgm:cxnLst>
    <dgm:cxn modelId="{E12011FF-0CBB-47E1-B567-12A6AE9B2C06}" srcId="{23860052-D53B-4417-907F-A15F337B0107}" destId="{ED8BB53A-6123-4D5E-97AC-BF14FE7AAC84}" srcOrd="5" destOrd="0" parTransId="{025A352C-2E3F-400C-AAF4-56CE0D4D12E3}" sibTransId="{D423B0ED-1F83-4A19-8348-F787CABAA4C7}"/>
    <dgm:cxn modelId="{2D4CFB07-0AEA-43BB-89D8-48A696D2DE94}" type="presOf" srcId="{ED8BB53A-6123-4D5E-97AC-BF14FE7AAC84}" destId="{DF0B8D29-EFC6-480A-93C5-A2365A80AEFE}" srcOrd="0" destOrd="0" presId="urn:microsoft.com/office/officeart/2018/5/layout/IconCircleLabelList"/>
    <dgm:cxn modelId="{3400002F-8C3E-4A83-A06E-8E1D1695D2EE}" srcId="{23860052-D53B-4417-907F-A15F337B0107}" destId="{BB02669F-CC38-43BF-9136-4579D7319AE6}" srcOrd="3" destOrd="0" parTransId="{18E908D5-1256-4DDB-A718-30C5AACED1A4}" sibTransId="{2E13D316-ECE1-476D-AE1A-D557210D10F5}"/>
    <dgm:cxn modelId="{DB9FDCEA-4E10-4B1A-985A-F68C53F04178}" type="presOf" srcId="{59F46B16-65E2-40CC-A0D4-445F9C1619BA}" destId="{0492B859-4AF5-4918-A581-D841ACDD834B}" srcOrd="0" destOrd="0" presId="urn:microsoft.com/office/officeart/2018/5/layout/IconCircleLabelList"/>
    <dgm:cxn modelId="{1B6C1782-5423-4651-B531-92B28C7204EA}" type="presOf" srcId="{BB02669F-CC38-43BF-9136-4579D7319AE6}" destId="{EECA0AE2-648B-4571-9D9C-0BEE57E511AB}" srcOrd="0" destOrd="0" presId="urn:microsoft.com/office/officeart/2018/5/layout/IconCircleLabelList"/>
    <dgm:cxn modelId="{6C3BDB96-66BA-4E78-911A-5D382D31B028}" type="presOf" srcId="{23860052-D53B-4417-907F-A15F337B0107}" destId="{83F8381B-BF6A-48A1-84CA-EED1B744E9B8}" srcOrd="0" destOrd="0" presId="urn:microsoft.com/office/officeart/2018/5/layout/IconCircleLabelList"/>
    <dgm:cxn modelId="{B347B6DE-C83A-4BCB-B0F0-5E732F209914}" srcId="{23860052-D53B-4417-907F-A15F337B0107}" destId="{67AFFC64-131D-417A-9228-18D18685DD7A}" srcOrd="1" destOrd="0" parTransId="{9BC716B9-B14C-43AD-9449-D316A48CCF5F}" sibTransId="{CB83884A-6476-4E6D-BD65-02C143D667DC}"/>
    <dgm:cxn modelId="{A635DB4F-8552-40B8-B868-3D69EE44453A}" type="presOf" srcId="{67AFFC64-131D-417A-9228-18D18685DD7A}" destId="{0882B6A5-46F0-450B-A900-0FB486195D16}" srcOrd="0" destOrd="0" presId="urn:microsoft.com/office/officeart/2018/5/layout/IconCircleLabelList"/>
    <dgm:cxn modelId="{EF369C71-F51C-4667-BE1E-9595084C6FE3}" srcId="{23860052-D53B-4417-907F-A15F337B0107}" destId="{59F46B16-65E2-40CC-A0D4-445F9C1619BA}" srcOrd="2" destOrd="0" parTransId="{E6214D1F-C4D3-42F3-82F0-680DDE6D5F36}" sibTransId="{86A478A7-6F7D-493A-B1E8-01796317BE70}"/>
    <dgm:cxn modelId="{2363454C-3949-4C43-BCED-479758BF5125}" srcId="{23860052-D53B-4417-907F-A15F337B0107}" destId="{2B69B1A1-6D0A-4889-A372-8495ECE6766E}" srcOrd="4" destOrd="0" parTransId="{685DD931-E075-4BE1-9B0D-1B3FB40981A3}" sibTransId="{D6F9E26C-8620-49FA-A8C6-C10DE2D8169C}"/>
    <dgm:cxn modelId="{A9AE7183-B8B4-410F-83BA-767958D1C50E}" srcId="{23860052-D53B-4417-907F-A15F337B0107}" destId="{2A2E4571-697C-4689-A7B4-79F54F82793B}" srcOrd="0" destOrd="0" parTransId="{2D1B77B2-15C7-4FAB-8C59-B8A09650DFA1}" sibTransId="{7973F9C1-3469-461E-BDB2-569F0BFD0D8E}"/>
    <dgm:cxn modelId="{25629FD8-9BFC-4DF8-B4C8-3E21E8FBD57B}" type="presOf" srcId="{2A2E4571-697C-4689-A7B4-79F54F82793B}" destId="{C85161FC-E811-4DBD-8B30-743104C46EDC}" srcOrd="0" destOrd="0" presId="urn:microsoft.com/office/officeart/2018/5/layout/IconCircleLabelList"/>
    <dgm:cxn modelId="{B88A3334-FE98-4802-87DE-05183FACA7F2}" type="presOf" srcId="{2B69B1A1-6D0A-4889-A372-8495ECE6766E}" destId="{AB9FC04F-69FD-4B16-AE9C-920E1024AA88}" srcOrd="0" destOrd="0" presId="urn:microsoft.com/office/officeart/2018/5/layout/IconCircleLabelList"/>
    <dgm:cxn modelId="{C6EDDDC9-4974-4AFE-82C5-9B38CD625D84}" type="presParOf" srcId="{83F8381B-BF6A-48A1-84CA-EED1B744E9B8}" destId="{B0CBD0EE-5009-40B8-90C8-0C86713619F9}" srcOrd="0" destOrd="0" presId="urn:microsoft.com/office/officeart/2018/5/layout/IconCircleLabelList"/>
    <dgm:cxn modelId="{39F7D28E-EDEA-402C-B304-1CE5C909809C}" type="presParOf" srcId="{B0CBD0EE-5009-40B8-90C8-0C86713619F9}" destId="{8DA510F1-51FF-42C9-B3DD-DD74CC407F3B}" srcOrd="0" destOrd="0" presId="urn:microsoft.com/office/officeart/2018/5/layout/IconCircleLabelList"/>
    <dgm:cxn modelId="{CD7FF1A3-E102-45E4-B8F8-72A5A20930D0}" type="presParOf" srcId="{B0CBD0EE-5009-40B8-90C8-0C86713619F9}" destId="{C8F4C507-095E-4524-981D-C8E0EDAD550A}" srcOrd="1" destOrd="0" presId="urn:microsoft.com/office/officeart/2018/5/layout/IconCircleLabelList"/>
    <dgm:cxn modelId="{CA517110-23ED-4944-A426-BF225A369519}" type="presParOf" srcId="{B0CBD0EE-5009-40B8-90C8-0C86713619F9}" destId="{96298795-B195-42E9-AAF2-7217F365FD02}" srcOrd="2" destOrd="0" presId="urn:microsoft.com/office/officeart/2018/5/layout/IconCircleLabelList"/>
    <dgm:cxn modelId="{3488D30F-31AF-446A-B8F7-C8EB6DA0EC29}" type="presParOf" srcId="{B0CBD0EE-5009-40B8-90C8-0C86713619F9}" destId="{C85161FC-E811-4DBD-8B30-743104C46EDC}" srcOrd="3" destOrd="0" presId="urn:microsoft.com/office/officeart/2018/5/layout/IconCircleLabelList"/>
    <dgm:cxn modelId="{8ACA3750-8416-4E2C-B118-7253FAE0CFF2}" type="presParOf" srcId="{83F8381B-BF6A-48A1-84CA-EED1B744E9B8}" destId="{57DD0243-4058-4CCA-99F6-53619E47603B}" srcOrd="1" destOrd="0" presId="urn:microsoft.com/office/officeart/2018/5/layout/IconCircleLabelList"/>
    <dgm:cxn modelId="{835EF3EB-028C-48AB-9784-0DC5FC7B81DA}" type="presParOf" srcId="{83F8381B-BF6A-48A1-84CA-EED1B744E9B8}" destId="{0BA000BF-2A29-4B25-85CD-49FE6CA8FB52}" srcOrd="2" destOrd="0" presId="urn:microsoft.com/office/officeart/2018/5/layout/IconCircleLabelList"/>
    <dgm:cxn modelId="{44BDE214-A203-44B0-8489-09D4C5D8E3E7}" type="presParOf" srcId="{0BA000BF-2A29-4B25-85CD-49FE6CA8FB52}" destId="{7722ABA2-E447-42BB-8DDF-15A4CBCABEC9}" srcOrd="0" destOrd="0" presId="urn:microsoft.com/office/officeart/2018/5/layout/IconCircleLabelList"/>
    <dgm:cxn modelId="{2F8683E1-7FF5-48FE-9DBF-3268556CE0BC}" type="presParOf" srcId="{0BA000BF-2A29-4B25-85CD-49FE6CA8FB52}" destId="{5F1A3C14-59E4-4D23-8051-7D819D6C1956}" srcOrd="1" destOrd="0" presId="urn:microsoft.com/office/officeart/2018/5/layout/IconCircleLabelList"/>
    <dgm:cxn modelId="{32D988C1-BE82-4B53-AEC3-B27F18C72217}" type="presParOf" srcId="{0BA000BF-2A29-4B25-85CD-49FE6CA8FB52}" destId="{3A556FAF-E18D-49FE-9D45-E1716FA47F92}" srcOrd="2" destOrd="0" presId="urn:microsoft.com/office/officeart/2018/5/layout/IconCircleLabelList"/>
    <dgm:cxn modelId="{C1196358-6B6B-43FA-9E00-BEFBAF0DB6E8}" type="presParOf" srcId="{0BA000BF-2A29-4B25-85CD-49FE6CA8FB52}" destId="{0882B6A5-46F0-450B-A900-0FB486195D16}" srcOrd="3" destOrd="0" presId="urn:microsoft.com/office/officeart/2018/5/layout/IconCircleLabelList"/>
    <dgm:cxn modelId="{DD181186-189B-4AE8-BEF8-7F672918C32F}" type="presParOf" srcId="{83F8381B-BF6A-48A1-84CA-EED1B744E9B8}" destId="{65ADE334-7308-4AB9-90C1-C4C4CE7D834B}" srcOrd="3" destOrd="0" presId="urn:microsoft.com/office/officeart/2018/5/layout/IconCircleLabelList"/>
    <dgm:cxn modelId="{3592FCD0-1840-4220-886A-D424AA629E05}" type="presParOf" srcId="{83F8381B-BF6A-48A1-84CA-EED1B744E9B8}" destId="{536D2212-D2E4-4483-A62D-630187FEF280}" srcOrd="4" destOrd="0" presId="urn:microsoft.com/office/officeart/2018/5/layout/IconCircleLabelList"/>
    <dgm:cxn modelId="{84130837-6818-4663-B4E9-91A2D62EB0B7}" type="presParOf" srcId="{536D2212-D2E4-4483-A62D-630187FEF280}" destId="{28BBCDB1-B57C-410A-B642-4DE57862F0A3}" srcOrd="0" destOrd="0" presId="urn:microsoft.com/office/officeart/2018/5/layout/IconCircleLabelList"/>
    <dgm:cxn modelId="{FD4F1D38-CC8D-4954-8B27-C0637FCADCB6}" type="presParOf" srcId="{536D2212-D2E4-4483-A62D-630187FEF280}" destId="{73BA4A0F-7369-4B00-BFB3-7C0D41ADA97C}" srcOrd="1" destOrd="0" presId="urn:microsoft.com/office/officeart/2018/5/layout/IconCircleLabelList"/>
    <dgm:cxn modelId="{79BCCA76-C5A9-4747-9817-A88F84A20514}" type="presParOf" srcId="{536D2212-D2E4-4483-A62D-630187FEF280}" destId="{F4946FAA-55C0-4B8D-86A3-98C530500972}" srcOrd="2" destOrd="0" presId="urn:microsoft.com/office/officeart/2018/5/layout/IconCircleLabelList"/>
    <dgm:cxn modelId="{97B73C54-666E-4327-B12F-7DE5F24D9EDC}" type="presParOf" srcId="{536D2212-D2E4-4483-A62D-630187FEF280}" destId="{0492B859-4AF5-4918-A581-D841ACDD834B}" srcOrd="3" destOrd="0" presId="urn:microsoft.com/office/officeart/2018/5/layout/IconCircleLabelList"/>
    <dgm:cxn modelId="{54B02EB4-D8F6-4827-AB20-38B3614DCFED}" type="presParOf" srcId="{83F8381B-BF6A-48A1-84CA-EED1B744E9B8}" destId="{651ABAB8-6888-47A0-8DDC-E782C5194C03}" srcOrd="5" destOrd="0" presId="urn:microsoft.com/office/officeart/2018/5/layout/IconCircleLabelList"/>
    <dgm:cxn modelId="{2D2339A6-8FD9-4F1B-AB79-7BF9AC7399D2}" type="presParOf" srcId="{83F8381B-BF6A-48A1-84CA-EED1B744E9B8}" destId="{9503D8CA-B370-46E6-9157-7EF1FFC1885D}" srcOrd="6" destOrd="0" presId="urn:microsoft.com/office/officeart/2018/5/layout/IconCircleLabelList"/>
    <dgm:cxn modelId="{FCCCC068-44EA-4BA8-830E-2FA343450E03}" type="presParOf" srcId="{9503D8CA-B370-46E6-9157-7EF1FFC1885D}" destId="{12DA202C-346B-4669-8F78-C1AD21206F14}" srcOrd="0" destOrd="0" presId="urn:microsoft.com/office/officeart/2018/5/layout/IconCircleLabelList"/>
    <dgm:cxn modelId="{D81F5C59-13E1-480F-BC18-357FD9CB2290}" type="presParOf" srcId="{9503D8CA-B370-46E6-9157-7EF1FFC1885D}" destId="{BECD5171-D91A-4E92-B9BF-FD4A09F96B91}" srcOrd="1" destOrd="0" presId="urn:microsoft.com/office/officeart/2018/5/layout/IconCircleLabelList"/>
    <dgm:cxn modelId="{EB605EE2-BEF7-42F6-B34B-D024BA565745}" type="presParOf" srcId="{9503D8CA-B370-46E6-9157-7EF1FFC1885D}" destId="{DA4F99BE-BBAD-42A4-9AEE-FCCC06BE62A7}" srcOrd="2" destOrd="0" presId="urn:microsoft.com/office/officeart/2018/5/layout/IconCircleLabelList"/>
    <dgm:cxn modelId="{72C93AA5-230C-40C4-8DD4-876BC2E28648}" type="presParOf" srcId="{9503D8CA-B370-46E6-9157-7EF1FFC1885D}" destId="{EECA0AE2-648B-4571-9D9C-0BEE57E511AB}" srcOrd="3" destOrd="0" presId="urn:microsoft.com/office/officeart/2018/5/layout/IconCircleLabelList"/>
    <dgm:cxn modelId="{7752EAF9-7FC3-409D-940D-0807345ED547}" type="presParOf" srcId="{83F8381B-BF6A-48A1-84CA-EED1B744E9B8}" destId="{2376A524-F914-4FE0-9561-261FE1299AC4}" srcOrd="7" destOrd="0" presId="urn:microsoft.com/office/officeart/2018/5/layout/IconCircleLabelList"/>
    <dgm:cxn modelId="{8102719C-7330-4A2D-AA54-6DC537152CAB}" type="presParOf" srcId="{83F8381B-BF6A-48A1-84CA-EED1B744E9B8}" destId="{B488FD49-442E-4025-B4E0-041A9F68C593}" srcOrd="8" destOrd="0" presId="urn:microsoft.com/office/officeart/2018/5/layout/IconCircleLabelList"/>
    <dgm:cxn modelId="{6862CD78-F743-472E-9296-12E708354A80}" type="presParOf" srcId="{B488FD49-442E-4025-B4E0-041A9F68C593}" destId="{D89AA791-2AD8-4046-937B-363A789AEF36}" srcOrd="0" destOrd="0" presId="urn:microsoft.com/office/officeart/2018/5/layout/IconCircleLabelList"/>
    <dgm:cxn modelId="{475E90B3-A870-4611-9D21-4519C726951F}" type="presParOf" srcId="{B488FD49-442E-4025-B4E0-041A9F68C593}" destId="{9E270057-814B-40C7-8FA3-AC56F128352C}" srcOrd="1" destOrd="0" presId="urn:microsoft.com/office/officeart/2018/5/layout/IconCircleLabelList"/>
    <dgm:cxn modelId="{79FF63D2-D0B6-4787-BE3B-564F5C83D8EF}" type="presParOf" srcId="{B488FD49-442E-4025-B4E0-041A9F68C593}" destId="{7BE1979B-D1C3-40CA-8598-2A7C1AE2C181}" srcOrd="2" destOrd="0" presId="urn:microsoft.com/office/officeart/2018/5/layout/IconCircleLabelList"/>
    <dgm:cxn modelId="{46AE5377-427E-45D5-9543-AB816EA8C087}" type="presParOf" srcId="{B488FD49-442E-4025-B4E0-041A9F68C593}" destId="{AB9FC04F-69FD-4B16-AE9C-920E1024AA88}" srcOrd="3" destOrd="0" presId="urn:microsoft.com/office/officeart/2018/5/layout/IconCircleLabelList"/>
    <dgm:cxn modelId="{09EB3272-8386-49A5-A099-5CC0B8931192}" type="presParOf" srcId="{83F8381B-BF6A-48A1-84CA-EED1B744E9B8}" destId="{D0B43239-112E-407B-8645-69126AC5F25A}" srcOrd="9" destOrd="0" presId="urn:microsoft.com/office/officeart/2018/5/layout/IconCircleLabelList"/>
    <dgm:cxn modelId="{F6DBEFCF-AA99-421A-A56C-D2CE424BC974}" type="presParOf" srcId="{83F8381B-BF6A-48A1-84CA-EED1B744E9B8}" destId="{BD479A89-7927-4262-8AD5-70EC01BFFF4A}" srcOrd="10" destOrd="0" presId="urn:microsoft.com/office/officeart/2018/5/layout/IconCircleLabelList"/>
    <dgm:cxn modelId="{5B70BA54-4B45-498E-B540-943AB73C7E94}" type="presParOf" srcId="{BD479A89-7927-4262-8AD5-70EC01BFFF4A}" destId="{DBEB943A-9B3A-4EA0-BA23-B3BFF41600BA}" srcOrd="0" destOrd="0" presId="urn:microsoft.com/office/officeart/2018/5/layout/IconCircleLabelList"/>
    <dgm:cxn modelId="{7694F9EF-4966-489D-8BCD-74248B49D1F2}" type="presParOf" srcId="{BD479A89-7927-4262-8AD5-70EC01BFFF4A}" destId="{97A1A872-1B62-47FA-8841-21D9D457D5AC}" srcOrd="1" destOrd="0" presId="urn:microsoft.com/office/officeart/2018/5/layout/IconCircleLabelList"/>
    <dgm:cxn modelId="{0E880AAD-8904-4F4D-930F-76567327A1E8}" type="presParOf" srcId="{BD479A89-7927-4262-8AD5-70EC01BFFF4A}" destId="{B286673D-2F69-4043-A44D-2A3298760B31}" srcOrd="2" destOrd="0" presId="urn:microsoft.com/office/officeart/2018/5/layout/IconCircleLabelList"/>
    <dgm:cxn modelId="{AF2C4CDE-1E7E-41DB-A0EB-A122B9D526AD}" type="presParOf" srcId="{BD479A89-7927-4262-8AD5-70EC01BFFF4A}" destId="{DF0B8D29-EFC6-480A-93C5-A2365A80AEF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10F1-51FF-42C9-B3DD-DD74CC407F3B}">
      <dsp:nvSpPr>
        <dsp:cNvPr id="0" name=""/>
        <dsp:cNvSpPr/>
      </dsp:nvSpPr>
      <dsp:spPr>
        <a:xfrm>
          <a:off x="467820" y="23234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F4C507-095E-4524-981D-C8E0EDAD550A}">
      <dsp:nvSpPr>
        <dsp:cNvPr id="0" name=""/>
        <dsp:cNvSpPr/>
      </dsp:nvSpPr>
      <dsp:spPr>
        <a:xfrm>
          <a:off x="701820" y="46634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5161FC-E811-4DBD-8B30-743104C46EDC}">
      <dsp:nvSpPr>
        <dsp:cNvPr id="0" name=""/>
        <dsp:cNvSpPr/>
      </dsp:nvSpPr>
      <dsp:spPr>
        <a:xfrm>
          <a:off x="116820" y="1672344"/>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90000"/>
            </a:lnSpc>
            <a:spcBef>
              <a:spcPct val="0"/>
            </a:spcBef>
            <a:spcAft>
              <a:spcPct val="35000"/>
            </a:spcAft>
            <a:defRPr cap="all"/>
          </a:pPr>
          <a:r>
            <a:rPr lang="en-US" sz="1800" kern="1200"/>
            <a:t>Initial questions to answer:</a:t>
          </a:r>
        </a:p>
      </dsp:txBody>
      <dsp:txXfrm>
        <a:off x="116820" y="1672344"/>
        <a:ext cx="1800000" cy="855000"/>
      </dsp:txXfrm>
    </dsp:sp>
    <dsp:sp modelId="{7722ABA2-E447-42BB-8DDF-15A4CBCABEC9}">
      <dsp:nvSpPr>
        <dsp:cNvPr id="0" name=""/>
        <dsp:cNvSpPr/>
      </dsp:nvSpPr>
      <dsp:spPr>
        <a:xfrm>
          <a:off x="2582820" y="23234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1A3C14-59E4-4D23-8051-7D819D6C1956}">
      <dsp:nvSpPr>
        <dsp:cNvPr id="0" name=""/>
        <dsp:cNvSpPr/>
      </dsp:nvSpPr>
      <dsp:spPr>
        <a:xfrm>
          <a:off x="2816820" y="466343"/>
          <a:ext cx="630000" cy="6300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82B6A5-46F0-450B-A900-0FB486195D16}">
      <dsp:nvSpPr>
        <dsp:cNvPr id="0" name=""/>
        <dsp:cNvSpPr/>
      </dsp:nvSpPr>
      <dsp:spPr>
        <a:xfrm>
          <a:off x="2231820" y="1672344"/>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n-GB" sz="1600" b="0" kern="1200" dirty="0">
              <a:latin typeface="Arial" panose="020B0604020202020204" pitchFamily="34" charset="0"/>
              <a:cs typeface="Arial" panose="020B0604020202020204" pitchFamily="34" charset="0"/>
            </a:rPr>
            <a:t>Why do we want to engage?</a:t>
          </a:r>
          <a:endParaRPr lang="en-US" sz="1600" b="0" kern="1200" dirty="0">
            <a:latin typeface="Arial" panose="020B0604020202020204" pitchFamily="34" charset="0"/>
            <a:cs typeface="Arial" panose="020B0604020202020204" pitchFamily="34" charset="0"/>
          </a:endParaRPr>
        </a:p>
      </dsp:txBody>
      <dsp:txXfrm>
        <a:off x="2231820" y="1672344"/>
        <a:ext cx="1800000" cy="855000"/>
      </dsp:txXfrm>
    </dsp:sp>
    <dsp:sp modelId="{28BBCDB1-B57C-410A-B642-4DE57862F0A3}">
      <dsp:nvSpPr>
        <dsp:cNvPr id="0" name=""/>
        <dsp:cNvSpPr/>
      </dsp:nvSpPr>
      <dsp:spPr>
        <a:xfrm>
          <a:off x="4697820" y="23234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A4A0F-7369-4B00-BFB3-7C0D41ADA97C}">
      <dsp:nvSpPr>
        <dsp:cNvPr id="0" name=""/>
        <dsp:cNvSpPr/>
      </dsp:nvSpPr>
      <dsp:spPr>
        <a:xfrm>
          <a:off x="4931820" y="46634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92B859-4AF5-4918-A581-D841ACDD834B}">
      <dsp:nvSpPr>
        <dsp:cNvPr id="0" name=""/>
        <dsp:cNvSpPr/>
      </dsp:nvSpPr>
      <dsp:spPr>
        <a:xfrm>
          <a:off x="4346820" y="1672344"/>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n-GB" sz="1600" kern="1200" dirty="0">
              <a:latin typeface="Arial" panose="020B0604020202020204" pitchFamily="34" charset="0"/>
              <a:cs typeface="Arial" panose="020B0604020202020204" pitchFamily="34" charset="0"/>
            </a:rPr>
            <a:t>Who do we need to engage?</a:t>
          </a:r>
          <a:endParaRPr lang="en-US" sz="1600" kern="1200" dirty="0">
            <a:latin typeface="Arial" panose="020B0604020202020204" pitchFamily="34" charset="0"/>
            <a:cs typeface="Arial" panose="020B0604020202020204" pitchFamily="34" charset="0"/>
          </a:endParaRPr>
        </a:p>
      </dsp:txBody>
      <dsp:txXfrm>
        <a:off x="4346820" y="1672344"/>
        <a:ext cx="1800000" cy="855000"/>
      </dsp:txXfrm>
    </dsp:sp>
    <dsp:sp modelId="{12DA202C-346B-4669-8F78-C1AD21206F14}">
      <dsp:nvSpPr>
        <dsp:cNvPr id="0" name=""/>
        <dsp:cNvSpPr/>
      </dsp:nvSpPr>
      <dsp:spPr>
        <a:xfrm>
          <a:off x="467820" y="297734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D5171-D91A-4E92-B9BF-FD4A09F96B91}">
      <dsp:nvSpPr>
        <dsp:cNvPr id="0" name=""/>
        <dsp:cNvSpPr/>
      </dsp:nvSpPr>
      <dsp:spPr>
        <a:xfrm>
          <a:off x="701820" y="3211343"/>
          <a:ext cx="630000" cy="630000"/>
        </a:xfrm>
        <a:prstGeom prst="rect">
          <a:avLst/>
        </a:prstGeom>
        <a:blipFill rotWithShape="1">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CA0AE2-648B-4571-9D9C-0BEE57E511AB}">
      <dsp:nvSpPr>
        <dsp:cNvPr id="0" name=""/>
        <dsp:cNvSpPr/>
      </dsp:nvSpPr>
      <dsp:spPr>
        <a:xfrm>
          <a:off x="116820" y="4417344"/>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n-GB" sz="1600" kern="1200" dirty="0">
              <a:latin typeface="Arial" panose="020B0604020202020204" pitchFamily="34" charset="0"/>
              <a:cs typeface="Arial" panose="020B0604020202020204" pitchFamily="34" charset="0"/>
            </a:rPr>
            <a:t>What resources are available for engagement?</a:t>
          </a:r>
          <a:endParaRPr lang="en-US" sz="1600" kern="1200" dirty="0">
            <a:latin typeface="Arial" panose="020B0604020202020204" pitchFamily="34" charset="0"/>
            <a:cs typeface="Arial" panose="020B0604020202020204" pitchFamily="34" charset="0"/>
          </a:endParaRPr>
        </a:p>
      </dsp:txBody>
      <dsp:txXfrm>
        <a:off x="116820" y="4417344"/>
        <a:ext cx="1800000" cy="855000"/>
      </dsp:txXfrm>
    </dsp:sp>
    <dsp:sp modelId="{D89AA791-2AD8-4046-937B-363A789AEF36}">
      <dsp:nvSpPr>
        <dsp:cNvPr id="0" name=""/>
        <dsp:cNvSpPr/>
      </dsp:nvSpPr>
      <dsp:spPr>
        <a:xfrm>
          <a:off x="2582820" y="297734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270057-814B-40C7-8FA3-AC56F128352C}">
      <dsp:nvSpPr>
        <dsp:cNvPr id="0" name=""/>
        <dsp:cNvSpPr/>
      </dsp:nvSpPr>
      <dsp:spPr>
        <a:xfrm>
          <a:off x="2816820" y="321134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9FC04F-69FD-4B16-AE9C-920E1024AA88}">
      <dsp:nvSpPr>
        <dsp:cNvPr id="0" name=""/>
        <dsp:cNvSpPr/>
      </dsp:nvSpPr>
      <dsp:spPr>
        <a:xfrm>
          <a:off x="2231820" y="4417344"/>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n-GB" sz="1600" kern="1200" dirty="0">
              <a:latin typeface="Arial" panose="020B0604020202020204" pitchFamily="34" charset="0"/>
              <a:cs typeface="Arial" panose="020B0604020202020204" pitchFamily="34" charset="0"/>
            </a:rPr>
            <a:t>What impact and learning do we want to achieve?</a:t>
          </a:r>
          <a:endParaRPr lang="en-US" sz="1600" kern="1200" dirty="0">
            <a:latin typeface="Arial" panose="020B0604020202020204" pitchFamily="34" charset="0"/>
            <a:cs typeface="Arial" panose="020B0604020202020204" pitchFamily="34" charset="0"/>
          </a:endParaRPr>
        </a:p>
      </dsp:txBody>
      <dsp:txXfrm>
        <a:off x="2231820" y="4417344"/>
        <a:ext cx="1800000" cy="855000"/>
      </dsp:txXfrm>
    </dsp:sp>
    <dsp:sp modelId="{DBEB943A-9B3A-4EA0-BA23-B3BFF41600BA}">
      <dsp:nvSpPr>
        <dsp:cNvPr id="0" name=""/>
        <dsp:cNvSpPr/>
      </dsp:nvSpPr>
      <dsp:spPr>
        <a:xfrm>
          <a:off x="4697820" y="297734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A1A872-1B62-47FA-8841-21D9D457D5AC}">
      <dsp:nvSpPr>
        <dsp:cNvPr id="0" name=""/>
        <dsp:cNvSpPr/>
      </dsp:nvSpPr>
      <dsp:spPr>
        <a:xfrm>
          <a:off x="4931820" y="3211343"/>
          <a:ext cx="630000" cy="630000"/>
        </a:xfrm>
        <a:prstGeom prst="rect">
          <a:avLst/>
        </a:prstGeom>
        <a:blipFill rotWithShape="1">
          <a:blip xmlns:r="http://schemas.openxmlformats.org/officeDocument/2006/relationships" r:embed="rId9">
            <a:extLst>
              <a:ext uri="{96DAC541-7B7A-43D3-8B79-37D633B846F1}">
                <asvg:svgBlip xmlns:asvg="http://schemas.microsoft.com/office/drawing/2016/SVG/main" xmlns=""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0B8D29-EFC6-480A-93C5-A2365A80AEFE}">
      <dsp:nvSpPr>
        <dsp:cNvPr id="0" name=""/>
        <dsp:cNvSpPr/>
      </dsp:nvSpPr>
      <dsp:spPr>
        <a:xfrm>
          <a:off x="4346820" y="4417344"/>
          <a:ext cx="18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n-GB" sz="1600" kern="1200" dirty="0">
              <a:latin typeface="Arial" panose="020B0604020202020204" pitchFamily="34" charset="0"/>
              <a:cs typeface="Arial" panose="020B0604020202020204" pitchFamily="34" charset="0"/>
            </a:rPr>
            <a:t>How will we evaluate engagement?</a:t>
          </a:r>
          <a:endParaRPr lang="en-US" sz="1600" kern="1200" dirty="0">
            <a:latin typeface="Arial" panose="020B0604020202020204" pitchFamily="34" charset="0"/>
            <a:cs typeface="Arial" panose="020B0604020202020204" pitchFamily="34" charset="0"/>
          </a:endParaRPr>
        </a:p>
      </dsp:txBody>
      <dsp:txXfrm>
        <a:off x="4346820" y="4417344"/>
        <a:ext cx="1800000" cy="855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EAF3-2CBB-4947-BEC5-E7FA7215378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1A01A93-77E3-5745-AC9B-4008A4387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E5B7427-F398-874D-A137-2DCF1C0E02CB}"/>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5" name="Footer Placeholder 4">
            <a:extLst>
              <a:ext uri="{FF2B5EF4-FFF2-40B4-BE49-F238E27FC236}">
                <a16:creationId xmlns:a16="http://schemas.microsoft.com/office/drawing/2014/main" id="{F01DBE12-3CDD-BE4D-B3B1-77EE8CC38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E9DB8-7191-414D-87A1-4A95FC32B169}"/>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241295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135F-B495-FA48-A96B-BCE38135B3B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B8BA12-C83C-D44A-A7B9-9DC2FFEF07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3CDDC3-93BD-2645-B9C5-A913704F5BC7}"/>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5" name="Footer Placeholder 4">
            <a:extLst>
              <a:ext uri="{FF2B5EF4-FFF2-40B4-BE49-F238E27FC236}">
                <a16:creationId xmlns:a16="http://schemas.microsoft.com/office/drawing/2014/main" id="{3188C042-DE19-8D49-9D00-2FE0DE871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C520B-BCFC-F346-94C2-36A173574BF8}"/>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367035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A87787-A55D-B149-A9D9-1FDCF0FD84A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BEBA0A-1DA9-F54A-8E2F-3C0ECD11B58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EABE82-BB20-354C-BA3C-036D2B62E843}"/>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5" name="Footer Placeholder 4">
            <a:extLst>
              <a:ext uri="{FF2B5EF4-FFF2-40B4-BE49-F238E27FC236}">
                <a16:creationId xmlns:a16="http://schemas.microsoft.com/office/drawing/2014/main" id="{4DA9D90A-6D3E-9E4F-89F6-10F5DC5C8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C0938-0EFB-164D-8E2A-3D1A5E3F5326}"/>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315163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A5F53-D074-D447-A934-A9CE762099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5F13F69-DF52-8045-A6B8-E0D86CBA1E0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EFD745-25F8-7742-8F29-ACBDDFB94821}"/>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5" name="Footer Placeholder 4">
            <a:extLst>
              <a:ext uri="{FF2B5EF4-FFF2-40B4-BE49-F238E27FC236}">
                <a16:creationId xmlns:a16="http://schemas.microsoft.com/office/drawing/2014/main" id="{AAD7FCCB-40CF-EA4E-8F2B-EC006EAA2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085AF-40B5-E444-B754-1F94016A8F70}"/>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81923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0436-0A5C-244C-BED5-342AD91D835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8CD13F-85DD-BC4C-B039-853C893662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D6EE25-3A5C-904B-9BB1-BCA360CF53A0}"/>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5" name="Footer Placeholder 4">
            <a:extLst>
              <a:ext uri="{FF2B5EF4-FFF2-40B4-BE49-F238E27FC236}">
                <a16:creationId xmlns:a16="http://schemas.microsoft.com/office/drawing/2014/main" id="{80B7905E-94DB-F24B-8729-EF2835DF0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CB221-3093-1046-8490-14B16B9736F5}"/>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394800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2C8F-C83A-9B46-B2A5-9733521F7F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C743D7-6F93-DE4D-8D80-B0F251AEB1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2F14086-79E3-CB42-ACDA-6AF8380CD9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3D6AAA9-3A88-8449-A7D5-B30B400DE8FE}"/>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6" name="Footer Placeholder 5">
            <a:extLst>
              <a:ext uri="{FF2B5EF4-FFF2-40B4-BE49-F238E27FC236}">
                <a16:creationId xmlns:a16="http://schemas.microsoft.com/office/drawing/2014/main" id="{59DE94BA-95D0-5046-BDCA-B6E385271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7AF09-EC60-A44A-AD27-82DFBF7B2C57}"/>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304122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AA337-68C9-0541-AF5D-CE7EB79A6D7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BC9617-7D7E-F047-86EC-57AE54E668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C41F15A-55A9-7D4A-A978-0B9F6525728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DA7C82-2D61-7C41-A8BB-EC9BC02F9B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0C0EA89-97AD-5847-93BC-3AE694F7BBF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176E7FF-D086-4E43-AFD0-896A0F98A4AA}"/>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8" name="Footer Placeholder 7">
            <a:extLst>
              <a:ext uri="{FF2B5EF4-FFF2-40B4-BE49-F238E27FC236}">
                <a16:creationId xmlns:a16="http://schemas.microsoft.com/office/drawing/2014/main" id="{605B7240-FE1B-6442-92DA-FC12F43CB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6BA7C0-9A65-F54B-B230-D98FC731C02E}"/>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35099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0CA0-2D7E-2747-AF2C-74E3E15E13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EE67E2C-61C8-D249-B708-7FE5B74D9724}"/>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4" name="Footer Placeholder 3">
            <a:extLst>
              <a:ext uri="{FF2B5EF4-FFF2-40B4-BE49-F238E27FC236}">
                <a16:creationId xmlns:a16="http://schemas.microsoft.com/office/drawing/2014/main" id="{490C8F33-A90D-734D-B15C-996EAC7A0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7C00A8-623B-2C47-9CC7-60862F950B2F}"/>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2327241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A1DA03-690E-534B-AE30-54BF94BA6E1F}"/>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3" name="Footer Placeholder 2">
            <a:extLst>
              <a:ext uri="{FF2B5EF4-FFF2-40B4-BE49-F238E27FC236}">
                <a16:creationId xmlns:a16="http://schemas.microsoft.com/office/drawing/2014/main" id="{FBAD957C-001E-EC44-87D4-C87BA2C014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899E61-9BE5-4449-885F-45434D24B8EB}"/>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150532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FDFA-41CC-3B46-827E-5E5AF7600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AB8ACA-8F99-D648-924D-0493E4C64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3B02FA1-69F7-2F4B-AEEA-DD8FEF40D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186FE7-E985-5146-AE6F-962C3F09C3D2}"/>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6" name="Footer Placeholder 5">
            <a:extLst>
              <a:ext uri="{FF2B5EF4-FFF2-40B4-BE49-F238E27FC236}">
                <a16:creationId xmlns:a16="http://schemas.microsoft.com/office/drawing/2014/main" id="{D0D8BF93-9450-9049-B436-EA0FBB6D3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FD6C-A7B0-B146-BDAC-F873820666C6}"/>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271059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9F4B1-7DD9-8C4E-8078-9F71810446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5F97D1-BF74-AC47-862E-F16D5FD49A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43816A-97B9-6242-A7F4-EF1C9AD2A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3B591D-0E0B-8D49-A633-5E664B269864}"/>
              </a:ext>
            </a:extLst>
          </p:cNvPr>
          <p:cNvSpPr>
            <a:spLocks noGrp="1"/>
          </p:cNvSpPr>
          <p:nvPr>
            <p:ph type="dt" sz="half" idx="10"/>
          </p:nvPr>
        </p:nvSpPr>
        <p:spPr/>
        <p:txBody>
          <a:bodyPr/>
          <a:lstStyle/>
          <a:p>
            <a:fld id="{ED8F81E7-41A9-CC4D-A8B2-973E20950F92}" type="datetimeFigureOut">
              <a:rPr lang="en-US" smtClean="0"/>
              <a:t>11/30/2021</a:t>
            </a:fld>
            <a:endParaRPr lang="en-US"/>
          </a:p>
        </p:txBody>
      </p:sp>
      <p:sp>
        <p:nvSpPr>
          <p:cNvPr id="6" name="Footer Placeholder 5">
            <a:extLst>
              <a:ext uri="{FF2B5EF4-FFF2-40B4-BE49-F238E27FC236}">
                <a16:creationId xmlns:a16="http://schemas.microsoft.com/office/drawing/2014/main" id="{D30CCC88-5D34-F643-AD44-2271146E9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0A75E-DB5E-294C-AFDE-09F4FAA3B54A}"/>
              </a:ext>
            </a:extLst>
          </p:cNvPr>
          <p:cNvSpPr>
            <a:spLocks noGrp="1"/>
          </p:cNvSpPr>
          <p:nvPr>
            <p:ph type="sldNum" sz="quarter" idx="12"/>
          </p:nvPr>
        </p:nvSpPr>
        <p:spPr/>
        <p:txBody>
          <a:bodyPr/>
          <a:lstStyle/>
          <a:p>
            <a:fld id="{28AD38D7-0082-064C-A412-2E3B9BF2A1A3}" type="slidenum">
              <a:rPr lang="en-US" smtClean="0"/>
              <a:t>‹#›</a:t>
            </a:fld>
            <a:endParaRPr lang="en-US"/>
          </a:p>
        </p:txBody>
      </p:sp>
    </p:spTree>
    <p:extLst>
      <p:ext uri="{BB962C8B-B14F-4D97-AF65-F5344CB8AC3E}">
        <p14:creationId xmlns:p14="http://schemas.microsoft.com/office/powerpoint/2010/main" val="2855000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468D5-72C9-0442-AFE9-901738B63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F3C5EE-786F-BD48-824A-C39D323CD4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C635A6-68E5-FC42-9F29-21D4398D9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F81E7-41A9-CC4D-A8B2-973E20950F92}" type="datetimeFigureOut">
              <a:rPr lang="en-US" smtClean="0"/>
              <a:t>11/30/2021</a:t>
            </a:fld>
            <a:endParaRPr lang="en-US"/>
          </a:p>
        </p:txBody>
      </p:sp>
      <p:sp>
        <p:nvSpPr>
          <p:cNvPr id="5" name="Footer Placeholder 4">
            <a:extLst>
              <a:ext uri="{FF2B5EF4-FFF2-40B4-BE49-F238E27FC236}">
                <a16:creationId xmlns:a16="http://schemas.microsoft.com/office/drawing/2014/main" id="{41A165A7-3C73-8D4C-9F0D-844BED4F4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223198-E3C2-4A4D-B6A3-FF1E9EDD32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D38D7-0082-064C-A412-2E3B9BF2A1A3}" type="slidenum">
              <a:rPr lang="en-US" smtClean="0"/>
              <a:t>‹#›</a:t>
            </a:fld>
            <a:endParaRPr lang="en-US"/>
          </a:p>
        </p:txBody>
      </p:sp>
    </p:spTree>
    <p:extLst>
      <p:ext uri="{BB962C8B-B14F-4D97-AF65-F5344CB8AC3E}">
        <p14:creationId xmlns:p14="http://schemas.microsoft.com/office/powerpoint/2010/main" val="1049377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Hands holding each other's wrists and interlinked to form a circle">
            <a:extLst>
              <a:ext uri="{FF2B5EF4-FFF2-40B4-BE49-F238E27FC236}">
                <a16:creationId xmlns:a16="http://schemas.microsoft.com/office/drawing/2014/main" id="{F8D0247E-2F0A-4BF4-83B0-84861AFEA4A2}"/>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46A71A8-DD16-824C-92A6-079BD9EF455E}"/>
              </a:ext>
            </a:extLst>
          </p:cNvPr>
          <p:cNvSpPr>
            <a:spLocks noGrp="1"/>
          </p:cNvSpPr>
          <p:nvPr>
            <p:ph type="ctrTitle"/>
          </p:nvPr>
        </p:nvSpPr>
        <p:spPr>
          <a:xfrm>
            <a:off x="8022021" y="3231931"/>
            <a:ext cx="3852041" cy="1834056"/>
          </a:xfrm>
        </p:spPr>
        <p:txBody>
          <a:bodyPr>
            <a:noAutofit/>
          </a:bodyPr>
          <a:lstStyle/>
          <a:p>
            <a:r>
              <a:rPr lang="en-GB" sz="2400" b="1" dirty="0">
                <a:latin typeface="Arial" panose="020B0604020202020204" pitchFamily="34" charset="0"/>
                <a:cs typeface="Arial" panose="020B0604020202020204" pitchFamily="34" charset="0"/>
              </a:rPr>
              <a:t>Participatory public engagement in digital health and care: </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moving beyond conventional engagement methods</a:t>
            </a:r>
            <a:endParaRPr lang="en-US" sz="2400" dirty="0"/>
          </a:p>
        </p:txBody>
      </p:sp>
      <p:sp>
        <p:nvSpPr>
          <p:cNvPr id="3" name="Subtitle 2">
            <a:extLst>
              <a:ext uri="{FF2B5EF4-FFF2-40B4-BE49-F238E27FC236}">
                <a16:creationId xmlns:a16="http://schemas.microsoft.com/office/drawing/2014/main" id="{8BACDD1A-453C-CF40-9A45-B892E8B77C86}"/>
              </a:ext>
            </a:extLst>
          </p:cNvPr>
          <p:cNvSpPr>
            <a:spLocks noGrp="1"/>
          </p:cNvSpPr>
          <p:nvPr>
            <p:ph type="subTitle" idx="1"/>
          </p:nvPr>
        </p:nvSpPr>
        <p:spPr>
          <a:xfrm>
            <a:off x="8022020" y="5242675"/>
            <a:ext cx="4091151" cy="683284"/>
          </a:xfrm>
        </p:spPr>
        <p:txBody>
          <a:bodyPr>
            <a:noAutofit/>
          </a:bodyPr>
          <a:lstStyle/>
          <a:p>
            <a:r>
              <a:rPr lang="en-US" sz="1800" dirty="0">
                <a:latin typeface="Arial" panose="020B0604020202020204" pitchFamily="34" charset="0"/>
                <a:cs typeface="Arial" panose="020B0604020202020204" pitchFamily="34" charset="0"/>
              </a:rPr>
              <a:t>Sonja Erikainen, Nicola Boydell, Nayha Sethi, &amp; Ellen Stewart,     Centre for Biomedicine, Self and Society,                                       University of Edinburgh </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3E53E37-B9F3-F944-89F3-3C16F7EAB936}"/>
              </a:ext>
            </a:extLst>
          </p:cNvPr>
          <p:cNvSpPr/>
          <p:nvPr/>
        </p:nvSpPr>
        <p:spPr>
          <a:xfrm>
            <a:off x="5760000" y="0"/>
            <a:ext cx="6432000" cy="134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B28E29-9D2A-1C4E-9F94-E64D15BE206A}"/>
              </a:ext>
            </a:extLst>
          </p:cNvPr>
          <p:cNvSpPr/>
          <p:nvPr/>
        </p:nvSpPr>
        <p:spPr>
          <a:xfrm>
            <a:off x="0" y="0"/>
            <a:ext cx="6432000" cy="134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logo&#10;&#10;Description automatically generated">
            <a:extLst>
              <a:ext uri="{FF2B5EF4-FFF2-40B4-BE49-F238E27FC236}">
                <a16:creationId xmlns:a16="http://schemas.microsoft.com/office/drawing/2014/main" id="{56458D5C-96F5-3E47-BD23-7423049C9181}"/>
              </a:ext>
            </a:extLst>
          </p:cNvPr>
          <p:cNvPicPr>
            <a:picLocks noChangeAspect="1"/>
          </p:cNvPicPr>
          <p:nvPr/>
        </p:nvPicPr>
        <p:blipFill>
          <a:blip r:embed="rId3"/>
          <a:stretch>
            <a:fillRect/>
          </a:stretch>
        </p:blipFill>
        <p:spPr>
          <a:xfrm>
            <a:off x="354000" y="-6644"/>
            <a:ext cx="5724000" cy="1352216"/>
          </a:xfrm>
          <a:prstGeom prst="rect">
            <a:avLst/>
          </a:prstGeom>
        </p:spPr>
      </p:pic>
      <p:sp>
        <p:nvSpPr>
          <p:cNvPr id="13" name="Rectangle 12">
            <a:extLst>
              <a:ext uri="{FF2B5EF4-FFF2-40B4-BE49-F238E27FC236}">
                <a16:creationId xmlns:a16="http://schemas.microsoft.com/office/drawing/2014/main" id="{FDCC0026-9406-4E47-97D8-51104B75545C}"/>
              </a:ext>
            </a:extLst>
          </p:cNvPr>
          <p:cNvSpPr/>
          <p:nvPr/>
        </p:nvSpPr>
        <p:spPr>
          <a:xfrm>
            <a:off x="3643863" y="-6644"/>
            <a:ext cx="2434137" cy="134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pie chart&#10;&#10;Description automatically generated">
            <a:extLst>
              <a:ext uri="{FF2B5EF4-FFF2-40B4-BE49-F238E27FC236}">
                <a16:creationId xmlns:a16="http://schemas.microsoft.com/office/drawing/2014/main" id="{B328D6DF-FB0F-9B45-89DC-6FDBAFD5B2C1}"/>
              </a:ext>
            </a:extLst>
          </p:cNvPr>
          <p:cNvPicPr>
            <a:picLocks noChangeAspect="1"/>
          </p:cNvPicPr>
          <p:nvPr/>
        </p:nvPicPr>
        <p:blipFill rotWithShape="1">
          <a:blip r:embed="rId4"/>
          <a:srcRect t="7263"/>
          <a:stretch/>
        </p:blipFill>
        <p:spPr>
          <a:xfrm>
            <a:off x="2477850" y="106705"/>
            <a:ext cx="2070100" cy="1118873"/>
          </a:xfrm>
          <a:prstGeom prst="rect">
            <a:avLst/>
          </a:prstGeom>
        </p:spPr>
      </p:pic>
    </p:spTree>
    <p:extLst>
      <p:ext uri="{BB962C8B-B14F-4D97-AF65-F5344CB8AC3E}">
        <p14:creationId xmlns:p14="http://schemas.microsoft.com/office/powerpoint/2010/main" val="2665782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ontent Placeholder 2">
            <a:extLst>
              <a:ext uri="{FF2B5EF4-FFF2-40B4-BE49-F238E27FC236}">
                <a16:creationId xmlns:a16="http://schemas.microsoft.com/office/drawing/2014/main" id="{EEA1A445-BA43-4720-B791-EF2144EE993A}"/>
              </a:ext>
            </a:extLst>
          </p:cNvPr>
          <p:cNvGraphicFramePr>
            <a:graphicFrameLocks noGrp="1"/>
          </p:cNvGraphicFramePr>
          <p:nvPr>
            <p:ph idx="1"/>
            <p:extLst>
              <p:ext uri="{D42A27DB-BD31-4B8C-83A1-F6EECF244321}">
                <p14:modId xmlns:p14="http://schemas.microsoft.com/office/powerpoint/2010/main" val="2429005167"/>
              </p:ext>
            </p:extLst>
          </p:nvPr>
        </p:nvGraphicFramePr>
        <p:xfrm>
          <a:off x="5638800" y="763671"/>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id="{43CC9534-5149-EC4D-9092-84940C995251}"/>
              </a:ext>
            </a:extLst>
          </p:cNvPr>
          <p:cNvSpPr/>
          <p:nvPr/>
        </p:nvSpPr>
        <p:spPr>
          <a:xfrm>
            <a:off x="2770" y="0"/>
            <a:ext cx="50904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DF62194-3B16-D44B-A78D-BD77AEB53764}"/>
              </a:ext>
            </a:extLst>
          </p:cNvPr>
          <p:cNvSpPr>
            <a:spLocks noGrp="1"/>
          </p:cNvSpPr>
          <p:nvPr>
            <p:ph type="title"/>
          </p:nvPr>
        </p:nvSpPr>
        <p:spPr>
          <a:xfrm>
            <a:off x="642469" y="620392"/>
            <a:ext cx="3808268" cy="5504688"/>
          </a:xfrm>
        </p:spPr>
        <p:txBody>
          <a:bodyPr>
            <a:normAutofit/>
          </a:bodyPr>
          <a:lstStyle/>
          <a:p>
            <a:pPr algn="ctr">
              <a:spcBef>
                <a:spcPts val="1200"/>
              </a:spcBef>
            </a:pPr>
            <a:r>
              <a:rPr lang="en-GB" sz="3600" b="1" dirty="0">
                <a:solidFill>
                  <a:schemeClr val="bg1"/>
                </a:solidFill>
                <a:latin typeface="Arial" panose="020B0604020202020204" pitchFamily="34" charset="0"/>
                <a:cs typeface="Arial" panose="020B0604020202020204" pitchFamily="34" charset="0"/>
              </a:rPr>
              <a:t>Things to consider before choosing and using participatory engagement methods</a:t>
            </a:r>
            <a:endParaRPr lang="en-US" sz="36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066DF78-C6E3-FA4B-8B5B-79F7B5547883}"/>
              </a:ext>
            </a:extLst>
          </p:cNvPr>
          <p:cNvSpPr txBox="1"/>
          <p:nvPr/>
        </p:nvSpPr>
        <p:spPr>
          <a:xfrm>
            <a:off x="7000407" y="-854439"/>
            <a:ext cx="184731" cy="369332"/>
          </a:xfrm>
          <a:prstGeom prst="rect">
            <a:avLst/>
          </a:prstGeom>
          <a:noFill/>
        </p:spPr>
        <p:txBody>
          <a:bodyPr wrap="none" rtlCol="0">
            <a:spAutoFit/>
          </a:bodyPr>
          <a:lstStyle/>
          <a:p>
            <a:endParaRPr lang="en-US" dirty="0"/>
          </a:p>
        </p:txBody>
      </p:sp>
      <p:sp>
        <p:nvSpPr>
          <p:cNvPr id="19" name="Rectangle 18">
            <a:extLst>
              <a:ext uri="{FF2B5EF4-FFF2-40B4-BE49-F238E27FC236}">
                <a16:creationId xmlns:a16="http://schemas.microsoft.com/office/drawing/2014/main" id="{780228FE-7BBA-4947-B23A-2B277EB8BEDF}"/>
              </a:ext>
            </a:extLst>
          </p:cNvPr>
          <p:cNvSpPr/>
          <p:nvPr/>
        </p:nvSpPr>
        <p:spPr>
          <a:xfrm>
            <a:off x="5322496" y="546964"/>
            <a:ext cx="2461408" cy="2675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Pound with solid fill">
            <a:extLst>
              <a:ext uri="{FF2B5EF4-FFF2-40B4-BE49-F238E27FC236}">
                <a16:creationId xmlns:a16="http://schemas.microsoft.com/office/drawing/2014/main" id="{4BC1A39D-38EC-F24F-99D6-98AB85B8590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38800" y="2971800"/>
            <a:ext cx="914400" cy="914400"/>
          </a:xfrm>
          <a:prstGeom prst="rect">
            <a:avLst/>
          </a:prstGeom>
        </p:spPr>
      </p:pic>
      <p:sp>
        <p:nvSpPr>
          <p:cNvPr id="26" name="Rectangle 25">
            <a:extLst>
              <a:ext uri="{FF2B5EF4-FFF2-40B4-BE49-F238E27FC236}">
                <a16:creationId xmlns:a16="http://schemas.microsoft.com/office/drawing/2014/main" id="{40DE9C89-3FD0-A545-BE50-B07BBFC82E22}"/>
              </a:ext>
            </a:extLst>
          </p:cNvPr>
          <p:cNvSpPr/>
          <p:nvPr/>
        </p:nvSpPr>
        <p:spPr>
          <a:xfrm>
            <a:off x="5566775" y="381841"/>
            <a:ext cx="6625225" cy="51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INITIAL QUESTIONS TO ANSWER…</a:t>
            </a:r>
          </a:p>
          <a:p>
            <a:endParaRPr lang="en-US" sz="800" b="1" dirty="0">
              <a:solidFill>
                <a:schemeClr val="accent2"/>
              </a:solidFill>
              <a:latin typeface="Arial" panose="020B0604020202020204" pitchFamily="34" charset="0"/>
              <a:cs typeface="Arial" panose="020B0604020202020204" pitchFamily="34" charset="0"/>
            </a:endParaRPr>
          </a:p>
        </p:txBody>
      </p:sp>
      <p:pic>
        <p:nvPicPr>
          <p:cNvPr id="28" name="Picture 27" descr="Logo, company name&#10;&#10;Description automatically generated">
            <a:extLst>
              <a:ext uri="{FF2B5EF4-FFF2-40B4-BE49-F238E27FC236}">
                <a16:creationId xmlns:a16="http://schemas.microsoft.com/office/drawing/2014/main" id="{B4A1A93B-25A6-674E-8786-807D0157FAF1}"/>
              </a:ext>
            </a:extLst>
          </p:cNvPr>
          <p:cNvPicPr>
            <a:picLocks noChangeAspect="1"/>
          </p:cNvPicPr>
          <p:nvPr/>
        </p:nvPicPr>
        <p:blipFill>
          <a:blip r:embed="rId9"/>
          <a:stretch>
            <a:fillRect/>
          </a:stretch>
        </p:blipFill>
        <p:spPr>
          <a:xfrm>
            <a:off x="6625225" y="968971"/>
            <a:ext cx="4140000" cy="2585571"/>
          </a:xfrm>
          <a:prstGeom prst="rect">
            <a:avLst/>
          </a:prstGeom>
        </p:spPr>
      </p:pic>
      <p:sp>
        <p:nvSpPr>
          <p:cNvPr id="29" name="Rectangle 28">
            <a:extLst>
              <a:ext uri="{FF2B5EF4-FFF2-40B4-BE49-F238E27FC236}">
                <a16:creationId xmlns:a16="http://schemas.microsoft.com/office/drawing/2014/main" id="{979DAE40-8FA8-F44F-A1CA-DEB14EAC0E4A}"/>
              </a:ext>
            </a:extLst>
          </p:cNvPr>
          <p:cNvSpPr/>
          <p:nvPr/>
        </p:nvSpPr>
        <p:spPr>
          <a:xfrm>
            <a:off x="10520946" y="791689"/>
            <a:ext cx="1625773" cy="2675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10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9A17BF32-342F-5D43-B64F-8E6648C69043}"/>
              </a:ext>
            </a:extLst>
          </p:cNvPr>
          <p:cNvSpPr>
            <a:spLocks noGrp="1"/>
          </p:cNvSpPr>
          <p:nvPr>
            <p:ph type="title"/>
          </p:nvPr>
        </p:nvSpPr>
        <p:spPr>
          <a:xfrm>
            <a:off x="320482" y="421839"/>
            <a:ext cx="4251518" cy="2414488"/>
          </a:xfrm>
        </p:spPr>
        <p:txBody>
          <a:bodyPr anchor="t">
            <a:noAutofit/>
          </a:bodyPr>
          <a:lstStyle/>
          <a:p>
            <a:pPr algn="ctr">
              <a:lnSpc>
                <a:spcPct val="120000"/>
              </a:lnSpc>
              <a:spcBef>
                <a:spcPts val="1200"/>
              </a:spcBef>
            </a:pPr>
            <a:r>
              <a:rPr lang="en-GB" sz="3200" b="1" dirty="0">
                <a:solidFill>
                  <a:schemeClr val="bg1"/>
                </a:solidFill>
                <a:latin typeface="Arial" panose="020B0604020202020204" pitchFamily="34" charset="0"/>
                <a:cs typeface="Arial" panose="020B0604020202020204" pitchFamily="34" charset="0"/>
              </a:rPr>
              <a:t>Things to consider before choosing and using participatory engagement methods</a:t>
            </a:r>
            <a:endParaRPr lang="en-US" sz="3200" b="1"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3FAB6A84-1EC3-504B-A774-8EE3FB94B18D}"/>
              </a:ext>
            </a:extLst>
          </p:cNvPr>
          <p:cNvSpPr>
            <a:spLocks noGrp="1"/>
          </p:cNvSpPr>
          <p:nvPr>
            <p:ph idx="1"/>
          </p:nvPr>
        </p:nvSpPr>
        <p:spPr>
          <a:xfrm>
            <a:off x="362807" y="4787562"/>
            <a:ext cx="11463337" cy="1807917"/>
          </a:xfrm>
        </p:spPr>
        <p:txBody>
          <a:bodyPr>
            <a:normAutofit/>
          </a:bodyPr>
          <a:lstStyle/>
          <a:p>
            <a:pPr marL="0" indent="0">
              <a:buNone/>
            </a:pPr>
            <a:r>
              <a:rPr lang="en-US" sz="2200" b="1" dirty="0">
                <a:latin typeface="Arial" panose="020B0604020202020204" pitchFamily="34" charset="0"/>
                <a:cs typeface="Arial" panose="020B0604020202020204" pitchFamily="34" charset="0"/>
              </a:rPr>
              <a:t>Barriers to participation</a:t>
            </a:r>
          </a:p>
          <a:p>
            <a:pPr marL="0" indent="0">
              <a:buNone/>
            </a:pPr>
            <a:r>
              <a:rPr lang="en-GB" sz="2200" dirty="0">
                <a:latin typeface="Arial" panose="020B0604020202020204" pitchFamily="34" charset="0"/>
                <a:cs typeface="Arial" panose="020B0604020202020204" pitchFamily="34" charset="0"/>
              </a:rPr>
              <a:t>Most barriers are connected to social and structural inequalities within wider society…</a:t>
            </a:r>
          </a:p>
          <a:p>
            <a:pPr marL="0" indent="0">
              <a:buNone/>
            </a:pPr>
            <a:r>
              <a:rPr lang="en-GB" sz="2200" dirty="0">
                <a:latin typeface="Arial" panose="020B0604020202020204" pitchFamily="34" charset="0"/>
                <a:cs typeface="Arial" panose="020B0604020202020204" pitchFamily="34" charset="0"/>
              </a:rPr>
              <a:t>…but also include issues such as lack of confidence, feeling that participation is futile, or previous experiences that may cause people to self-exclude</a:t>
            </a:r>
            <a:r>
              <a:rPr lang="en-GB" dirty="0"/>
              <a:t>.</a:t>
            </a:r>
          </a:p>
          <a:p>
            <a:pPr marL="0" indent="0">
              <a:buNone/>
            </a:pPr>
            <a:endParaRPr lang="en-GB" dirty="0"/>
          </a:p>
          <a:p>
            <a:endParaRPr lang="en-GB" dirty="0"/>
          </a:p>
          <a:p>
            <a:endParaRPr lang="en-US" dirty="0"/>
          </a:p>
          <a:p>
            <a:pPr marL="0" indent="0">
              <a:buNone/>
            </a:pPr>
            <a:endParaRPr lang="en-US" dirty="0"/>
          </a:p>
        </p:txBody>
      </p:sp>
      <p:sp>
        <p:nvSpPr>
          <p:cNvPr id="5" name="TextBox 4">
            <a:extLst>
              <a:ext uri="{FF2B5EF4-FFF2-40B4-BE49-F238E27FC236}">
                <a16:creationId xmlns:a16="http://schemas.microsoft.com/office/drawing/2014/main" id="{4AD30870-3CB0-C246-8554-A9A53D8F7911}"/>
              </a:ext>
            </a:extLst>
          </p:cNvPr>
          <p:cNvSpPr txBox="1"/>
          <p:nvPr/>
        </p:nvSpPr>
        <p:spPr>
          <a:xfrm>
            <a:off x="6257927" y="572120"/>
            <a:ext cx="5568217" cy="4278094"/>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GB" sz="2200" dirty="0">
                <a:latin typeface="Arial" panose="020B0604020202020204" pitchFamily="34" charset="0"/>
                <a:cs typeface="Arial" panose="020B0604020202020204" pitchFamily="34" charset="0"/>
              </a:rPr>
              <a:t>Extend to public engagement activities, constraining the extent to which people can participate, or preventing participation </a:t>
            </a:r>
          </a:p>
          <a:p>
            <a:pPr marL="342900" indent="-342900">
              <a:spcBef>
                <a:spcPts val="1800"/>
              </a:spcBef>
              <a:buFont typeface="Arial" panose="020B0604020202020204" pitchFamily="34" charset="0"/>
              <a:buChar char="•"/>
            </a:pPr>
            <a:r>
              <a:rPr lang="en-GB" sz="2200" dirty="0">
                <a:latin typeface="Arial" panose="020B0604020202020204" pitchFamily="34" charset="0"/>
                <a:cs typeface="Arial" panose="020B0604020202020204" pitchFamily="34" charset="0"/>
              </a:rPr>
              <a:t>Barriers are specific to context, and highly variable – there is no singular way to overcome all of them </a:t>
            </a:r>
          </a:p>
          <a:p>
            <a:pPr marL="342900" indent="-342900">
              <a:spcBef>
                <a:spcPts val="1800"/>
              </a:spcBef>
              <a:buFont typeface="Arial" panose="020B0604020202020204" pitchFamily="34" charset="0"/>
              <a:buChar char="•"/>
            </a:pPr>
            <a:r>
              <a:rPr lang="en-GB" sz="2200" dirty="0">
                <a:latin typeface="Arial" panose="020B0604020202020204" pitchFamily="34" charset="0"/>
                <a:cs typeface="Arial" panose="020B0604020202020204" pitchFamily="34" charset="0"/>
              </a:rPr>
              <a:t>Inclusive engagement is generally a </a:t>
            </a:r>
            <a:r>
              <a:rPr lang="en-GB" sz="2200" b="1" dirty="0">
                <a:solidFill>
                  <a:schemeClr val="accent2"/>
                </a:solidFill>
                <a:latin typeface="Arial" panose="020B0604020202020204" pitchFamily="34" charset="0"/>
                <a:cs typeface="Arial" panose="020B0604020202020204" pitchFamily="34" charset="0"/>
              </a:rPr>
              <a:t>multifaceted </a:t>
            </a:r>
            <a:r>
              <a:rPr lang="en-GB" sz="2200" dirty="0">
                <a:latin typeface="Arial" panose="020B0604020202020204" pitchFamily="34" charset="0"/>
                <a:cs typeface="Arial" panose="020B0604020202020204" pitchFamily="34" charset="0"/>
              </a:rPr>
              <a:t>and </a:t>
            </a:r>
            <a:r>
              <a:rPr lang="en-GB" sz="2200" b="1" dirty="0">
                <a:solidFill>
                  <a:schemeClr val="accent2"/>
                </a:solidFill>
                <a:latin typeface="Arial" panose="020B0604020202020204" pitchFamily="34" charset="0"/>
                <a:cs typeface="Arial" panose="020B0604020202020204" pitchFamily="34" charset="0"/>
              </a:rPr>
              <a:t>multistage</a:t>
            </a:r>
            <a:r>
              <a:rPr lang="en-GB" sz="2200" dirty="0">
                <a:latin typeface="Arial" panose="020B0604020202020204" pitchFamily="34" charset="0"/>
                <a:cs typeface="Arial" panose="020B0604020202020204" pitchFamily="34" charset="0"/>
              </a:rPr>
              <a:t> process, with several measures taken at the same time</a:t>
            </a:r>
            <a:endParaRPr lang="en-US" sz="2200" dirty="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B043413F-63AA-EF41-8785-A59266D1CFAC}"/>
              </a:ext>
            </a:extLst>
          </p:cNvPr>
          <p:cNvCxnSpPr>
            <a:cxnSpLocks/>
          </p:cNvCxnSpPr>
          <p:nvPr/>
        </p:nvCxnSpPr>
        <p:spPr>
          <a:xfrm flipV="1">
            <a:off x="4572000" y="991382"/>
            <a:ext cx="1685927" cy="4058858"/>
          </a:xfrm>
          <a:prstGeom prst="straightConnector1">
            <a:avLst/>
          </a:prstGeom>
          <a:ln w="412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3BD631B-CEC9-5B4F-B375-8AA8BF4B56D7}"/>
              </a:ext>
            </a:extLst>
          </p:cNvPr>
          <p:cNvCxnSpPr>
            <a:cxnSpLocks/>
          </p:cNvCxnSpPr>
          <p:nvPr/>
        </p:nvCxnSpPr>
        <p:spPr>
          <a:xfrm>
            <a:off x="3757613" y="5050240"/>
            <a:ext cx="814387"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C5091B6-2C07-6D4A-991D-30C591C8D8F0}"/>
              </a:ext>
            </a:extLst>
          </p:cNvPr>
          <p:cNvSpPr/>
          <p:nvPr/>
        </p:nvSpPr>
        <p:spPr>
          <a:xfrm>
            <a:off x="4607882" y="3119134"/>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Construction Barricade with solid fill">
            <a:extLst>
              <a:ext uri="{FF2B5EF4-FFF2-40B4-BE49-F238E27FC236}">
                <a16:creationId xmlns:a16="http://schemas.microsoft.com/office/drawing/2014/main" id="{7F291B8E-886D-3B4B-A8A7-23FEE438C6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05882" y="3304395"/>
            <a:ext cx="684000" cy="684000"/>
          </a:xfrm>
          <a:prstGeom prst="rect">
            <a:avLst/>
          </a:prstGeom>
        </p:spPr>
      </p:pic>
    </p:spTree>
    <p:extLst>
      <p:ext uri="{BB962C8B-B14F-4D97-AF65-F5344CB8AC3E}">
        <p14:creationId xmlns:p14="http://schemas.microsoft.com/office/powerpoint/2010/main" val="426734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14" name="Title 1">
            <a:extLst>
              <a:ext uri="{FF2B5EF4-FFF2-40B4-BE49-F238E27FC236}">
                <a16:creationId xmlns:a16="http://schemas.microsoft.com/office/drawing/2014/main" id="{1448DB94-0604-0943-8A8F-13F66E0CF3BA}"/>
              </a:ext>
            </a:extLst>
          </p:cNvPr>
          <p:cNvSpPr>
            <a:spLocks noGrp="1"/>
          </p:cNvSpPr>
          <p:nvPr>
            <p:ph type="title"/>
          </p:nvPr>
        </p:nvSpPr>
        <p:spPr>
          <a:xfrm>
            <a:off x="1934689" y="370179"/>
            <a:ext cx="8319571" cy="1325563"/>
          </a:xfrm>
        </p:spPr>
        <p:txBody>
          <a:bodyPr anchor="t">
            <a:noAutofit/>
          </a:bodyPr>
          <a:lstStyle/>
          <a:p>
            <a:pPr algn="ctr">
              <a:lnSpc>
                <a:spcPct val="120000"/>
              </a:lnSpc>
              <a:spcBef>
                <a:spcPts val="1200"/>
              </a:spcBef>
            </a:pPr>
            <a:r>
              <a:rPr lang="en-GB" sz="4000" b="1" dirty="0">
                <a:solidFill>
                  <a:schemeClr val="bg1"/>
                </a:solidFill>
                <a:latin typeface="Arial" panose="020B0604020202020204" pitchFamily="34" charset="0"/>
                <a:cs typeface="Arial" panose="020B0604020202020204" pitchFamily="34" charset="0"/>
              </a:rPr>
              <a:t>Participatory public engagement methods: Five families</a:t>
            </a:r>
            <a:endParaRPr lang="en-US" sz="4000" b="1" dirty="0">
              <a:solidFill>
                <a:schemeClr val="bg1"/>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D4849A80-CEBD-CE42-B15B-CDCA14E9238C}"/>
              </a:ext>
            </a:extLst>
          </p:cNvPr>
          <p:cNvSpPr>
            <a:spLocks noGrp="1"/>
          </p:cNvSpPr>
          <p:nvPr>
            <p:ph idx="1"/>
          </p:nvPr>
        </p:nvSpPr>
        <p:spPr>
          <a:xfrm>
            <a:off x="812007" y="2717593"/>
            <a:ext cx="5819665" cy="4351338"/>
          </a:xfrm>
        </p:spPr>
        <p:txBody>
          <a:bodyPr>
            <a:normAutofit/>
          </a:bodyPr>
          <a:lstStyle/>
          <a:p>
            <a:pPr marL="0" indent="0">
              <a:lnSpc>
                <a:spcPct val="100000"/>
              </a:lnSpc>
              <a:spcBef>
                <a:spcPts val="1800"/>
              </a:spcBef>
              <a:buNone/>
            </a:pPr>
            <a:r>
              <a:rPr lang="en-GB" sz="2200" b="1" dirty="0">
                <a:latin typeface="Arial" panose="020B0604020202020204" pitchFamily="34" charset="0"/>
                <a:cs typeface="Arial" panose="020B0604020202020204" pitchFamily="34" charset="0"/>
              </a:rPr>
              <a:t>‘Families’ </a:t>
            </a:r>
          </a:p>
          <a:p>
            <a:pPr marL="0" indent="0">
              <a:lnSpc>
                <a:spcPct val="100000"/>
              </a:lnSpc>
              <a:spcBef>
                <a:spcPts val="1800"/>
              </a:spcBef>
              <a:buNone/>
            </a:pPr>
            <a:r>
              <a:rPr lang="en-GB" sz="2200" dirty="0">
                <a:latin typeface="Arial" panose="020B0604020202020204" pitchFamily="34" charset="0"/>
                <a:cs typeface="Arial" panose="020B0604020202020204" pitchFamily="34" charset="0"/>
              </a:rPr>
              <a:t>= captures the idea of ‘family resemblance’; shared family characteristics, even while individual methods are unique</a:t>
            </a:r>
          </a:p>
          <a:p>
            <a:pPr marL="0" indent="0">
              <a:lnSpc>
                <a:spcPct val="100000"/>
              </a:lnSpc>
              <a:spcBef>
                <a:spcPts val="1800"/>
              </a:spcBef>
              <a:buNone/>
            </a:pPr>
            <a:r>
              <a:rPr lang="en-GB" sz="2200" dirty="0">
                <a:latin typeface="Arial" panose="020B0604020202020204" pitchFamily="34" charset="0"/>
                <a:cs typeface="Arial" panose="020B0604020202020204" pitchFamily="34" charset="0"/>
              </a:rPr>
              <a:t>But… the different families are not mutually exclusive – families identify overarching differences and distinguishing features, but are overlapping, and individual methods can combine features across them</a:t>
            </a:r>
            <a:r>
              <a:rPr lang="en-GB" dirty="0"/>
              <a:t>.</a:t>
            </a:r>
          </a:p>
          <a:p>
            <a:endParaRPr lang="en-GB" dirty="0"/>
          </a:p>
          <a:p>
            <a:endParaRPr lang="en-GB" dirty="0"/>
          </a:p>
          <a:p>
            <a:endParaRPr lang="en-US" dirty="0"/>
          </a:p>
        </p:txBody>
      </p:sp>
      <p:pic>
        <p:nvPicPr>
          <p:cNvPr id="13" name="Picture 12">
            <a:extLst>
              <a:ext uri="{FF2B5EF4-FFF2-40B4-BE49-F238E27FC236}">
                <a16:creationId xmlns:a16="http://schemas.microsoft.com/office/drawing/2014/main" id="{589EEB2D-996E-A24E-92E4-389EBE6AB98E}"/>
              </a:ext>
            </a:extLst>
          </p:cNvPr>
          <p:cNvPicPr>
            <a:picLocks noChangeAspect="1"/>
          </p:cNvPicPr>
          <p:nvPr/>
        </p:nvPicPr>
        <p:blipFill rotWithShape="1">
          <a:blip r:embed="rId2"/>
          <a:srcRect t="1570" b="710"/>
          <a:stretch/>
        </p:blipFill>
        <p:spPr>
          <a:xfrm>
            <a:off x="7443678" y="2458148"/>
            <a:ext cx="4464000" cy="4289117"/>
          </a:xfrm>
          <a:prstGeom prst="rect">
            <a:avLst/>
          </a:prstGeom>
        </p:spPr>
      </p:pic>
    </p:spTree>
    <p:extLst>
      <p:ext uri="{BB962C8B-B14F-4D97-AF65-F5344CB8AC3E}">
        <p14:creationId xmlns:p14="http://schemas.microsoft.com/office/powerpoint/2010/main" val="2207811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059DFD7-8373-BE4E-952F-D5A3C086FF30}"/>
              </a:ext>
            </a:extLst>
          </p:cNvPr>
          <p:cNvGraphicFramePr>
            <a:graphicFrameLocks noGrp="1"/>
          </p:cNvGraphicFramePr>
          <p:nvPr>
            <p:extLst>
              <p:ext uri="{D42A27DB-BD31-4B8C-83A1-F6EECF244321}">
                <p14:modId xmlns:p14="http://schemas.microsoft.com/office/powerpoint/2010/main" val="75021387"/>
              </p:ext>
            </p:extLst>
          </p:nvPr>
        </p:nvGraphicFramePr>
        <p:xfrm>
          <a:off x="513692" y="712486"/>
          <a:ext cx="11164615" cy="5433027"/>
        </p:xfrm>
        <a:graphic>
          <a:graphicData uri="http://schemas.openxmlformats.org/drawingml/2006/table">
            <a:tbl>
              <a:tblPr firstRow="1" bandRow="1">
                <a:tableStyleId>{9DCAF9ED-07DC-4A11-8D7F-57B35C25682E}</a:tableStyleId>
              </a:tblPr>
              <a:tblGrid>
                <a:gridCol w="4624120">
                  <a:extLst>
                    <a:ext uri="{9D8B030D-6E8A-4147-A177-3AD203B41FA5}">
                      <a16:colId xmlns:a16="http://schemas.microsoft.com/office/drawing/2014/main" val="3381144717"/>
                    </a:ext>
                  </a:extLst>
                </a:gridCol>
                <a:gridCol w="6540495">
                  <a:extLst>
                    <a:ext uri="{9D8B030D-6E8A-4147-A177-3AD203B41FA5}">
                      <a16:colId xmlns:a16="http://schemas.microsoft.com/office/drawing/2014/main" val="776638577"/>
                    </a:ext>
                  </a:extLst>
                </a:gridCol>
              </a:tblGrid>
              <a:tr h="70974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Mini-publics</a:t>
                      </a:r>
                      <a:endParaRPr lang="en-GB" sz="2800" b="1" kern="1200" dirty="0">
                        <a:solidFill>
                          <a:schemeClr val="dk1"/>
                        </a:solidFill>
                        <a:effectLst/>
                        <a:latin typeface="Arial" panose="020B0604020202020204" pitchFamily="34" charset="0"/>
                        <a:ea typeface="+mn-ea"/>
                        <a:cs typeface="Arial" panose="020B0604020202020204" pitchFamily="34" charset="0"/>
                      </a:endParaRPr>
                    </a:p>
                  </a:txBody>
                  <a:tcPr/>
                </a:tc>
                <a:tc hMerge="1">
                  <a:txBody>
                    <a:bodyPr/>
                    <a:lstStyle/>
                    <a:p>
                      <a:endParaRPr lang="en-GB" sz="1600" b="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04102383"/>
                  </a:ext>
                </a:extLst>
              </a:tr>
              <a:tr h="7097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mini publics?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b="0" kern="1200" dirty="0">
                          <a:solidFill>
                            <a:schemeClr val="dk1"/>
                          </a:solidFill>
                          <a:effectLst/>
                        </a:rPr>
                        <a:t>Group of randomly selected, demographically representative people engage in informed deliberation, generally to reach a consensus</a:t>
                      </a:r>
                      <a:endParaRPr lang="en-GB" sz="1600" b="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582166669"/>
                  </a:ext>
                </a:extLst>
              </a:tr>
              <a:tr h="419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examples of mini publics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Citizen juries, citizen panels, citizen assemblies, citizen summits, consensus conferences</a:t>
                      </a:r>
                      <a:endParaRPr lang="en-US" sz="1600" kern="1200" dirty="0">
                        <a:solidFill>
                          <a:schemeClr val="dk1"/>
                        </a:solidFill>
                        <a:effectLst/>
                      </a:endParaRPr>
                    </a:p>
                    <a:p>
                      <a:endParaRPr lang="en-GB" sz="5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639742132"/>
                  </a:ext>
                </a:extLst>
              </a:tr>
              <a:tr h="569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aims are mini publics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Engagement activities requiring informed deliberation and</a:t>
                      </a:r>
                    </a:p>
                    <a:p>
                      <a:r>
                        <a:rPr lang="en-GB" sz="1600" kern="1200" dirty="0">
                          <a:solidFill>
                            <a:schemeClr val="dk1"/>
                          </a:solidFill>
                          <a:effectLst/>
                        </a:rPr>
                        <a:t>aiming to arrive at a consensus</a:t>
                      </a:r>
                    </a:p>
                    <a:p>
                      <a:endParaRPr lang="en-US" sz="500" dirty="0"/>
                    </a:p>
                  </a:txBody>
                  <a:tcPr/>
                </a:tc>
                <a:extLst>
                  <a:ext uri="{0D108BD9-81ED-4DB2-BD59-A6C34878D82A}">
                    <a16:rowId xmlns:a16="http://schemas.microsoft.com/office/drawing/2014/main" val="1613354492"/>
                  </a:ext>
                </a:extLst>
              </a:tr>
              <a:tr h="569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At what stage are mini publics most useful?</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During the plan or policy formulation stage of the decision-making process</a:t>
                      </a:r>
                    </a:p>
                    <a:p>
                      <a:endParaRPr lang="en-US" sz="500" dirty="0"/>
                    </a:p>
                  </a:txBody>
                  <a:tcPr/>
                </a:tc>
                <a:extLst>
                  <a:ext uri="{0D108BD9-81ED-4DB2-BD59-A6C34878D82A}">
                    <a16:rowId xmlns:a16="http://schemas.microsoft.com/office/drawing/2014/main" val="3266372470"/>
                  </a:ext>
                </a:extLst>
              </a:tr>
              <a:tr h="569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Who generally participates in mini publics?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rPr>
                        <a:t>Randomly selected members of publics who are chosen to be representative of a population</a:t>
                      </a:r>
                      <a:endParaRPr lang="en-GB" sz="1800" kern="1200" dirty="0">
                        <a:solidFill>
                          <a:schemeClr val="dk1"/>
                        </a:solidFill>
                        <a:effectLst/>
                      </a:endParaRPr>
                    </a:p>
                    <a:p>
                      <a:endParaRPr lang="en-US" sz="500" dirty="0"/>
                    </a:p>
                  </a:txBody>
                  <a:tcPr/>
                </a:tc>
                <a:extLst>
                  <a:ext uri="{0D108BD9-81ED-4DB2-BD59-A6C34878D82A}">
                    <a16:rowId xmlns:a16="http://schemas.microsoft.com/office/drawing/2014/main" val="237844542"/>
                  </a:ext>
                </a:extLst>
              </a:tr>
              <a:tr h="569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scale are mini publics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Generally small (10-30) to medium (50-250) scale depending on the specific method, but sometimes 500 to over 1000 participants can be involved</a:t>
                      </a:r>
                    </a:p>
                    <a:p>
                      <a:endParaRPr lang="en-US" sz="500" dirty="0"/>
                    </a:p>
                  </a:txBody>
                  <a:tcPr/>
                </a:tc>
                <a:extLst>
                  <a:ext uri="{0D108BD9-81ED-4DB2-BD59-A6C34878D82A}">
                    <a16:rowId xmlns:a16="http://schemas.microsoft.com/office/drawing/2014/main" val="2744477233"/>
                  </a:ext>
                </a:extLst>
              </a:tr>
              <a:tr h="742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the limitations of mini publics methods?</a:t>
                      </a:r>
                    </a:p>
                    <a:p>
                      <a:endParaRPr lang="en-US" sz="1600" b="1" dirty="0">
                        <a:latin typeface="Arial" panose="020B0604020202020204" pitchFamily="34" charset="0"/>
                        <a:cs typeface="Arial" panose="020B0604020202020204" pitchFamily="34" charset="0"/>
                      </a:endParaRPr>
                    </a:p>
                  </a:txBody>
                  <a:tcPr/>
                </a:tc>
                <a:tc>
                  <a:txBody>
                    <a:bodyPr/>
                    <a:lstStyle/>
                    <a:p>
                      <a:r>
                        <a:rPr lang="en-US" sz="1600" dirty="0"/>
                        <a:t>Achieving a representative sample of participants is complex and can be challenging; reaching a consensus may be difficult; mini public often require high degree support, commitment and buy-in </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49179506"/>
                  </a:ext>
                </a:extLst>
              </a:tr>
            </a:tbl>
          </a:graphicData>
        </a:graphic>
      </p:graphicFrame>
    </p:spTree>
    <p:extLst>
      <p:ext uri="{BB962C8B-B14F-4D97-AF65-F5344CB8AC3E}">
        <p14:creationId xmlns:p14="http://schemas.microsoft.com/office/powerpoint/2010/main" val="4271190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A1C26-FB0E-0248-A519-DDDC1D001154}"/>
              </a:ext>
            </a:extLst>
          </p:cNvPr>
          <p:cNvSpPr>
            <a:spLocks noGrp="1"/>
          </p:cNvSpPr>
          <p:nvPr>
            <p:ph type="title"/>
          </p:nvPr>
        </p:nvSpPr>
        <p:spPr>
          <a:xfrm>
            <a:off x="630935" y="640079"/>
            <a:ext cx="5269801" cy="1574483"/>
          </a:xfrm>
        </p:spPr>
        <p:txBody>
          <a:bodyPr anchor="b">
            <a:normAutofit fontScale="90000"/>
          </a:bodyPr>
          <a:lstStyle/>
          <a:p>
            <a:r>
              <a:rPr lang="en-US" sz="2900" b="1" dirty="0">
                <a:latin typeface="Arial" panose="020B0604020202020204" pitchFamily="34" charset="0"/>
                <a:cs typeface="Arial" panose="020B0604020202020204" pitchFamily="34" charset="0"/>
              </a:rPr>
              <a:t>Mini-publics example: </a:t>
            </a:r>
            <a:r>
              <a:rPr lang="en-GB" sz="2900" b="1" dirty="0">
                <a:latin typeface="Arial" panose="020B0604020202020204" pitchFamily="34" charset="0"/>
                <a:cs typeface="Arial" panose="020B0604020202020204" pitchFamily="34" charset="0"/>
              </a:rPr>
              <a:t>Our Voice Citizen’s Jury on shared decision-making, Scotland</a:t>
            </a:r>
            <a:r>
              <a:rPr lang="en-GB" sz="2200" dirty="0"/>
              <a:t/>
            </a:r>
            <a:br>
              <a:rPr lang="en-GB" sz="2200" dirty="0"/>
            </a:br>
            <a:endParaRPr lang="en-US" sz="2200" dirty="0"/>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DA5C23F-6FFC-4D7E-8D0C-271A1C6E7B13}"/>
              </a:ext>
            </a:extLst>
          </p:cNvPr>
          <p:cNvSpPr>
            <a:spLocks noGrp="1"/>
          </p:cNvSpPr>
          <p:nvPr>
            <p:ph idx="1"/>
          </p:nvPr>
        </p:nvSpPr>
        <p:spPr>
          <a:xfrm>
            <a:off x="630935" y="2660904"/>
            <a:ext cx="5569839" cy="3811334"/>
          </a:xfrm>
        </p:spPr>
        <p:txBody>
          <a:bodyPr anchor="t">
            <a:normAutofit/>
          </a:bodyPr>
          <a:lstStyle/>
          <a:p>
            <a:r>
              <a:rPr lang="en-GB" sz="2200" dirty="0">
                <a:latin typeface="Arial" panose="020B0604020202020204" pitchFamily="34" charset="0"/>
                <a:cs typeface="Arial" panose="020B0604020202020204" pitchFamily="34" charset="0"/>
              </a:rPr>
              <a:t>Key aim: deliberate and generate a set of collectively agreed recommendations on shared decision-making in health and social care</a:t>
            </a:r>
          </a:p>
          <a:p>
            <a:r>
              <a:rPr lang="en-GB" sz="2200" dirty="0">
                <a:latin typeface="Arial" panose="020B0604020202020204" pitchFamily="34" charset="0"/>
                <a:cs typeface="Arial" panose="020B0604020202020204" pitchFamily="34" charset="0"/>
              </a:rPr>
              <a:t>Citizen jury including 24 randomly selected participants </a:t>
            </a:r>
          </a:p>
          <a:p>
            <a:r>
              <a:rPr lang="en-GB" sz="2200" dirty="0">
                <a:latin typeface="Arial" panose="020B0604020202020204" pitchFamily="34" charset="0"/>
                <a:cs typeface="Arial" panose="020B0604020202020204" pitchFamily="34" charset="0"/>
              </a:rPr>
              <a:t>Generated 13 recommendations presented to Chief Medical Officer and stakeholders, and the Scottish government committed to taking 12 of the recommendations forward </a:t>
            </a:r>
            <a:endParaRPr lang="en-US" sz="2200" dirty="0">
              <a:latin typeface="Arial" panose="020B0604020202020204" pitchFamily="34" charset="0"/>
              <a:cs typeface="Arial" panose="020B0604020202020204" pitchFamily="34" charset="0"/>
            </a:endParaRPr>
          </a:p>
        </p:txBody>
      </p:sp>
      <p:pic>
        <p:nvPicPr>
          <p:cNvPr id="5" name="Content Placeholder 4" descr="A group of people sitting in chairs&#10;&#10;Description automatically generated with medium confidence">
            <a:extLst>
              <a:ext uri="{FF2B5EF4-FFF2-40B4-BE49-F238E27FC236}">
                <a16:creationId xmlns:a16="http://schemas.microsoft.com/office/drawing/2014/main" id="{9DEB386B-DECC-FC48-939D-6B00C3EB261E}"/>
              </a:ext>
            </a:extLst>
          </p:cNvPr>
          <p:cNvPicPr>
            <a:picLocks noChangeAspect="1"/>
          </p:cNvPicPr>
          <p:nvPr/>
        </p:nvPicPr>
        <p:blipFill>
          <a:blip r:embed="rId2"/>
          <a:stretch>
            <a:fillRect/>
          </a:stretch>
        </p:blipFill>
        <p:spPr>
          <a:xfrm>
            <a:off x="6778676" y="640080"/>
            <a:ext cx="4099711" cy="5577840"/>
          </a:xfrm>
          <a:prstGeom prst="rect">
            <a:avLst/>
          </a:prstGeom>
        </p:spPr>
      </p:pic>
    </p:spTree>
    <p:extLst>
      <p:ext uri="{BB962C8B-B14F-4D97-AF65-F5344CB8AC3E}">
        <p14:creationId xmlns:p14="http://schemas.microsoft.com/office/powerpoint/2010/main" val="269641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059DFD7-8373-BE4E-952F-D5A3C086FF30}"/>
              </a:ext>
            </a:extLst>
          </p:cNvPr>
          <p:cNvGraphicFramePr>
            <a:graphicFrameLocks noGrp="1"/>
          </p:cNvGraphicFramePr>
          <p:nvPr>
            <p:extLst>
              <p:ext uri="{D42A27DB-BD31-4B8C-83A1-F6EECF244321}">
                <p14:modId xmlns:p14="http://schemas.microsoft.com/office/powerpoint/2010/main" val="4104616706"/>
              </p:ext>
            </p:extLst>
          </p:nvPr>
        </p:nvGraphicFramePr>
        <p:xfrm>
          <a:off x="513692" y="513229"/>
          <a:ext cx="11164615" cy="5831542"/>
        </p:xfrm>
        <a:graphic>
          <a:graphicData uri="http://schemas.openxmlformats.org/drawingml/2006/table">
            <a:tbl>
              <a:tblPr firstRow="1" bandRow="1">
                <a:tableStyleId>{9DCAF9ED-07DC-4A11-8D7F-57B35C25682E}</a:tableStyleId>
              </a:tblPr>
              <a:tblGrid>
                <a:gridCol w="4624120">
                  <a:extLst>
                    <a:ext uri="{9D8B030D-6E8A-4147-A177-3AD203B41FA5}">
                      <a16:colId xmlns:a16="http://schemas.microsoft.com/office/drawing/2014/main" val="3381144717"/>
                    </a:ext>
                  </a:extLst>
                </a:gridCol>
                <a:gridCol w="6540495">
                  <a:extLst>
                    <a:ext uri="{9D8B030D-6E8A-4147-A177-3AD203B41FA5}">
                      <a16:colId xmlns:a16="http://schemas.microsoft.com/office/drawing/2014/main" val="776638577"/>
                    </a:ext>
                  </a:extLst>
                </a:gridCol>
              </a:tblGrid>
              <a:tr h="70462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Public oversight and monitoring methods</a:t>
                      </a:r>
                      <a:endParaRPr lang="en-GB" sz="2800" b="1" kern="1200" dirty="0">
                        <a:solidFill>
                          <a:schemeClr val="dk1"/>
                        </a:solidFill>
                        <a:effectLst/>
                        <a:latin typeface="Arial" panose="020B0604020202020204" pitchFamily="34" charset="0"/>
                        <a:ea typeface="+mn-ea"/>
                        <a:cs typeface="Arial" panose="020B0604020202020204" pitchFamily="34" charset="0"/>
                      </a:endParaRPr>
                    </a:p>
                  </a:txBody>
                  <a:tcPr/>
                </a:tc>
                <a:tc hMerge="1">
                  <a:txBody>
                    <a:bodyPr/>
                    <a:lstStyle/>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26984877"/>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public oversight and monitoring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b="0" kern="1200" dirty="0">
                          <a:solidFill>
                            <a:schemeClr val="dk1"/>
                          </a:solidFill>
                          <a:effectLst/>
                        </a:rPr>
                        <a:t>Members of publics monitor or have oversight over implementation or delivery of public services, e.g. assessment, feedback, improvements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2166669"/>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examples of public oversight and monitoring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Community monitoring, citizen advisory boards, citizen- or community- auditing, community score cards, participatory evaluation</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3974213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aims are public oversight and monitoring 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Activities where the aim is to monitor the implementation of an activity or evaluate its success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335449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At what stage are public oversight and monitoring methods most useful?</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Implementation or delivery and evaluation stages of the decision-making process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6372470"/>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Who generally participates in public oversight and monitoring methods publics?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Various participant recruitment approaches can be used, but generally self-selecting volunteers, often from community organisations</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4454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scale are public oversight and monitoring 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Scale is variable, but generally small (5-30) or medium (up to around 300) scale depending on the specific method</a:t>
                      </a:r>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4477233"/>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the limitations of public oversight and monitoring methods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Participation can be time intensive and may require investment in training in and development of new skills; can involve multiple stages that can become complex and challenging to administer</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49179506"/>
                  </a:ext>
                </a:extLst>
              </a:tr>
            </a:tbl>
          </a:graphicData>
        </a:graphic>
      </p:graphicFrame>
    </p:spTree>
    <p:extLst>
      <p:ext uri="{BB962C8B-B14F-4D97-AF65-F5344CB8AC3E}">
        <p14:creationId xmlns:p14="http://schemas.microsoft.com/office/powerpoint/2010/main" val="51119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2BEC0E-22F8-46D0-9632-375DB541B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A1C26-FB0E-0248-A519-DDDC1D001154}"/>
              </a:ext>
            </a:extLst>
          </p:cNvPr>
          <p:cNvSpPr>
            <a:spLocks noGrp="1"/>
          </p:cNvSpPr>
          <p:nvPr>
            <p:ph type="title"/>
          </p:nvPr>
        </p:nvSpPr>
        <p:spPr>
          <a:xfrm>
            <a:off x="640080" y="386334"/>
            <a:ext cx="7032308" cy="1863090"/>
          </a:xfrm>
        </p:spPr>
        <p:txBody>
          <a:bodyPr anchor="b">
            <a:normAutofit/>
          </a:bodyPr>
          <a:lstStyle/>
          <a:p>
            <a:r>
              <a:rPr lang="en-US" sz="2600" b="1" dirty="0">
                <a:latin typeface="Arial" panose="020B0604020202020204" pitchFamily="34" charset="0"/>
                <a:cs typeface="Arial" panose="020B0604020202020204" pitchFamily="34" charset="0"/>
              </a:rPr>
              <a:t>Public oversight and monitoring example: </a:t>
            </a:r>
            <a:r>
              <a:rPr lang="en-GB" sz="2600" b="1" dirty="0">
                <a:latin typeface="Arial" panose="020B0604020202020204" pitchFamily="34" charset="0"/>
                <a:cs typeface="Arial" panose="020B0604020202020204" pitchFamily="34" charset="0"/>
              </a:rPr>
              <a:t>Black Sash Making All Voices Count Community-based monitoring, South Africa</a:t>
            </a:r>
            <a:r>
              <a:rPr lang="en-GB" sz="2200" dirty="0"/>
              <a:t/>
            </a:r>
            <a:br>
              <a:rPr lang="en-GB" sz="2200" dirty="0"/>
            </a:br>
            <a:endParaRPr lang="en-US" sz="2200" dirty="0"/>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lage of people&#10;&#10;Description automatically generated with medium confidence">
            <a:extLst>
              <a:ext uri="{FF2B5EF4-FFF2-40B4-BE49-F238E27FC236}">
                <a16:creationId xmlns:a16="http://schemas.microsoft.com/office/drawing/2014/main" id="{7C617B2B-EF55-D14E-AA2F-4E7C60C65D21}"/>
              </a:ext>
            </a:extLst>
          </p:cNvPr>
          <p:cNvPicPr>
            <a:picLocks noChangeAspect="1"/>
          </p:cNvPicPr>
          <p:nvPr/>
        </p:nvPicPr>
        <p:blipFill rotWithShape="1">
          <a:blip r:embed="rId2"/>
          <a:srcRect l="3877" r="8855"/>
          <a:stretch/>
        </p:blipFill>
        <p:spPr>
          <a:xfrm>
            <a:off x="8010143" y="1317879"/>
            <a:ext cx="3703322" cy="2505886"/>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AA22759C-248B-C045-A06D-D050A55E79F5}"/>
              </a:ext>
            </a:extLst>
          </p:cNvPr>
          <p:cNvPicPr>
            <a:picLocks noChangeAspect="1"/>
          </p:cNvPicPr>
          <p:nvPr/>
        </p:nvPicPr>
        <p:blipFill>
          <a:blip r:embed="rId3"/>
          <a:stretch>
            <a:fillRect/>
          </a:stretch>
        </p:blipFill>
        <p:spPr>
          <a:xfrm>
            <a:off x="8010143" y="4092047"/>
            <a:ext cx="3801348" cy="2176272"/>
          </a:xfrm>
          <a:prstGeom prst="rect">
            <a:avLst/>
          </a:prstGeom>
        </p:spPr>
      </p:pic>
      <p:sp>
        <p:nvSpPr>
          <p:cNvPr id="12" name="Content Placeholder 8">
            <a:extLst>
              <a:ext uri="{FF2B5EF4-FFF2-40B4-BE49-F238E27FC236}">
                <a16:creationId xmlns:a16="http://schemas.microsoft.com/office/drawing/2014/main" id="{3CE32A29-C4F5-794D-ADB5-89B8FBA2611E}"/>
              </a:ext>
            </a:extLst>
          </p:cNvPr>
          <p:cNvSpPr>
            <a:spLocks noGrp="1"/>
          </p:cNvSpPr>
          <p:nvPr>
            <p:ph idx="1"/>
          </p:nvPr>
        </p:nvSpPr>
        <p:spPr>
          <a:xfrm>
            <a:off x="630935" y="2660904"/>
            <a:ext cx="6903721" cy="3811334"/>
          </a:xfrm>
        </p:spPr>
        <p:txBody>
          <a:bodyPr anchor="t">
            <a:noAutofit/>
          </a:bodyPr>
          <a:lstStyle/>
          <a:p>
            <a:r>
              <a:rPr lang="en-GB" sz="2200" dirty="0">
                <a:latin typeface="Arial" panose="020B0604020202020204" pitchFamily="34" charset="0"/>
                <a:cs typeface="Arial" panose="020B0604020202020204" pitchFamily="34" charset="0"/>
              </a:rPr>
              <a:t>Key aims: give community-based organisations ownership and active participation in citizen-based monitoring of government services, and encourage citizens to appraise public services </a:t>
            </a:r>
          </a:p>
          <a:p>
            <a:r>
              <a:rPr lang="en-GB" sz="2200" dirty="0">
                <a:latin typeface="Arial" panose="020B0604020202020204" pitchFamily="34" charset="0"/>
                <a:cs typeface="Arial" panose="020B0604020202020204" pitchFamily="34" charset="0"/>
              </a:rPr>
              <a:t>Black Sash seven stage community-based monitoring model where over 100 members of local communities acted as monitors, e.g. by undertaking surveys of people accessing service delivery sites </a:t>
            </a:r>
          </a:p>
          <a:p>
            <a:r>
              <a:rPr lang="en-GB" sz="2200" dirty="0">
                <a:latin typeface="Arial" panose="020B0604020202020204" pitchFamily="34" charset="0"/>
                <a:cs typeface="Arial" panose="020B0604020202020204" pitchFamily="34" charset="0"/>
              </a:rPr>
              <a:t>Generated improvement action plans for monitored services and sites, in some cases improvement committees, and a large-scale advocacy campaign </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501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059DFD7-8373-BE4E-952F-D5A3C086FF30}"/>
              </a:ext>
            </a:extLst>
          </p:cNvPr>
          <p:cNvGraphicFramePr>
            <a:graphicFrameLocks noGrp="1"/>
          </p:cNvGraphicFramePr>
          <p:nvPr>
            <p:extLst>
              <p:ext uri="{D42A27DB-BD31-4B8C-83A1-F6EECF244321}">
                <p14:modId xmlns:p14="http://schemas.microsoft.com/office/powerpoint/2010/main" val="4043799652"/>
              </p:ext>
            </p:extLst>
          </p:nvPr>
        </p:nvGraphicFramePr>
        <p:xfrm>
          <a:off x="513692" y="415962"/>
          <a:ext cx="11164615" cy="6026076"/>
        </p:xfrm>
        <a:graphic>
          <a:graphicData uri="http://schemas.openxmlformats.org/drawingml/2006/table">
            <a:tbl>
              <a:tblPr firstRow="1" bandRow="1">
                <a:tableStyleId>{9DCAF9ED-07DC-4A11-8D7F-57B35C25682E}</a:tableStyleId>
              </a:tblPr>
              <a:tblGrid>
                <a:gridCol w="4624120">
                  <a:extLst>
                    <a:ext uri="{9D8B030D-6E8A-4147-A177-3AD203B41FA5}">
                      <a16:colId xmlns:a16="http://schemas.microsoft.com/office/drawing/2014/main" val="3381144717"/>
                    </a:ext>
                  </a:extLst>
                </a:gridCol>
                <a:gridCol w="6540495">
                  <a:extLst>
                    <a:ext uri="{9D8B030D-6E8A-4147-A177-3AD203B41FA5}">
                      <a16:colId xmlns:a16="http://schemas.microsoft.com/office/drawing/2014/main" val="776638577"/>
                    </a:ext>
                  </a:extLst>
                </a:gridCol>
              </a:tblGrid>
              <a:tr h="70462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Arial" panose="020B0604020202020204" pitchFamily="34" charset="0"/>
                          <a:cs typeface="Arial" panose="020B0604020202020204" pitchFamily="34" charset="0"/>
                        </a:rPr>
                        <a:t>E-democracy and crowdsourcing methods</a:t>
                      </a:r>
                      <a:endParaRPr lang="en-GB" sz="2800" b="1" kern="1200" dirty="0">
                        <a:solidFill>
                          <a:schemeClr val="dk1"/>
                        </a:solidFill>
                        <a:effectLst/>
                        <a:latin typeface="Arial" panose="020B0604020202020204" pitchFamily="34" charset="0"/>
                        <a:ea typeface="+mn-ea"/>
                        <a:cs typeface="Arial" panose="020B0604020202020204" pitchFamily="34" charset="0"/>
                      </a:endParaRPr>
                    </a:p>
                  </a:txBody>
                  <a:tcPr/>
                </a:tc>
                <a:tc hMerge="1">
                  <a:txBody>
                    <a:bodyPr/>
                    <a:lstStyle/>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95966398"/>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e-democracy and crowdsourcing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b="0" kern="1200" dirty="0">
                          <a:solidFill>
                            <a:schemeClr val="dk1"/>
                          </a:solidFill>
                          <a:effectLst/>
                        </a:rPr>
                        <a:t>Using participatory digital tools to facilitate publics’ active participation in governance processes and decision-making</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2166669"/>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examples e-democracy and crowdsourcing methods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Mostly include participatory digital democracy and crowdsourcing platforms, many incorporating participatory budgeting elements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3974213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aims are e-democracy and crowdsourcing 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Activities aiming to identify problems or generate ideas and solutions, and activities that aim to prioritise ideas or proposed activities</a:t>
                      </a:r>
                      <a:endParaRPr lang="en-GB" sz="1800" kern="1200" dirty="0">
                        <a:solidFill>
                          <a:schemeClr val="dk1"/>
                        </a:solidFill>
                        <a:effectLst/>
                      </a:endParaRP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335449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At what stage are e-democracy and crowdsourcing methods most useful?</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Problem identification, agenda setting, and idea and solution generation stages, and during idea prioritisation or priority setting</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6372470"/>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Who generally participates in e-democracy and crowdsourcing methods publics?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Most useful when open to general publics, but in practice those who participate tend to be self-selecting individuals wanting to be involved because they have ideas or priorities to share</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4454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scale are e-democracy and crowdsourcing 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Large-scale, involving thousands or tens of thousands, but can also be usefully applied at medium scale, involving hundreds of participants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4477233"/>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the limitations of e-democracy and crowdsourcing methods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Prone to practical challenges around functionality, useability and accessibility of digital platforms; require a high degree of support, commitment and buy-in from decision-makers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49179506"/>
                  </a:ext>
                </a:extLst>
              </a:tr>
            </a:tbl>
          </a:graphicData>
        </a:graphic>
      </p:graphicFrame>
    </p:spTree>
    <p:extLst>
      <p:ext uri="{BB962C8B-B14F-4D97-AF65-F5344CB8AC3E}">
        <p14:creationId xmlns:p14="http://schemas.microsoft.com/office/powerpoint/2010/main" val="3894961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A1C26-FB0E-0248-A519-DDDC1D001154}"/>
              </a:ext>
            </a:extLst>
          </p:cNvPr>
          <p:cNvSpPr>
            <a:spLocks noGrp="1"/>
          </p:cNvSpPr>
          <p:nvPr>
            <p:ph type="title"/>
          </p:nvPr>
        </p:nvSpPr>
        <p:spPr>
          <a:xfrm>
            <a:off x="630935" y="547777"/>
            <a:ext cx="4818888" cy="2366582"/>
          </a:xfrm>
        </p:spPr>
        <p:txBody>
          <a:bodyPr anchor="b">
            <a:normAutofit/>
          </a:bodyPr>
          <a:lstStyle/>
          <a:p>
            <a:r>
              <a:rPr lang="en-GB" sz="2600" b="1" dirty="0">
                <a:latin typeface="Arial" panose="020B0604020202020204" pitchFamily="34" charset="0"/>
                <a:cs typeface="Arial" panose="020B0604020202020204" pitchFamily="34" charset="0"/>
              </a:rPr>
              <a:t>E-democracy and crowdsourcing </a:t>
            </a:r>
            <a:r>
              <a:rPr lang="en-US" sz="2600" b="1" dirty="0">
                <a:latin typeface="Arial" panose="020B0604020202020204" pitchFamily="34" charset="0"/>
                <a:cs typeface="Arial" panose="020B0604020202020204" pitchFamily="34" charset="0"/>
              </a:rPr>
              <a:t>example:</a:t>
            </a:r>
            <a:r>
              <a:rPr lang="en-GB" sz="2600" b="1" dirty="0">
                <a:latin typeface="Arial" panose="020B0604020202020204" pitchFamily="34" charset="0"/>
                <a:cs typeface="Arial" panose="020B0604020202020204" pitchFamily="34" charset="0"/>
              </a:rPr>
              <a:t> Better Reykjavik, Iceland</a:t>
            </a:r>
            <a:r>
              <a:rPr lang="en-GB" sz="1800" dirty="0"/>
              <a:t/>
            </a:r>
            <a:br>
              <a:rPr lang="en-GB" sz="1800" dirty="0"/>
            </a:br>
            <a:r>
              <a:rPr lang="en-GB" sz="1800" dirty="0"/>
              <a:t/>
            </a:r>
            <a:br>
              <a:rPr lang="en-GB" sz="1800" dirty="0"/>
            </a:br>
            <a:r>
              <a:rPr lang="en-GB" sz="1800" dirty="0"/>
              <a:t/>
            </a:r>
            <a:br>
              <a:rPr lang="en-GB" sz="1800" dirty="0"/>
            </a:br>
            <a:endParaRPr lang="en-US" sz="1800" dirty="0"/>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46580B06-3676-F34C-BC28-173FBD199BCC}"/>
              </a:ext>
            </a:extLst>
          </p:cNvPr>
          <p:cNvPicPr>
            <a:picLocks noChangeAspect="1"/>
          </p:cNvPicPr>
          <p:nvPr/>
        </p:nvPicPr>
        <p:blipFill>
          <a:blip r:embed="rId2"/>
          <a:stretch>
            <a:fillRect/>
          </a:stretch>
        </p:blipFill>
        <p:spPr>
          <a:xfrm>
            <a:off x="6233960" y="1535750"/>
            <a:ext cx="5458968" cy="3179848"/>
          </a:xfrm>
          <a:prstGeom prst="rect">
            <a:avLst/>
          </a:prstGeom>
        </p:spPr>
      </p:pic>
      <p:sp>
        <p:nvSpPr>
          <p:cNvPr id="10" name="Content Placeholder 8">
            <a:extLst>
              <a:ext uri="{FF2B5EF4-FFF2-40B4-BE49-F238E27FC236}">
                <a16:creationId xmlns:a16="http://schemas.microsoft.com/office/drawing/2014/main" id="{49D42777-9C0F-2245-A6FA-6159E9C6F732}"/>
              </a:ext>
            </a:extLst>
          </p:cNvPr>
          <p:cNvSpPr>
            <a:spLocks noGrp="1"/>
          </p:cNvSpPr>
          <p:nvPr>
            <p:ph idx="1"/>
          </p:nvPr>
        </p:nvSpPr>
        <p:spPr>
          <a:xfrm>
            <a:off x="630935" y="2660904"/>
            <a:ext cx="10930129" cy="3811334"/>
          </a:xfrm>
        </p:spPr>
        <p:txBody>
          <a:bodyPr anchor="t">
            <a:noAutofit/>
          </a:bodyPr>
          <a:lstStyle/>
          <a:p>
            <a:r>
              <a:rPr lang="en-GB" sz="2200" dirty="0">
                <a:latin typeface="Arial" panose="020B0604020202020204" pitchFamily="34" charset="0"/>
                <a:cs typeface="Arial" panose="020B0604020202020204" pitchFamily="34" charset="0"/>
              </a:rPr>
              <a:t>Key aims: crowdsource, debate, and                                                                   prioritise ideas for improving the city of                                                                    Reykjavik, directly from residents</a:t>
            </a:r>
          </a:p>
          <a:p>
            <a:r>
              <a:rPr lang="en-GB" sz="2200" dirty="0">
                <a:latin typeface="Arial" panose="020B0604020202020204" pitchFamily="34" charset="0"/>
                <a:cs typeface="Arial" panose="020B0604020202020204" pitchFamily="34" charset="0"/>
              </a:rPr>
              <a:t>Using the digital Your Priorities platform                                                                        for direct democratic participation – all                                                                    residents can post or vote on                                                                         improvement ideas</a:t>
            </a:r>
          </a:p>
          <a:p>
            <a:r>
              <a:rPr lang="en-GB" sz="2200" dirty="0">
                <a:latin typeface="Arial" panose="020B0604020202020204" pitchFamily="34" charset="0"/>
                <a:cs typeface="Arial" panose="020B0604020202020204" pitchFamily="34" charset="0"/>
              </a:rPr>
              <a:t>Generated high level engagement – approximately 10,000 ideas and 12,000 responses, and approximately 800 resident-initiated projects have been implemented since launch.</a:t>
            </a:r>
          </a:p>
        </p:txBody>
      </p:sp>
    </p:spTree>
    <p:extLst>
      <p:ext uri="{BB962C8B-B14F-4D97-AF65-F5344CB8AC3E}">
        <p14:creationId xmlns:p14="http://schemas.microsoft.com/office/powerpoint/2010/main" val="2502687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059DFD7-8373-BE4E-952F-D5A3C086FF30}"/>
              </a:ext>
            </a:extLst>
          </p:cNvPr>
          <p:cNvGraphicFramePr>
            <a:graphicFrameLocks noGrp="1"/>
          </p:cNvGraphicFramePr>
          <p:nvPr>
            <p:extLst>
              <p:ext uri="{D42A27DB-BD31-4B8C-83A1-F6EECF244321}">
                <p14:modId xmlns:p14="http://schemas.microsoft.com/office/powerpoint/2010/main" val="2293227355"/>
              </p:ext>
            </p:extLst>
          </p:nvPr>
        </p:nvGraphicFramePr>
        <p:xfrm>
          <a:off x="513692" y="513229"/>
          <a:ext cx="11164615" cy="5831542"/>
        </p:xfrm>
        <a:graphic>
          <a:graphicData uri="http://schemas.openxmlformats.org/drawingml/2006/table">
            <a:tbl>
              <a:tblPr firstRow="1" bandRow="1">
                <a:tableStyleId>{9DCAF9ED-07DC-4A11-8D7F-57B35C25682E}</a:tableStyleId>
              </a:tblPr>
              <a:tblGrid>
                <a:gridCol w="4624120">
                  <a:extLst>
                    <a:ext uri="{9D8B030D-6E8A-4147-A177-3AD203B41FA5}">
                      <a16:colId xmlns:a16="http://schemas.microsoft.com/office/drawing/2014/main" val="3381144717"/>
                    </a:ext>
                  </a:extLst>
                </a:gridCol>
                <a:gridCol w="6540495">
                  <a:extLst>
                    <a:ext uri="{9D8B030D-6E8A-4147-A177-3AD203B41FA5}">
                      <a16:colId xmlns:a16="http://schemas.microsoft.com/office/drawing/2014/main" val="776638577"/>
                    </a:ext>
                  </a:extLst>
                </a:gridCol>
              </a:tblGrid>
              <a:tr h="70462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Arial" panose="020B0604020202020204" pitchFamily="34" charset="0"/>
                          <a:cs typeface="Arial" panose="020B0604020202020204" pitchFamily="34" charset="0"/>
                        </a:rPr>
                        <a:t>Workshop and dialogue methods</a:t>
                      </a:r>
                      <a:endParaRPr lang="en-GB" sz="2800" b="1" kern="1200" dirty="0">
                        <a:solidFill>
                          <a:schemeClr val="dk1"/>
                        </a:solidFill>
                        <a:effectLst/>
                        <a:latin typeface="Arial" panose="020B0604020202020204" pitchFamily="34" charset="0"/>
                        <a:ea typeface="+mn-ea"/>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6070646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workshop and dialogue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b="0" kern="1200" dirty="0">
                          <a:solidFill>
                            <a:schemeClr val="dk1"/>
                          </a:solidFill>
                          <a:effectLst/>
                        </a:rPr>
                        <a:t>Versatile and diverse methods based around intensive, often facilitated, discussion on a topic, or around spoken group dialogue</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2166669"/>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examples workshop and dialogue methods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World cafes, futures and scenario workshops, deliberative workshops, talking circles, focus groups, interviews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3974213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aims are workshop and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Because they are versatile, they can be adapted and applied to suit a wide range of different aims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335449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At what stage are workshop and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 methods most useful?</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Because they are versatile, they can be adapted and applied to suit any stage of the decision-making or policy process.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6372470"/>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Who generally participates in workshop and dialogue methods publics?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Who participates varies greatly, and many different participant recruitment and selection methods can be used</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4454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scale are workshop and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rPr>
                        <a:t>Small-scale engagement, involving 5-30 participants.</a:t>
                      </a: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4477233"/>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the limitations workshop and dialogue methods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Versatility and diversity can create lack of clear direction or rules for designing activities. Without careful planning and investment, the high level of flexibility can also compromise rigour and effectiveness.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49179506"/>
                  </a:ext>
                </a:extLst>
              </a:tr>
            </a:tbl>
          </a:graphicData>
        </a:graphic>
      </p:graphicFrame>
    </p:spTree>
    <p:extLst>
      <p:ext uri="{BB962C8B-B14F-4D97-AF65-F5344CB8AC3E}">
        <p14:creationId xmlns:p14="http://schemas.microsoft.com/office/powerpoint/2010/main" val="2167145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8A1D70D-47CC-E34B-834D-A89D3DCBC1DD}"/>
              </a:ext>
            </a:extLst>
          </p:cNvPr>
          <p:cNvSpPr>
            <a:spLocks noGrp="1"/>
          </p:cNvSpPr>
          <p:nvPr>
            <p:ph type="title"/>
          </p:nvPr>
        </p:nvSpPr>
        <p:spPr>
          <a:xfrm>
            <a:off x="841375" y="549275"/>
            <a:ext cx="3600450" cy="5430838"/>
          </a:xfrm>
        </p:spPr>
        <p:txBody>
          <a:bodyPr/>
          <a:lstStyle/>
          <a:p>
            <a:pPr algn="ctr"/>
            <a:r>
              <a:rPr lang="en-US" b="1" dirty="0">
                <a:solidFill>
                  <a:schemeClr val="accent2"/>
                </a:solidFill>
                <a:latin typeface="Arial" panose="020B0604020202020204" pitchFamily="34" charset="0"/>
                <a:cs typeface="Arial" panose="020B0604020202020204" pitchFamily="34" charset="0"/>
              </a:rPr>
              <a:t>Overview</a:t>
            </a:r>
          </a:p>
        </p:txBody>
      </p:sp>
      <p:sp>
        <p:nvSpPr>
          <p:cNvPr id="7" name="Content Placeholder 2">
            <a:extLst>
              <a:ext uri="{FF2B5EF4-FFF2-40B4-BE49-F238E27FC236}">
                <a16:creationId xmlns:a16="http://schemas.microsoft.com/office/drawing/2014/main" id="{B592CB6B-BD39-D54E-902F-D627B0DFF634}"/>
              </a:ext>
            </a:extLst>
          </p:cNvPr>
          <p:cNvSpPr>
            <a:spLocks noGrp="1"/>
          </p:cNvSpPr>
          <p:nvPr>
            <p:ph idx="1"/>
          </p:nvPr>
        </p:nvSpPr>
        <p:spPr>
          <a:xfrm>
            <a:off x="5126701" y="708754"/>
            <a:ext cx="6803362" cy="5651500"/>
          </a:xfrm>
        </p:spPr>
        <p:txBody>
          <a:bodyPr>
            <a:normAutofit fontScale="77500" lnSpcReduction="20000"/>
          </a:bodyPr>
          <a:lstStyle/>
          <a:p>
            <a:pPr>
              <a:lnSpc>
                <a:spcPct val="120000"/>
              </a:lnSpc>
              <a:spcBef>
                <a:spcPts val="1200"/>
              </a:spcBef>
            </a:pPr>
            <a:r>
              <a:rPr lang="en-US" dirty="0">
                <a:latin typeface="Arial" panose="020B0604020202020204" pitchFamily="34" charset="0"/>
                <a:cs typeface="Arial" panose="020B0604020202020204" pitchFamily="34" charset="0"/>
              </a:rPr>
              <a:t>Background and context</a:t>
            </a:r>
          </a:p>
          <a:p>
            <a:pPr>
              <a:lnSpc>
                <a:spcPct val="120000"/>
              </a:lnSpc>
              <a:spcBef>
                <a:spcPts val="1200"/>
              </a:spcBef>
            </a:pPr>
            <a:r>
              <a:rPr lang="en-US" dirty="0">
                <a:latin typeface="Arial" panose="020B0604020202020204" pitchFamily="34" charset="0"/>
                <a:cs typeface="Arial" panose="020B0604020202020204" pitchFamily="34" charset="0"/>
              </a:rPr>
              <a:t>Our study </a:t>
            </a:r>
          </a:p>
          <a:p>
            <a:pPr>
              <a:lnSpc>
                <a:spcPct val="120000"/>
              </a:lnSpc>
              <a:spcBef>
                <a:spcPts val="1200"/>
              </a:spcBef>
            </a:pPr>
            <a:r>
              <a:rPr lang="en-US" dirty="0">
                <a:latin typeface="Arial" panose="020B0604020202020204" pitchFamily="34" charset="0"/>
                <a:cs typeface="Arial" panose="020B0604020202020204" pitchFamily="34" charset="0"/>
              </a:rPr>
              <a:t>Understanding participatory public engagement</a:t>
            </a:r>
          </a:p>
          <a:p>
            <a:pPr>
              <a:lnSpc>
                <a:spcPct val="120000"/>
              </a:lnSpc>
              <a:spcBef>
                <a:spcPts val="1200"/>
              </a:spcBef>
            </a:pPr>
            <a:r>
              <a:rPr lang="en-US" dirty="0">
                <a:latin typeface="Arial" panose="020B0604020202020204" pitchFamily="34" charset="0"/>
                <a:cs typeface="Arial" panose="020B0604020202020204" pitchFamily="34" charset="0"/>
              </a:rPr>
              <a:t>Key things to consider before choosing and using participatory engagement methods</a:t>
            </a:r>
          </a:p>
          <a:p>
            <a:pPr>
              <a:lnSpc>
                <a:spcPct val="120000"/>
              </a:lnSpc>
              <a:spcBef>
                <a:spcPts val="1200"/>
              </a:spcBef>
            </a:pPr>
            <a:r>
              <a:rPr lang="en-US" dirty="0">
                <a:latin typeface="Arial" panose="020B0604020202020204" pitchFamily="34" charset="0"/>
                <a:cs typeface="Arial" panose="020B0604020202020204" pitchFamily="34" charset="0"/>
              </a:rPr>
              <a:t>Participatory engagement methods: five families</a:t>
            </a:r>
          </a:p>
          <a:p>
            <a:pPr lvl="1">
              <a:lnSpc>
                <a:spcPct val="120000"/>
              </a:lnSpc>
              <a:spcBef>
                <a:spcPts val="1200"/>
              </a:spcBef>
            </a:pPr>
            <a:r>
              <a:rPr lang="en-US" dirty="0">
                <a:latin typeface="Arial" panose="020B0604020202020204" pitchFamily="34" charset="0"/>
                <a:cs typeface="Arial" panose="020B0604020202020204" pitchFamily="34" charset="0"/>
              </a:rPr>
              <a:t>Mini-publics methods</a:t>
            </a:r>
          </a:p>
          <a:p>
            <a:pPr lvl="1">
              <a:lnSpc>
                <a:spcPct val="120000"/>
              </a:lnSpc>
              <a:spcBef>
                <a:spcPts val="1200"/>
              </a:spcBef>
            </a:pPr>
            <a:r>
              <a:rPr lang="en-US" dirty="0">
                <a:latin typeface="Arial" panose="020B0604020202020204" pitchFamily="34" charset="0"/>
                <a:cs typeface="Arial" panose="020B0604020202020204" pitchFamily="34" charset="0"/>
              </a:rPr>
              <a:t>Public oversight and monitoring methods</a:t>
            </a:r>
          </a:p>
          <a:p>
            <a:pPr lvl="1">
              <a:lnSpc>
                <a:spcPct val="120000"/>
              </a:lnSpc>
              <a:spcBef>
                <a:spcPts val="1200"/>
              </a:spcBef>
            </a:pPr>
            <a:r>
              <a:rPr lang="en-US" dirty="0">
                <a:latin typeface="Arial" panose="020B0604020202020204" pitchFamily="34" charset="0"/>
                <a:cs typeface="Arial" panose="020B0604020202020204" pitchFamily="34" charset="0"/>
              </a:rPr>
              <a:t>E-democracy and crowdsourcing methods</a:t>
            </a:r>
          </a:p>
          <a:p>
            <a:pPr lvl="1">
              <a:lnSpc>
                <a:spcPct val="120000"/>
              </a:lnSpc>
              <a:spcBef>
                <a:spcPts val="1200"/>
              </a:spcBef>
            </a:pPr>
            <a:r>
              <a:rPr lang="en-US" dirty="0">
                <a:latin typeface="Arial" panose="020B0604020202020204" pitchFamily="34" charset="0"/>
                <a:cs typeface="Arial" panose="020B0604020202020204" pitchFamily="34" charset="0"/>
              </a:rPr>
              <a:t>Workshop and dialogue methods</a:t>
            </a:r>
          </a:p>
          <a:p>
            <a:pPr lvl="1">
              <a:lnSpc>
                <a:spcPct val="120000"/>
              </a:lnSpc>
              <a:spcBef>
                <a:spcPts val="1200"/>
              </a:spcBef>
            </a:pPr>
            <a:r>
              <a:rPr lang="en-US" dirty="0">
                <a:latin typeface="Arial" panose="020B0604020202020204" pitchFamily="34" charset="0"/>
                <a:cs typeface="Arial" panose="020B0604020202020204" pitchFamily="34" charset="0"/>
              </a:rPr>
              <a:t>Arts based and game play methods</a:t>
            </a:r>
          </a:p>
          <a:p>
            <a:pPr>
              <a:lnSpc>
                <a:spcPct val="120000"/>
              </a:lnSpc>
              <a:spcBef>
                <a:spcPts val="1200"/>
              </a:spcBef>
            </a:pPr>
            <a:r>
              <a:rPr lang="en-US" dirty="0">
                <a:latin typeface="Arial" panose="020B0604020202020204" pitchFamily="34" charset="0"/>
                <a:cs typeface="Arial" panose="020B0604020202020204" pitchFamily="34" charset="0"/>
              </a:rPr>
              <a:t>Conclusions</a:t>
            </a:r>
          </a:p>
          <a:p>
            <a:pPr marL="0" indent="0">
              <a:buNone/>
            </a:pPr>
            <a:endParaRPr lang="en-US" sz="2200" dirty="0"/>
          </a:p>
        </p:txBody>
      </p:sp>
    </p:spTree>
    <p:extLst>
      <p:ext uri="{BB962C8B-B14F-4D97-AF65-F5344CB8AC3E}">
        <p14:creationId xmlns:p14="http://schemas.microsoft.com/office/powerpoint/2010/main" val="2807986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2BEC0E-22F8-46D0-9632-375DB541B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B970D-73B2-4E45-A7B4-3F1CE2A6301A}"/>
              </a:ext>
            </a:extLst>
          </p:cNvPr>
          <p:cNvSpPr>
            <a:spLocks noGrp="1"/>
          </p:cNvSpPr>
          <p:nvPr>
            <p:ph type="title"/>
          </p:nvPr>
        </p:nvSpPr>
        <p:spPr>
          <a:xfrm>
            <a:off x="640080" y="466344"/>
            <a:ext cx="5880641" cy="1783080"/>
          </a:xfrm>
        </p:spPr>
        <p:txBody>
          <a:bodyPr anchor="b">
            <a:normAutofit/>
          </a:bodyPr>
          <a:lstStyle/>
          <a:p>
            <a:r>
              <a:rPr lang="en-GB" sz="2600" b="1" dirty="0">
                <a:latin typeface="Arial" panose="020B0604020202020204" pitchFamily="34" charset="0"/>
                <a:cs typeface="Arial" panose="020B0604020202020204" pitchFamily="34" charset="0"/>
              </a:rPr>
              <a:t>Workshop and dialogue example: Young Scot Technology Enabled Care Workshops, Scotland</a:t>
            </a:r>
            <a:r>
              <a:rPr lang="en-GB" sz="3000" dirty="0"/>
              <a:t/>
            </a:r>
            <a:br>
              <a:rPr lang="en-GB" sz="3000" dirty="0"/>
            </a:br>
            <a:endParaRPr lang="en-US" sz="3000" dirty="0"/>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Description automatically generated">
            <a:extLst>
              <a:ext uri="{FF2B5EF4-FFF2-40B4-BE49-F238E27FC236}">
                <a16:creationId xmlns:a16="http://schemas.microsoft.com/office/drawing/2014/main" id="{9D6C4FAB-29EC-BE4C-B5DA-97C349ED0E70}"/>
              </a:ext>
            </a:extLst>
          </p:cNvPr>
          <p:cNvPicPr>
            <a:picLocks noChangeAspect="1"/>
          </p:cNvPicPr>
          <p:nvPr/>
        </p:nvPicPr>
        <p:blipFill>
          <a:blip r:embed="rId2"/>
          <a:stretch>
            <a:fillRect/>
          </a:stretch>
        </p:blipFill>
        <p:spPr>
          <a:xfrm>
            <a:off x="7828838" y="983952"/>
            <a:ext cx="4014216" cy="2860128"/>
          </a:xfrm>
          <a:prstGeom prst="rect">
            <a:avLst/>
          </a:prstGeom>
        </p:spPr>
      </p:pic>
      <p:pic>
        <p:nvPicPr>
          <p:cNvPr id="5" name="Content Placeholder 4" descr="A group of people posing for a photo&#10;&#10;Description automatically generated">
            <a:extLst>
              <a:ext uri="{FF2B5EF4-FFF2-40B4-BE49-F238E27FC236}">
                <a16:creationId xmlns:a16="http://schemas.microsoft.com/office/drawing/2014/main" id="{598F91B4-3FCC-EC40-93F3-A0F8F91194F4}"/>
              </a:ext>
            </a:extLst>
          </p:cNvPr>
          <p:cNvPicPr>
            <a:picLocks noChangeAspect="1"/>
          </p:cNvPicPr>
          <p:nvPr/>
        </p:nvPicPr>
        <p:blipFill>
          <a:blip r:embed="rId3"/>
          <a:stretch>
            <a:fillRect/>
          </a:stretch>
        </p:blipFill>
        <p:spPr>
          <a:xfrm>
            <a:off x="7882128" y="4059922"/>
            <a:ext cx="3995928" cy="2117841"/>
          </a:xfrm>
          <a:prstGeom prst="rect">
            <a:avLst/>
          </a:prstGeom>
        </p:spPr>
      </p:pic>
      <p:sp>
        <p:nvSpPr>
          <p:cNvPr id="12" name="Content Placeholder 8">
            <a:extLst>
              <a:ext uri="{FF2B5EF4-FFF2-40B4-BE49-F238E27FC236}">
                <a16:creationId xmlns:a16="http://schemas.microsoft.com/office/drawing/2014/main" id="{A998A52B-B26A-7B4B-B667-3C62F293924C}"/>
              </a:ext>
            </a:extLst>
          </p:cNvPr>
          <p:cNvSpPr>
            <a:spLocks noGrp="1"/>
          </p:cNvSpPr>
          <p:nvPr>
            <p:ph idx="1"/>
          </p:nvPr>
        </p:nvSpPr>
        <p:spPr>
          <a:xfrm>
            <a:off x="467242" y="2648045"/>
            <a:ext cx="7103990" cy="3811334"/>
          </a:xfrm>
        </p:spPr>
        <p:txBody>
          <a:bodyPr anchor="t">
            <a:noAutofit/>
          </a:bodyPr>
          <a:lstStyle/>
          <a:p>
            <a:r>
              <a:rPr lang="en-GB" sz="2200" dirty="0">
                <a:latin typeface="Arial" panose="020B0604020202020204" pitchFamily="34" charset="0"/>
                <a:cs typeface="Arial" panose="020B0604020202020204" pitchFamily="34" charset="0"/>
              </a:rPr>
              <a:t>Key aims: to engage young people to consider how and why they use digital technologies, and how digital technologies could be used to improve their health and wellbeing</a:t>
            </a:r>
          </a:p>
          <a:p>
            <a:r>
              <a:rPr lang="en-GB" sz="2200" dirty="0">
                <a:latin typeface="Arial" panose="020B0604020202020204" pitchFamily="34" charset="0"/>
                <a:cs typeface="Arial" panose="020B0604020202020204" pitchFamily="34" charset="0"/>
              </a:rPr>
              <a:t>A series of four workshops with 36 young people total, to identify priorities, generate ideas, and synthesise and refine priorities and ideas</a:t>
            </a:r>
          </a:p>
          <a:p>
            <a:r>
              <a:rPr lang="en-GB" sz="2200" dirty="0">
                <a:latin typeface="Arial" panose="020B0604020202020204" pitchFamily="34" charset="0"/>
                <a:cs typeface="Arial" panose="020B0604020202020204" pitchFamily="34" charset="0"/>
              </a:rPr>
              <a:t>This was part of, and shaped and informed, a wider programme of youth engagement, including creation of the </a:t>
            </a:r>
            <a:r>
              <a:rPr lang="en-GB" sz="2200" dirty="0" err="1">
                <a:latin typeface="Arial" panose="020B0604020202020204" pitchFamily="34" charset="0"/>
                <a:cs typeface="Arial" panose="020B0604020202020204" pitchFamily="34" charset="0"/>
              </a:rPr>
              <a:t>TECScot</a:t>
            </a:r>
            <a:r>
              <a:rPr lang="en-GB" sz="2200" dirty="0">
                <a:latin typeface="Arial" panose="020B0604020202020204" pitchFamily="34" charset="0"/>
                <a:cs typeface="Arial" panose="020B0604020202020204" pitchFamily="34" charset="0"/>
              </a:rPr>
              <a:t> national Strategic Participation Panel of young people</a:t>
            </a:r>
          </a:p>
          <a:p>
            <a:pPr marL="0" indent="0">
              <a:buNone/>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98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059DFD7-8373-BE4E-952F-D5A3C086FF30}"/>
              </a:ext>
            </a:extLst>
          </p:cNvPr>
          <p:cNvGraphicFramePr>
            <a:graphicFrameLocks noGrp="1"/>
          </p:cNvGraphicFramePr>
          <p:nvPr>
            <p:extLst>
              <p:ext uri="{D42A27DB-BD31-4B8C-83A1-F6EECF244321}">
                <p14:modId xmlns:p14="http://schemas.microsoft.com/office/powerpoint/2010/main" val="2265482226"/>
              </p:ext>
            </p:extLst>
          </p:nvPr>
        </p:nvGraphicFramePr>
        <p:xfrm>
          <a:off x="513692" y="391309"/>
          <a:ext cx="11164615" cy="6075382"/>
        </p:xfrm>
        <a:graphic>
          <a:graphicData uri="http://schemas.openxmlformats.org/drawingml/2006/table">
            <a:tbl>
              <a:tblPr firstRow="1" bandRow="1">
                <a:tableStyleId>{9DCAF9ED-07DC-4A11-8D7F-57B35C25682E}</a:tableStyleId>
              </a:tblPr>
              <a:tblGrid>
                <a:gridCol w="4624120">
                  <a:extLst>
                    <a:ext uri="{9D8B030D-6E8A-4147-A177-3AD203B41FA5}">
                      <a16:colId xmlns:a16="http://schemas.microsoft.com/office/drawing/2014/main" val="3381144717"/>
                    </a:ext>
                  </a:extLst>
                </a:gridCol>
                <a:gridCol w="6540495">
                  <a:extLst>
                    <a:ext uri="{9D8B030D-6E8A-4147-A177-3AD203B41FA5}">
                      <a16:colId xmlns:a16="http://schemas.microsoft.com/office/drawing/2014/main" val="776638577"/>
                    </a:ext>
                  </a:extLst>
                </a:gridCol>
              </a:tblGrid>
              <a:tr h="70462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latin typeface="Arial" panose="020B0604020202020204" pitchFamily="34" charset="0"/>
                          <a:cs typeface="Arial" panose="020B0604020202020204" pitchFamily="34" charset="0"/>
                        </a:rPr>
                        <a:t>Arts based and game play methods</a:t>
                      </a:r>
                      <a:endParaRPr lang="en-GB" sz="2800" b="1" kern="1200" dirty="0">
                        <a:solidFill>
                          <a:schemeClr val="dk1"/>
                        </a:solidFill>
                        <a:effectLst/>
                        <a:latin typeface="Arial" panose="020B0604020202020204" pitchFamily="34" charset="0"/>
                        <a:ea typeface="+mn-ea"/>
                        <a:cs typeface="Arial" panose="020B0604020202020204" pitchFamily="34" charset="0"/>
                      </a:endParaRPr>
                    </a:p>
                  </a:txBody>
                  <a:tcPr/>
                </a:tc>
                <a:tc hMerge="1">
                  <a:txBody>
                    <a:bodyPr/>
                    <a:lstStyle/>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16410090"/>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arts based and game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b="0" kern="1200" dirty="0">
                          <a:solidFill>
                            <a:schemeClr val="dk1"/>
                          </a:solidFill>
                          <a:effectLst/>
                        </a:rPr>
                        <a:t>Versatile and diverse methods based around the use of art or game play as media for participatory public engagement</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2166669"/>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examples arts based and game play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Fine/performance arts, photography, film, music, storytelling, board games, role play, computer games, exhibitions, installations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3974213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aims are arts based and game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When used on their own, to educate, inform, or influence views. When used with other methods, can be adapted to suit a range of aims</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3354492"/>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At what stage are arts based and game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 methods most useful?</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When used on their own, outreach or education. When used with other methods, can be adapted to suit any stage of decision-making</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6372470"/>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Who generally participates in arts based and game play methods publics?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Who participates varies greatly, and many different participant recruitment and selection methods can be used</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44542"/>
                  </a:ext>
                </a:extLst>
              </a:tr>
              <a:tr h="704626">
                <a:tc>
                  <a:txBody>
                    <a:bodyPr/>
                    <a:lstStyle/>
                    <a:p>
                      <a:r>
                        <a:rPr lang="en-GB" sz="1600" b="1" kern="1200" dirty="0">
                          <a:solidFill>
                            <a:schemeClr val="dk1"/>
                          </a:solidFill>
                          <a:effectLst/>
                        </a:rPr>
                        <a:t>What scale are arts based and game 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methods most suited to?</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n-GB" sz="1600" kern="1200" dirty="0">
                          <a:solidFill>
                            <a:schemeClr val="dk1"/>
                          </a:solidFill>
                          <a:effectLst/>
                        </a:rPr>
                        <a:t>The scale varies greatly. Can be applied at any scale depending on the specific method, activity or initiative</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4477233"/>
                  </a:ext>
                </a:extLst>
              </a:tr>
              <a:tr h="7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dk1"/>
                          </a:solidFill>
                          <a:effectLst/>
                        </a:rPr>
                        <a:t>What are the limitations arts based and game play methods methods?</a:t>
                      </a:r>
                      <a:endParaRPr lang="en-GB" sz="1600" b="1"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rPr>
                        <a:t>Versatility and diversity can create lack of clear direction or rules for designing activities. Without careful planning and investment, the high level of flexibility can also compromise rigour and effectiveness;</a:t>
                      </a:r>
                    </a:p>
                    <a:p>
                      <a:r>
                        <a:rPr lang="en-GB" sz="1600" kern="1200" dirty="0">
                          <a:solidFill>
                            <a:schemeClr val="dk1"/>
                          </a:solidFill>
                          <a:effectLst/>
                        </a:rPr>
                        <a:t>tend to be more difficult to translate into policy impact or action.</a:t>
                      </a:r>
                    </a:p>
                    <a:p>
                      <a:endParaRPr lang="en-US" sz="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49179506"/>
                  </a:ext>
                </a:extLst>
              </a:tr>
            </a:tbl>
          </a:graphicData>
        </a:graphic>
      </p:graphicFrame>
    </p:spTree>
    <p:extLst>
      <p:ext uri="{BB962C8B-B14F-4D97-AF65-F5344CB8AC3E}">
        <p14:creationId xmlns:p14="http://schemas.microsoft.com/office/powerpoint/2010/main" val="109584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2BEC0E-22F8-46D0-9632-375DB541B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B970D-73B2-4E45-A7B4-3F1CE2A6301A}"/>
              </a:ext>
            </a:extLst>
          </p:cNvPr>
          <p:cNvSpPr>
            <a:spLocks noGrp="1"/>
          </p:cNvSpPr>
          <p:nvPr>
            <p:ph type="title"/>
          </p:nvPr>
        </p:nvSpPr>
        <p:spPr>
          <a:xfrm>
            <a:off x="649699" y="1037536"/>
            <a:ext cx="6290747" cy="1783080"/>
          </a:xfrm>
        </p:spPr>
        <p:txBody>
          <a:bodyPr anchor="b">
            <a:noAutofit/>
          </a:bodyPr>
          <a:lstStyle/>
          <a:p>
            <a:r>
              <a:rPr lang="en-GB" sz="2600" b="1" dirty="0">
                <a:latin typeface="Arial" panose="020B0604020202020204" pitchFamily="34" charset="0"/>
                <a:cs typeface="Arial" panose="020B0604020202020204" pitchFamily="34" charset="0"/>
              </a:rPr>
              <a:t>Arts based and game play methods example: The Liminal Space Night Club Installation and Engagement Programme, UK</a:t>
            </a:r>
            <a:br>
              <a:rPr lang="en-GB" sz="2600" b="1" dirty="0">
                <a:latin typeface="Arial" panose="020B0604020202020204" pitchFamily="34" charset="0"/>
                <a:cs typeface="Arial" panose="020B0604020202020204" pitchFamily="34" charset="0"/>
              </a:rPr>
            </a:br>
            <a:r>
              <a:rPr lang="en-GB" sz="2600" b="1" dirty="0">
                <a:latin typeface="Arial" panose="020B0604020202020204" pitchFamily="34" charset="0"/>
                <a:cs typeface="Arial" panose="020B0604020202020204" pitchFamily="34" charset="0"/>
              </a:rPr>
              <a:t/>
            </a:r>
            <a:br>
              <a:rPr lang="en-GB" sz="2600" b="1" dirty="0">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43A4B7CF-A62A-9F4E-ABA5-661A51DCDC5C}"/>
              </a:ext>
            </a:extLst>
          </p:cNvPr>
          <p:cNvPicPr>
            <a:picLocks noChangeAspect="1"/>
          </p:cNvPicPr>
          <p:nvPr/>
        </p:nvPicPr>
        <p:blipFill>
          <a:blip r:embed="rId2"/>
          <a:stretch>
            <a:fillRect/>
          </a:stretch>
        </p:blipFill>
        <p:spPr>
          <a:xfrm>
            <a:off x="7755036" y="997381"/>
            <a:ext cx="4104000" cy="2431619"/>
          </a:xfrm>
          <a:prstGeom prst="rect">
            <a:avLst/>
          </a:prstGeom>
        </p:spPr>
      </p:pic>
      <p:pic>
        <p:nvPicPr>
          <p:cNvPr id="7" name="Picture 6" descr="A picture containing person, indoor, people, group&#10;&#10;Description automatically generated">
            <a:extLst>
              <a:ext uri="{FF2B5EF4-FFF2-40B4-BE49-F238E27FC236}">
                <a16:creationId xmlns:a16="http://schemas.microsoft.com/office/drawing/2014/main" id="{949E436A-386D-1A4C-886E-1317BD2F50D9}"/>
              </a:ext>
            </a:extLst>
          </p:cNvPr>
          <p:cNvPicPr>
            <a:picLocks noChangeAspect="1"/>
          </p:cNvPicPr>
          <p:nvPr/>
        </p:nvPicPr>
        <p:blipFill rotWithShape="1">
          <a:blip r:embed="rId3"/>
          <a:srcRect l="5888" r="7553"/>
          <a:stretch/>
        </p:blipFill>
        <p:spPr>
          <a:xfrm>
            <a:off x="8412758" y="3675070"/>
            <a:ext cx="3312000" cy="2257512"/>
          </a:xfrm>
          <a:prstGeom prst="rect">
            <a:avLst/>
          </a:prstGeom>
        </p:spPr>
      </p:pic>
      <p:sp>
        <p:nvSpPr>
          <p:cNvPr id="12" name="Content Placeholder 8">
            <a:extLst>
              <a:ext uri="{FF2B5EF4-FFF2-40B4-BE49-F238E27FC236}">
                <a16:creationId xmlns:a16="http://schemas.microsoft.com/office/drawing/2014/main" id="{C8A6CB22-6037-3344-8708-82FF6605E7FE}"/>
              </a:ext>
            </a:extLst>
          </p:cNvPr>
          <p:cNvSpPr>
            <a:spLocks noGrp="1"/>
          </p:cNvSpPr>
          <p:nvPr>
            <p:ph idx="1"/>
          </p:nvPr>
        </p:nvSpPr>
        <p:spPr>
          <a:xfrm>
            <a:off x="467242" y="2648045"/>
            <a:ext cx="7762358" cy="3811334"/>
          </a:xfrm>
        </p:spPr>
        <p:txBody>
          <a:bodyPr anchor="t">
            <a:noAutofit/>
          </a:bodyPr>
          <a:lstStyle/>
          <a:p>
            <a:r>
              <a:rPr lang="en-GB" sz="2200" dirty="0">
                <a:latin typeface="Arial" panose="020B0604020202020204" pitchFamily="34" charset="0"/>
                <a:cs typeface="Arial" panose="020B0604020202020204" pitchFamily="34" charset="0"/>
              </a:rPr>
              <a:t>Key aims: to improve night shift workers’ sleep health, increase knowledge and induce behaviour changes,  induce corporate partners to make systematic and structural changes to improve workers’ health</a:t>
            </a:r>
          </a:p>
          <a:p>
            <a:r>
              <a:rPr lang="en-GB" sz="2200" dirty="0">
                <a:latin typeface="Arial" panose="020B0604020202020204" pitchFamily="34" charset="0"/>
                <a:cs typeface="Arial" panose="020B0604020202020204" pitchFamily="34" charset="0"/>
              </a:rPr>
              <a:t>Approximately 3,250 workers engaged with interactive walk in installations at the workplace, and facilitated group and one-on-one discussions </a:t>
            </a:r>
          </a:p>
          <a:p>
            <a:r>
              <a:rPr lang="en-GB" sz="2200" dirty="0">
                <a:latin typeface="Arial" panose="020B0604020202020204" pitchFamily="34" charset="0"/>
                <a:cs typeface="Arial" panose="020B0604020202020204" pitchFamily="34" charset="0"/>
              </a:rPr>
              <a:t>Participants’ sleep health knowledge increased and they made changes to their behaviours, and all corporate partners made some changes, some more substantially than others </a:t>
            </a:r>
          </a:p>
          <a:p>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96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79E5D9A-7908-C049-B5EB-D600F0E97AE0}"/>
              </a:ext>
            </a:extLst>
          </p:cNvPr>
          <p:cNvSpPr>
            <a:spLocks noGrp="1"/>
          </p:cNvSpPr>
          <p:nvPr>
            <p:ph type="title"/>
          </p:nvPr>
        </p:nvSpPr>
        <p:spPr>
          <a:xfrm>
            <a:off x="838200" y="401221"/>
            <a:ext cx="10515600" cy="1348065"/>
          </a:xfrm>
        </p:spPr>
        <p:txBody>
          <a:bodyPr>
            <a:normAutofit/>
          </a:bodyPr>
          <a:lstStyle/>
          <a:p>
            <a:pPr algn="ctr"/>
            <a:r>
              <a:rPr lang="en-US" sz="5400" b="1" dirty="0">
                <a:solidFill>
                  <a:srgbClr val="FFFFFF"/>
                </a:solidFill>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58850A4F-4038-9141-97C9-704A450C9AB3}"/>
              </a:ext>
            </a:extLst>
          </p:cNvPr>
          <p:cNvSpPr>
            <a:spLocks noGrp="1"/>
          </p:cNvSpPr>
          <p:nvPr>
            <p:ph idx="1"/>
          </p:nvPr>
        </p:nvSpPr>
        <p:spPr>
          <a:xfrm>
            <a:off x="390094" y="2417890"/>
            <a:ext cx="11408764" cy="4369633"/>
          </a:xfrm>
        </p:spPr>
        <p:txBody>
          <a:bodyPr>
            <a:normAutofit fontScale="85000" lnSpcReduction="10000"/>
          </a:bodyPr>
          <a:lstStyle/>
          <a:p>
            <a:pPr>
              <a:lnSpc>
                <a:spcPct val="120000"/>
              </a:lnSpc>
              <a:spcBef>
                <a:spcPts val="600"/>
              </a:spcBef>
            </a:pPr>
            <a:r>
              <a:rPr lang="en-GB" sz="2500" dirty="0">
                <a:latin typeface="Arial" panose="020B0604020202020204" pitchFamily="34" charset="0"/>
                <a:cs typeface="Arial" panose="020B0604020202020204" pitchFamily="34" charset="0"/>
              </a:rPr>
              <a:t>There is no singular example of ‘best practice’ in participatory public engagement</a:t>
            </a:r>
          </a:p>
          <a:p>
            <a:pPr marL="457200" lvl="1" indent="0">
              <a:lnSpc>
                <a:spcPct val="120000"/>
              </a:lnSpc>
              <a:spcBef>
                <a:spcPts val="600"/>
              </a:spcBef>
              <a:buNone/>
            </a:pPr>
            <a:r>
              <a:rPr lang="en-GB" sz="2500" dirty="0">
                <a:latin typeface="Arial" panose="020B0604020202020204" pitchFamily="34" charset="0"/>
                <a:cs typeface="Arial" panose="020B0604020202020204" pitchFamily="34" charset="0"/>
              </a:rPr>
              <a:t>what successful activities look like varies and depends on numerous factors, like if and how the aims were achieved, how participants were selected and why, what the desired impact was and whether it was realised</a:t>
            </a:r>
          </a:p>
          <a:p>
            <a:pPr>
              <a:lnSpc>
                <a:spcPct val="120000"/>
              </a:lnSpc>
              <a:spcBef>
                <a:spcPts val="600"/>
              </a:spcBef>
            </a:pPr>
            <a:r>
              <a:rPr lang="en-GB" sz="2500" dirty="0">
                <a:latin typeface="Arial" panose="020B0604020202020204" pitchFamily="34" charset="0"/>
                <a:cs typeface="Arial" panose="020B0604020202020204" pitchFamily="34" charset="0"/>
              </a:rPr>
              <a:t>Digital health and care may require some special considerations, but they are not necessarily exceptional – lessons from other sectors are and should be acknowledges as transferable </a:t>
            </a:r>
          </a:p>
          <a:p>
            <a:pPr>
              <a:lnSpc>
                <a:spcPct val="120000"/>
              </a:lnSpc>
              <a:spcBef>
                <a:spcPts val="600"/>
              </a:spcBef>
            </a:pPr>
            <a:r>
              <a:rPr lang="en-GB" sz="2500" dirty="0">
                <a:latin typeface="Arial" panose="020B0604020202020204" pitchFamily="34" charset="0"/>
                <a:cs typeface="Arial" panose="020B0604020202020204" pitchFamily="34" charset="0"/>
              </a:rPr>
              <a:t>Suitable </a:t>
            </a:r>
            <a:r>
              <a:rPr lang="en-GB" sz="2500" b="1" dirty="0">
                <a:solidFill>
                  <a:schemeClr val="accent2"/>
                </a:solidFill>
                <a:latin typeface="Arial" panose="020B0604020202020204" pitchFamily="34" charset="0"/>
                <a:cs typeface="Arial" panose="020B0604020202020204" pitchFamily="34" charset="0"/>
              </a:rPr>
              <a:t>methods depend on why engagement is undertaken, who it is undertaken by and with, what resources are available, and what the outcomes and impact are envisioned to be, which also need to be evaluated</a:t>
            </a:r>
          </a:p>
          <a:p>
            <a:pPr marL="457200" lvl="1" indent="0">
              <a:lnSpc>
                <a:spcPct val="120000"/>
              </a:lnSpc>
              <a:spcBef>
                <a:spcPts val="600"/>
              </a:spcBef>
              <a:buNone/>
            </a:pPr>
            <a:r>
              <a:rPr lang="en-GB" sz="2500" dirty="0">
                <a:latin typeface="Arial" panose="020B0604020202020204" pitchFamily="34" charset="0"/>
                <a:cs typeface="Arial" panose="020B0604020202020204" pitchFamily="34" charset="0"/>
              </a:rPr>
              <a:t>Neither participatory public engagement, nor the identification of appropriate methods for engagement, should become box ticking exercises</a:t>
            </a:r>
          </a:p>
          <a:p>
            <a:endParaRPr lang="en-US" sz="2200" dirty="0"/>
          </a:p>
        </p:txBody>
      </p:sp>
      <p:sp>
        <p:nvSpPr>
          <p:cNvPr id="6" name="Right Arrow 5">
            <a:extLst>
              <a:ext uri="{FF2B5EF4-FFF2-40B4-BE49-F238E27FC236}">
                <a16:creationId xmlns:a16="http://schemas.microsoft.com/office/drawing/2014/main" id="{F2109898-4C31-CD4B-8704-C0941C5E8C97}"/>
              </a:ext>
            </a:extLst>
          </p:cNvPr>
          <p:cNvSpPr/>
          <p:nvPr/>
        </p:nvSpPr>
        <p:spPr>
          <a:xfrm>
            <a:off x="470710" y="2951141"/>
            <a:ext cx="367490" cy="32648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289F2EEB-1052-C944-AEF5-388976178D05}"/>
              </a:ext>
            </a:extLst>
          </p:cNvPr>
          <p:cNvSpPr/>
          <p:nvPr/>
        </p:nvSpPr>
        <p:spPr>
          <a:xfrm>
            <a:off x="470710" y="5951516"/>
            <a:ext cx="367490" cy="32648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22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89ED1AA-8684-4D37-B208-8777E1A778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56DD026-E589-A848-87E0-D6DF64FC522A}"/>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6600" kern="1200" dirty="0">
                <a:solidFill>
                  <a:srgbClr val="FFFFFF"/>
                </a:solidFill>
                <a:latin typeface="Arial" panose="020B0604020202020204" pitchFamily="34" charset="0"/>
                <a:cs typeface="Arial" panose="020B0604020202020204" pitchFamily="34" charset="0"/>
              </a:rPr>
              <a:t>Thank you!</a:t>
            </a:r>
          </a:p>
        </p:txBody>
      </p:sp>
      <p:sp>
        <p:nvSpPr>
          <p:cNvPr id="28"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00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EE86ADE4-CAA8-564D-B9CD-89281A8ABA3B}"/>
              </a:ext>
            </a:extLst>
          </p:cNvPr>
          <p:cNvSpPr>
            <a:spLocks noGrp="1"/>
          </p:cNvSpPr>
          <p:nvPr>
            <p:ph type="title"/>
          </p:nvPr>
        </p:nvSpPr>
        <p:spPr>
          <a:xfrm>
            <a:off x="838200" y="401638"/>
            <a:ext cx="10515600" cy="1347787"/>
          </a:xfrm>
        </p:spPr>
        <p:txBody>
          <a:bodyPr/>
          <a:lstStyle/>
          <a:p>
            <a:r>
              <a:rPr lang="en-US" b="1" dirty="0">
                <a:solidFill>
                  <a:schemeClr val="bg1"/>
                </a:solidFill>
                <a:latin typeface="Arial" panose="020B0604020202020204" pitchFamily="34" charset="0"/>
                <a:cs typeface="Arial" panose="020B0604020202020204" pitchFamily="34" charset="0"/>
              </a:rPr>
              <a:t>Background and context</a:t>
            </a:r>
          </a:p>
        </p:txBody>
      </p:sp>
      <p:sp>
        <p:nvSpPr>
          <p:cNvPr id="7" name="Content Placeholder 2">
            <a:extLst>
              <a:ext uri="{FF2B5EF4-FFF2-40B4-BE49-F238E27FC236}">
                <a16:creationId xmlns:a16="http://schemas.microsoft.com/office/drawing/2014/main" id="{25D62BF9-7A6D-0D45-A84C-76559F3BAFA2}"/>
              </a:ext>
            </a:extLst>
          </p:cNvPr>
          <p:cNvSpPr>
            <a:spLocks noGrp="1"/>
          </p:cNvSpPr>
          <p:nvPr>
            <p:ph idx="1"/>
          </p:nvPr>
        </p:nvSpPr>
        <p:spPr>
          <a:xfrm>
            <a:off x="463487" y="2657235"/>
            <a:ext cx="7328631" cy="4108948"/>
          </a:xfrm>
        </p:spPr>
        <p:txBody>
          <a:bodyPr>
            <a:normAutofit/>
          </a:bodyPr>
          <a:lstStyle/>
          <a:p>
            <a:pPr>
              <a:lnSpc>
                <a:spcPct val="110000"/>
              </a:lnSpc>
              <a:spcBef>
                <a:spcPts val="1200"/>
              </a:spcBef>
            </a:pPr>
            <a:r>
              <a:rPr lang="en-GB" sz="2100" dirty="0">
                <a:latin typeface="Arial" panose="020B0604020202020204" pitchFamily="34" charset="0"/>
                <a:cs typeface="Arial" panose="020B0604020202020204" pitchFamily="34" charset="0"/>
              </a:rPr>
              <a:t>Public engagement is a well-established dimension of the activities of governments and public sector organisations across the world</a:t>
            </a:r>
          </a:p>
          <a:p>
            <a:pPr>
              <a:lnSpc>
                <a:spcPct val="110000"/>
              </a:lnSpc>
              <a:spcBef>
                <a:spcPts val="1200"/>
              </a:spcBef>
            </a:pPr>
            <a:r>
              <a:rPr lang="en-GB" sz="2100" dirty="0">
                <a:latin typeface="Arial" panose="020B0604020202020204" pitchFamily="34" charset="0"/>
                <a:cs typeface="Arial" panose="020B0604020202020204" pitchFamily="34" charset="0"/>
              </a:rPr>
              <a:t>Scottish Government has significant existing commitments to develop and support public engagement, </a:t>
            </a:r>
            <a:r>
              <a:rPr lang="en-GB" sz="2100" dirty="0" err="1">
                <a:latin typeface="Arial" panose="020B0604020202020204" pitchFamily="34" charset="0"/>
                <a:cs typeface="Arial" panose="020B0604020202020204" pitchFamily="34" charset="0"/>
              </a:rPr>
              <a:t>e.g</a:t>
            </a:r>
            <a:r>
              <a:rPr lang="en-GB" sz="2100" dirty="0">
                <a:latin typeface="Arial" panose="020B0604020202020204" pitchFamily="34" charset="0"/>
                <a:cs typeface="Arial" panose="020B0604020202020204" pitchFamily="34" charset="0"/>
              </a:rPr>
              <a:t>…</a:t>
            </a:r>
          </a:p>
          <a:p>
            <a:pPr lvl="1">
              <a:lnSpc>
                <a:spcPct val="110000"/>
              </a:lnSpc>
              <a:spcBef>
                <a:spcPts val="1200"/>
              </a:spcBef>
            </a:pPr>
            <a:r>
              <a:rPr lang="en-GB" sz="2100" dirty="0">
                <a:latin typeface="Arial" panose="020B0604020202020204" pitchFamily="34" charset="0"/>
                <a:cs typeface="Arial" panose="020B0604020202020204" pitchFamily="34" charset="0"/>
              </a:rPr>
              <a:t>The Open Government Partnership</a:t>
            </a:r>
          </a:p>
          <a:p>
            <a:pPr lvl="1">
              <a:lnSpc>
                <a:spcPct val="110000"/>
              </a:lnSpc>
              <a:spcBef>
                <a:spcPts val="1200"/>
              </a:spcBef>
            </a:pPr>
            <a:r>
              <a:rPr lang="en-GB" sz="2100" dirty="0">
                <a:latin typeface="Arial" panose="020B0604020202020204" pitchFamily="34" charset="0"/>
                <a:cs typeface="Arial" panose="020B0604020202020204" pitchFamily="34" charset="0"/>
              </a:rPr>
              <a:t>Participation Framework</a:t>
            </a:r>
          </a:p>
          <a:p>
            <a:pPr lvl="1">
              <a:lnSpc>
                <a:spcPct val="110000"/>
              </a:lnSpc>
              <a:spcBef>
                <a:spcPts val="1200"/>
              </a:spcBef>
            </a:pPr>
            <a:r>
              <a:rPr lang="en-GB" sz="2100" dirty="0">
                <a:latin typeface="Arial" panose="020B0604020202020204" pitchFamily="34" charset="0"/>
                <a:cs typeface="Arial" panose="020B0604020202020204" pitchFamily="34" charset="0"/>
              </a:rPr>
              <a:t>Scottish National Standards for Community Engagement</a:t>
            </a:r>
          </a:p>
          <a:p>
            <a:pPr lvl="1"/>
            <a:endParaRPr lang="en-GB" dirty="0"/>
          </a:p>
          <a:p>
            <a:pPr lvl="1"/>
            <a:endParaRPr lang="en-GB" dirty="0"/>
          </a:p>
          <a:p>
            <a:pPr lvl="1"/>
            <a:endParaRPr lang="en-GB" dirty="0"/>
          </a:p>
          <a:p>
            <a:endParaRPr lang="en-GB" dirty="0"/>
          </a:p>
          <a:p>
            <a:endParaRPr lang="en-US" dirty="0"/>
          </a:p>
        </p:txBody>
      </p:sp>
      <p:sp>
        <p:nvSpPr>
          <p:cNvPr id="4" name="Rounded Rectangle 3">
            <a:extLst>
              <a:ext uri="{FF2B5EF4-FFF2-40B4-BE49-F238E27FC236}">
                <a16:creationId xmlns:a16="http://schemas.microsoft.com/office/drawing/2014/main" id="{6B3C69FD-BB10-1049-84E8-FC9F2932E3F1}"/>
              </a:ext>
            </a:extLst>
          </p:cNvPr>
          <p:cNvSpPr/>
          <p:nvPr/>
        </p:nvSpPr>
        <p:spPr>
          <a:xfrm>
            <a:off x="7986713" y="1457325"/>
            <a:ext cx="4007644" cy="5308858"/>
          </a:xfrm>
          <a:prstGeom prst="roundRect">
            <a:avLst/>
          </a:prstGeom>
          <a:solidFill>
            <a:schemeClr val="bg1"/>
          </a:solid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02AAB03-208F-284B-9A9B-C81DC0E62B8A}"/>
              </a:ext>
            </a:extLst>
          </p:cNvPr>
          <p:cNvSpPr txBox="1"/>
          <p:nvPr/>
        </p:nvSpPr>
        <p:spPr>
          <a:xfrm>
            <a:off x="8208264" y="1634323"/>
            <a:ext cx="3727323" cy="5016758"/>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Scotland’s 2018 Digital Health and Care Strategy is grounded in a vision for every Scottish resident that:</a:t>
            </a:r>
          </a:p>
          <a:p>
            <a:r>
              <a:rPr lang="en-GB" sz="1600" dirty="0">
                <a:latin typeface="Arial" panose="020B0604020202020204" pitchFamily="34" charset="0"/>
                <a:cs typeface="Arial" panose="020B0604020202020204" pitchFamily="34" charset="0"/>
              </a:rPr>
              <a:t>“‘I have access to the digital information, tools and services I need to help maintain and improve my health and wellbeing. I expect my health and social care information to be captured electronically, integrated and shared securely to assist service staff and carers that need to see it… …and that digital technology and data will be used appropriately and innovatively:</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to help plan and improve health and care services,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enable research and economic development,</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and ultimately improve outcomes for everyone.”</a:t>
            </a:r>
          </a:p>
        </p:txBody>
      </p:sp>
    </p:spTree>
    <p:extLst>
      <p:ext uri="{BB962C8B-B14F-4D97-AF65-F5344CB8AC3E}">
        <p14:creationId xmlns:p14="http://schemas.microsoft.com/office/powerpoint/2010/main" val="134689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9A17BF32-342F-5D43-B64F-8E6648C69043}"/>
              </a:ext>
            </a:extLst>
          </p:cNvPr>
          <p:cNvSpPr>
            <a:spLocks noGrp="1"/>
          </p:cNvSpPr>
          <p:nvPr>
            <p:ph type="title"/>
          </p:nvPr>
        </p:nvSpPr>
        <p:spPr>
          <a:xfrm>
            <a:off x="841247" y="1115150"/>
            <a:ext cx="3644489" cy="2414488"/>
          </a:xfrm>
        </p:spPr>
        <p:txBody>
          <a:bodyPr anchor="t">
            <a:normAutofit/>
          </a:bodyPr>
          <a:lstStyle/>
          <a:p>
            <a:r>
              <a:rPr lang="en-US" sz="5400" b="1" dirty="0">
                <a:solidFill>
                  <a:srgbClr val="FFFFFF"/>
                </a:solidFill>
                <a:latin typeface="Arial" panose="020B0604020202020204" pitchFamily="34" charset="0"/>
                <a:cs typeface="Arial" panose="020B0604020202020204" pitchFamily="34" charset="0"/>
              </a:rPr>
              <a:t>Our study</a:t>
            </a:r>
          </a:p>
        </p:txBody>
      </p:sp>
      <p:sp>
        <p:nvSpPr>
          <p:cNvPr id="3" name="Content Placeholder 2">
            <a:extLst>
              <a:ext uri="{FF2B5EF4-FFF2-40B4-BE49-F238E27FC236}">
                <a16:creationId xmlns:a16="http://schemas.microsoft.com/office/drawing/2014/main" id="{EBAE70C3-5C47-9A4F-B808-2332FDA1419D}"/>
              </a:ext>
            </a:extLst>
          </p:cNvPr>
          <p:cNvSpPr>
            <a:spLocks noGrp="1"/>
          </p:cNvSpPr>
          <p:nvPr>
            <p:ph idx="1"/>
          </p:nvPr>
        </p:nvSpPr>
        <p:spPr>
          <a:xfrm>
            <a:off x="6095999" y="882315"/>
            <a:ext cx="5254754" cy="5294647"/>
          </a:xfrm>
        </p:spPr>
        <p:txBody>
          <a:bodyPr>
            <a:normAutofit fontScale="85000" lnSpcReduction="10000"/>
          </a:bodyPr>
          <a:lstStyle/>
          <a:p>
            <a:pPr marL="0" indent="0" algn="ctr">
              <a:lnSpc>
                <a:spcPct val="150000"/>
              </a:lnSpc>
              <a:spcBef>
                <a:spcPts val="1600"/>
              </a:spcBef>
              <a:buNone/>
            </a:pPr>
            <a:r>
              <a:rPr lang="en-GB" sz="2400" dirty="0">
                <a:latin typeface="Arial" panose="020B0604020202020204" pitchFamily="34" charset="0"/>
                <a:cs typeface="Arial" panose="020B0604020202020204" pitchFamily="34" charset="0"/>
              </a:rPr>
              <a:t>Aimed to…</a:t>
            </a:r>
          </a:p>
          <a:p>
            <a:pPr marL="0" indent="0">
              <a:lnSpc>
                <a:spcPct val="150000"/>
              </a:lnSpc>
              <a:spcBef>
                <a:spcPts val="1600"/>
              </a:spcBef>
              <a:buNone/>
            </a:pPr>
            <a:r>
              <a:rPr lang="en-GB" sz="2400" dirty="0">
                <a:latin typeface="Arial" panose="020B0604020202020204" pitchFamily="34" charset="0"/>
                <a:cs typeface="Arial" panose="020B0604020202020204" pitchFamily="34" charset="0"/>
              </a:rPr>
              <a:t>Explore and inform innovative participatory approaches to public engagement that can be used by the Scottish Government to move beyond conventional engagement methods in the policy area of digital health and care.</a:t>
            </a:r>
          </a:p>
          <a:p>
            <a:pPr marL="0" indent="0">
              <a:lnSpc>
                <a:spcPct val="150000"/>
              </a:lnSpc>
              <a:spcBef>
                <a:spcPts val="1600"/>
              </a:spcBef>
              <a:buNone/>
            </a:pPr>
            <a:r>
              <a:rPr lang="en-GB" sz="2400" dirty="0">
                <a:latin typeface="Arial" panose="020B0604020202020204" pitchFamily="34" charset="0"/>
                <a:cs typeface="Arial" panose="020B0604020202020204" pitchFamily="34" charset="0"/>
              </a:rPr>
              <a:t>What participatory methods can be used by the Scottish Government to engage with publics especially around digital health, and to reach wider and more diverse publics?</a:t>
            </a:r>
          </a:p>
          <a:p>
            <a:pPr marL="0" indent="0">
              <a:buNone/>
            </a:pPr>
            <a:endParaRPr lang="en-GB" sz="2200" dirty="0"/>
          </a:p>
          <a:p>
            <a:pPr marL="0" indent="0">
              <a:buNone/>
            </a:pPr>
            <a:endParaRPr lang="en-GB" sz="2200" dirty="0"/>
          </a:p>
          <a:p>
            <a:pPr marL="0" indent="0">
              <a:buNone/>
            </a:pPr>
            <a:endParaRPr lang="en-GB" sz="2200" dirty="0"/>
          </a:p>
          <a:p>
            <a:pPr marL="0" indent="0">
              <a:buNone/>
            </a:pPr>
            <a:endParaRPr lang="en-US" sz="2200" dirty="0"/>
          </a:p>
        </p:txBody>
      </p:sp>
      <p:sp>
        <p:nvSpPr>
          <p:cNvPr id="4" name="Right Arrow 3">
            <a:extLst>
              <a:ext uri="{FF2B5EF4-FFF2-40B4-BE49-F238E27FC236}">
                <a16:creationId xmlns:a16="http://schemas.microsoft.com/office/drawing/2014/main" id="{354647D5-6DCF-924C-A81F-B6CCAFCCF3EE}"/>
              </a:ext>
            </a:extLst>
          </p:cNvPr>
          <p:cNvSpPr/>
          <p:nvPr/>
        </p:nvSpPr>
        <p:spPr>
          <a:xfrm>
            <a:off x="5257800" y="4414838"/>
            <a:ext cx="734981" cy="37147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Word&#10;&#10;Description automatically generated">
            <a:extLst>
              <a:ext uri="{FF2B5EF4-FFF2-40B4-BE49-F238E27FC236}">
                <a16:creationId xmlns:a16="http://schemas.microsoft.com/office/drawing/2014/main" id="{D5588861-1870-394B-84F7-22F1280EB09A}"/>
              </a:ext>
            </a:extLst>
          </p:cNvPr>
          <p:cNvPicPr>
            <a:picLocks noChangeAspect="1"/>
          </p:cNvPicPr>
          <p:nvPr/>
        </p:nvPicPr>
        <p:blipFill rotWithShape="1">
          <a:blip r:embed="rId2"/>
          <a:srcRect l="15742" t="21575" r="18528" b="12865"/>
          <a:stretch/>
        </p:blipFill>
        <p:spPr>
          <a:xfrm>
            <a:off x="2439140" y="3981630"/>
            <a:ext cx="2340000" cy="2411793"/>
          </a:xfrm>
          <a:prstGeom prst="snip2SameRect">
            <a:avLst/>
          </a:prstGeom>
        </p:spPr>
      </p:pic>
      <p:sp>
        <p:nvSpPr>
          <p:cNvPr id="11" name="Oval 10">
            <a:extLst>
              <a:ext uri="{FF2B5EF4-FFF2-40B4-BE49-F238E27FC236}">
                <a16:creationId xmlns:a16="http://schemas.microsoft.com/office/drawing/2014/main" id="{7E8FE915-BE8C-D04B-82A8-23454FB83D2D}"/>
              </a:ext>
            </a:extLst>
          </p:cNvPr>
          <p:cNvSpPr/>
          <p:nvPr/>
        </p:nvSpPr>
        <p:spPr>
          <a:xfrm rot="20575203">
            <a:off x="1866728" y="3191287"/>
            <a:ext cx="1839191" cy="9749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99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6D2FEFAB-D59D-AC4D-88ED-41FF3790A2B8}"/>
              </a:ext>
            </a:extLst>
          </p:cNvPr>
          <p:cNvSpPr>
            <a:spLocks noGrp="1"/>
          </p:cNvSpPr>
          <p:nvPr>
            <p:ph type="title"/>
          </p:nvPr>
        </p:nvSpPr>
        <p:spPr>
          <a:xfrm>
            <a:off x="836676" y="758826"/>
            <a:ext cx="10515600" cy="1347787"/>
          </a:xfrm>
        </p:spPr>
        <p:txBody>
          <a:bodyPr anchor="t">
            <a:normAutofit/>
          </a:bodyPr>
          <a:lstStyle/>
          <a:p>
            <a:pPr algn="ctr"/>
            <a:r>
              <a:rPr lang="en-US" sz="5400" b="1" dirty="0">
                <a:solidFill>
                  <a:srgbClr val="FFFFFF"/>
                </a:solidFill>
                <a:latin typeface="Arial" panose="020B0604020202020204" pitchFamily="34" charset="0"/>
                <a:cs typeface="Arial" panose="020B0604020202020204" pitchFamily="34" charset="0"/>
              </a:rPr>
              <a:t>Our study</a:t>
            </a:r>
          </a:p>
        </p:txBody>
      </p:sp>
      <p:sp>
        <p:nvSpPr>
          <p:cNvPr id="7" name="Content Placeholder 2">
            <a:extLst>
              <a:ext uri="{FF2B5EF4-FFF2-40B4-BE49-F238E27FC236}">
                <a16:creationId xmlns:a16="http://schemas.microsoft.com/office/drawing/2014/main" id="{2F53C592-CEC5-4345-9F78-2EFEDC8AD2BA}"/>
              </a:ext>
            </a:extLst>
          </p:cNvPr>
          <p:cNvSpPr>
            <a:spLocks noGrp="1"/>
          </p:cNvSpPr>
          <p:nvPr>
            <p:ph idx="1"/>
          </p:nvPr>
        </p:nvSpPr>
        <p:spPr>
          <a:xfrm>
            <a:off x="503729" y="2553442"/>
            <a:ext cx="11438669" cy="4373234"/>
          </a:xfrm>
        </p:spPr>
        <p:txBody>
          <a:bodyPr>
            <a:normAutofit fontScale="25000" lnSpcReduction="20000"/>
          </a:bodyPr>
          <a:lstStyle/>
          <a:p>
            <a:pPr marL="0" indent="0">
              <a:lnSpc>
                <a:spcPct val="120000"/>
              </a:lnSpc>
              <a:spcBef>
                <a:spcPts val="600"/>
              </a:spcBef>
              <a:buNone/>
            </a:pPr>
            <a:r>
              <a:rPr lang="en-GB" sz="8800" dirty="0">
                <a:latin typeface="Arial" panose="020B0604020202020204" pitchFamily="34" charset="0"/>
                <a:cs typeface="Arial" panose="020B0604020202020204" pitchFamily="34" charset="0"/>
              </a:rPr>
              <a:t>Rapid knowledge synthesis </a:t>
            </a:r>
          </a:p>
          <a:p>
            <a:pPr>
              <a:lnSpc>
                <a:spcPct val="120000"/>
              </a:lnSpc>
              <a:spcBef>
                <a:spcPts val="600"/>
              </a:spcBef>
            </a:pPr>
            <a:r>
              <a:rPr lang="en-GB" sz="8800" dirty="0">
                <a:latin typeface="Arial" panose="020B0604020202020204" pitchFamily="34" charset="0"/>
                <a:cs typeface="Arial" panose="020B0604020202020204" pitchFamily="34" charset="0"/>
              </a:rPr>
              <a:t>Scoping conversations with 14 engagement specialists and academic experts, to identify examples of good practice and innovation in participatory public engagement</a:t>
            </a:r>
          </a:p>
          <a:p>
            <a:pPr>
              <a:lnSpc>
                <a:spcPct val="120000"/>
              </a:lnSpc>
              <a:spcBef>
                <a:spcPts val="600"/>
              </a:spcBef>
            </a:pPr>
            <a:r>
              <a:rPr lang="en-GB" sz="8800" dirty="0">
                <a:latin typeface="Arial" panose="020B0604020202020204" pitchFamily="34" charset="0"/>
                <a:cs typeface="Arial" panose="020B0604020202020204" pitchFamily="34" charset="0"/>
              </a:rPr>
              <a:t>Rapid literature review of academic and grey literature </a:t>
            </a:r>
          </a:p>
          <a:p>
            <a:pPr>
              <a:lnSpc>
                <a:spcPct val="120000"/>
              </a:lnSpc>
              <a:spcBef>
                <a:spcPts val="600"/>
              </a:spcBef>
            </a:pPr>
            <a:r>
              <a:rPr lang="en-GB" sz="8800" dirty="0">
                <a:latin typeface="Arial" panose="020B0604020202020204" pitchFamily="34" charset="0"/>
                <a:cs typeface="Arial" panose="020B0604020202020204" pitchFamily="34" charset="0"/>
              </a:rPr>
              <a:t>Evaluation of identified methods, through assessing…</a:t>
            </a:r>
          </a:p>
          <a:p>
            <a:pPr lvl="1">
              <a:lnSpc>
                <a:spcPct val="120000"/>
              </a:lnSpc>
              <a:spcBef>
                <a:spcPts val="600"/>
              </a:spcBef>
              <a:buFont typeface="Wingdings" pitchFamily="2" charset="2"/>
              <a:buChar char="§"/>
            </a:pPr>
            <a:r>
              <a:rPr lang="en-GB" sz="8800" dirty="0">
                <a:latin typeface="Arial" panose="020B0604020202020204" pitchFamily="34" charset="0"/>
                <a:cs typeface="Arial" panose="020B0604020202020204" pitchFamily="34" charset="0"/>
              </a:rPr>
              <a:t>what aims can the methods be used for, and have projects using the method achieved their aims?</a:t>
            </a:r>
          </a:p>
          <a:p>
            <a:pPr lvl="1">
              <a:lnSpc>
                <a:spcPct val="120000"/>
              </a:lnSpc>
              <a:spcBef>
                <a:spcPts val="600"/>
              </a:spcBef>
              <a:buFont typeface="Wingdings" pitchFamily="2" charset="2"/>
              <a:buChar char="§"/>
            </a:pPr>
            <a:r>
              <a:rPr lang="en-GB" sz="8800" dirty="0">
                <a:latin typeface="Arial" panose="020B0604020202020204" pitchFamily="34" charset="0"/>
                <a:cs typeface="Arial" panose="020B0604020202020204" pitchFamily="34" charset="0"/>
              </a:rPr>
              <a:t>what kind and level of participation do the methods enable?</a:t>
            </a:r>
          </a:p>
          <a:p>
            <a:pPr lvl="1">
              <a:lnSpc>
                <a:spcPct val="120000"/>
              </a:lnSpc>
              <a:spcBef>
                <a:spcPts val="600"/>
              </a:spcBef>
              <a:buFont typeface="Wingdings" pitchFamily="2" charset="2"/>
              <a:buChar char="§"/>
            </a:pPr>
            <a:r>
              <a:rPr lang="en-GB" sz="8800" dirty="0">
                <a:latin typeface="Arial" panose="020B0604020202020204" pitchFamily="34" charset="0"/>
                <a:cs typeface="Arial" panose="020B0604020202020204" pitchFamily="34" charset="0"/>
              </a:rPr>
              <a:t>how can people participate through the methods?</a:t>
            </a:r>
          </a:p>
          <a:p>
            <a:pPr lvl="1">
              <a:lnSpc>
                <a:spcPct val="120000"/>
              </a:lnSpc>
              <a:spcBef>
                <a:spcPts val="600"/>
              </a:spcBef>
              <a:buFont typeface="Wingdings" pitchFamily="2" charset="2"/>
              <a:buChar char="§"/>
            </a:pPr>
            <a:r>
              <a:rPr lang="en-GB" sz="8800" dirty="0">
                <a:latin typeface="Arial" panose="020B0604020202020204" pitchFamily="34" charset="0"/>
                <a:cs typeface="Arial" panose="020B0604020202020204" pitchFamily="34" charset="0"/>
              </a:rPr>
              <a:t>what influence or impact can the method have?</a:t>
            </a:r>
            <a:endParaRPr lang="en-GB" dirty="0"/>
          </a:p>
          <a:p>
            <a:endParaRPr lang="en-GB" dirty="0"/>
          </a:p>
          <a:p>
            <a:pPr marL="0" indent="0">
              <a:buNone/>
            </a:pPr>
            <a:endParaRPr lang="en-GB" dirty="0"/>
          </a:p>
          <a:p>
            <a:pPr marL="0" indent="0">
              <a:buNone/>
            </a:pPr>
            <a:endParaRPr lang="en-US" dirty="0"/>
          </a:p>
        </p:txBody>
      </p:sp>
    </p:spTree>
    <p:extLst>
      <p:ext uri="{BB962C8B-B14F-4D97-AF65-F5344CB8AC3E}">
        <p14:creationId xmlns:p14="http://schemas.microsoft.com/office/powerpoint/2010/main" val="241841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6D2FEFAB-D59D-AC4D-88ED-41FF3790A2B8}"/>
              </a:ext>
            </a:extLst>
          </p:cNvPr>
          <p:cNvSpPr>
            <a:spLocks noGrp="1"/>
          </p:cNvSpPr>
          <p:nvPr>
            <p:ph type="title"/>
          </p:nvPr>
        </p:nvSpPr>
        <p:spPr>
          <a:xfrm>
            <a:off x="836676" y="758826"/>
            <a:ext cx="10515600" cy="1347787"/>
          </a:xfrm>
        </p:spPr>
        <p:txBody>
          <a:bodyPr anchor="t">
            <a:normAutofit/>
          </a:bodyPr>
          <a:lstStyle/>
          <a:p>
            <a:pPr algn="ctr"/>
            <a:r>
              <a:rPr lang="en-US" sz="5400" b="1" dirty="0">
                <a:solidFill>
                  <a:srgbClr val="FFFFFF"/>
                </a:solidFill>
                <a:latin typeface="Arial" panose="020B0604020202020204" pitchFamily="34" charset="0"/>
                <a:cs typeface="Arial" panose="020B0604020202020204" pitchFamily="34" charset="0"/>
              </a:rPr>
              <a:t>Our study</a:t>
            </a:r>
          </a:p>
        </p:txBody>
      </p:sp>
      <p:sp>
        <p:nvSpPr>
          <p:cNvPr id="9" name="Content Placeholder 2">
            <a:extLst>
              <a:ext uri="{FF2B5EF4-FFF2-40B4-BE49-F238E27FC236}">
                <a16:creationId xmlns:a16="http://schemas.microsoft.com/office/drawing/2014/main" id="{99FB0B9B-398E-EF4B-85FE-A88FB6ABF849}"/>
              </a:ext>
            </a:extLst>
          </p:cNvPr>
          <p:cNvSpPr>
            <a:spLocks noGrp="1"/>
          </p:cNvSpPr>
          <p:nvPr>
            <p:ph idx="1"/>
          </p:nvPr>
        </p:nvSpPr>
        <p:spPr>
          <a:xfrm>
            <a:off x="1028143" y="2865439"/>
            <a:ext cx="10906125" cy="4332288"/>
          </a:xfrm>
        </p:spPr>
        <p:txBody>
          <a:bodyPr>
            <a:normAutofit/>
          </a:bodyPr>
          <a:lstStyle/>
          <a:p>
            <a:pPr marL="0" indent="0">
              <a:lnSpc>
                <a:spcPct val="100000"/>
              </a:lnSpc>
              <a:spcBef>
                <a:spcPts val="1200"/>
              </a:spcBef>
              <a:buNone/>
            </a:pPr>
            <a:r>
              <a:rPr lang="en-GB" sz="2300" dirty="0">
                <a:latin typeface="Arial" panose="020B0604020202020204" pitchFamily="34" charset="0"/>
                <a:cs typeface="Arial" panose="020B0604020202020204" pitchFamily="34" charset="0"/>
              </a:rPr>
              <a:t>Key limitations</a:t>
            </a:r>
          </a:p>
          <a:p>
            <a:pPr>
              <a:lnSpc>
                <a:spcPct val="100000"/>
              </a:lnSpc>
              <a:spcBef>
                <a:spcPts val="1200"/>
              </a:spcBef>
            </a:pPr>
            <a:r>
              <a:rPr lang="en-GB" sz="2300" dirty="0">
                <a:latin typeface="Arial" panose="020B0604020202020204" pitchFamily="34" charset="0"/>
                <a:cs typeface="Arial" panose="020B0604020202020204" pitchFamily="34" charset="0"/>
              </a:rPr>
              <a:t>Scope restricted – included a limited number of sources due to restricted timeframe</a:t>
            </a:r>
          </a:p>
          <a:p>
            <a:pPr marL="457200" lvl="1" indent="0">
              <a:lnSpc>
                <a:spcPct val="100000"/>
              </a:lnSpc>
              <a:spcBef>
                <a:spcPts val="1200"/>
              </a:spcBef>
              <a:buNone/>
            </a:pPr>
            <a:r>
              <a:rPr lang="en-GB" sz="2300" dirty="0">
                <a:latin typeface="Arial" panose="020B0604020202020204" pitchFamily="34" charset="0"/>
                <a:cs typeface="Arial" panose="020B0604020202020204" pitchFamily="34" charset="0"/>
              </a:rPr>
              <a:t>should be seen as a scoping exercise, not as a comprehensive representation of the entire complex landscape of participatory public engagement </a:t>
            </a:r>
          </a:p>
          <a:p>
            <a:pPr>
              <a:buFont typeface="Wingdings" pitchFamily="2" charset="2"/>
              <a:buChar char="Ø"/>
            </a:pPr>
            <a:endParaRPr lang="en-GB" dirty="0"/>
          </a:p>
          <a:p>
            <a:endParaRPr lang="en-GB" dirty="0"/>
          </a:p>
          <a:p>
            <a:pPr lvl="1"/>
            <a:endParaRPr lang="en-GB" dirty="0"/>
          </a:p>
          <a:p>
            <a:pPr lvl="1"/>
            <a:endParaRPr lang="en-GB" dirty="0"/>
          </a:p>
          <a:p>
            <a:endParaRPr lang="en-GB" dirty="0"/>
          </a:p>
          <a:p>
            <a:endParaRPr lang="en-GB" dirty="0"/>
          </a:p>
          <a:p>
            <a:pPr marL="0" indent="0">
              <a:buNone/>
            </a:pPr>
            <a:endParaRPr lang="en-GB" dirty="0"/>
          </a:p>
          <a:p>
            <a:pPr marL="0" indent="0">
              <a:buNone/>
            </a:pPr>
            <a:endParaRPr lang="en-US" dirty="0"/>
          </a:p>
        </p:txBody>
      </p:sp>
      <p:sp>
        <p:nvSpPr>
          <p:cNvPr id="11" name="Right Arrow 10">
            <a:extLst>
              <a:ext uri="{FF2B5EF4-FFF2-40B4-BE49-F238E27FC236}">
                <a16:creationId xmlns:a16="http://schemas.microsoft.com/office/drawing/2014/main" id="{F1F1364F-2F36-EF43-B3D7-64DD31550024}"/>
              </a:ext>
            </a:extLst>
          </p:cNvPr>
          <p:cNvSpPr/>
          <p:nvPr/>
        </p:nvSpPr>
        <p:spPr>
          <a:xfrm>
            <a:off x="1025095" y="4347346"/>
            <a:ext cx="367490" cy="32648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25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9A17BF32-342F-5D43-B64F-8E6648C69043}"/>
              </a:ext>
            </a:extLst>
          </p:cNvPr>
          <p:cNvSpPr>
            <a:spLocks noGrp="1"/>
          </p:cNvSpPr>
          <p:nvPr>
            <p:ph type="title"/>
          </p:nvPr>
        </p:nvSpPr>
        <p:spPr>
          <a:xfrm>
            <a:off x="577657" y="586512"/>
            <a:ext cx="3644489" cy="2414488"/>
          </a:xfrm>
        </p:spPr>
        <p:txBody>
          <a:bodyPr anchor="t">
            <a:noAutofit/>
          </a:bodyPr>
          <a:lstStyle/>
          <a:p>
            <a:pPr algn="ctr">
              <a:lnSpc>
                <a:spcPct val="120000"/>
              </a:lnSpc>
              <a:spcBef>
                <a:spcPts val="1200"/>
              </a:spcBef>
            </a:pPr>
            <a:r>
              <a:rPr lang="en-US" sz="3600" b="1" dirty="0">
                <a:solidFill>
                  <a:schemeClr val="bg1"/>
                </a:solidFill>
                <a:latin typeface="Arial" panose="020B0604020202020204" pitchFamily="34" charset="0"/>
                <a:cs typeface="Arial" panose="020B0604020202020204" pitchFamily="34" charset="0"/>
              </a:rPr>
              <a:t>Understanding participatory public engagement</a:t>
            </a:r>
          </a:p>
        </p:txBody>
      </p:sp>
      <p:sp>
        <p:nvSpPr>
          <p:cNvPr id="3" name="Content Placeholder 2">
            <a:extLst>
              <a:ext uri="{FF2B5EF4-FFF2-40B4-BE49-F238E27FC236}">
                <a16:creationId xmlns:a16="http://schemas.microsoft.com/office/drawing/2014/main" id="{EBAE70C3-5C47-9A4F-B808-2332FDA1419D}"/>
              </a:ext>
            </a:extLst>
          </p:cNvPr>
          <p:cNvSpPr>
            <a:spLocks noGrp="1"/>
          </p:cNvSpPr>
          <p:nvPr>
            <p:ph idx="1"/>
          </p:nvPr>
        </p:nvSpPr>
        <p:spPr>
          <a:xfrm>
            <a:off x="6243638" y="364330"/>
            <a:ext cx="5690291" cy="6336507"/>
          </a:xfrm>
        </p:spPr>
        <p:txBody>
          <a:bodyPr>
            <a:normAutofit/>
          </a:bodyPr>
          <a:lstStyle/>
          <a:p>
            <a:pPr marL="0" indent="0">
              <a:lnSpc>
                <a:spcPct val="100000"/>
              </a:lnSpc>
              <a:spcBef>
                <a:spcPts val="1800"/>
              </a:spcBef>
              <a:buNone/>
            </a:pPr>
            <a:r>
              <a:rPr lang="en-GB" sz="2100" dirty="0">
                <a:latin typeface="Arial" panose="020B0604020202020204" pitchFamily="34" charset="0"/>
                <a:cs typeface="Arial" panose="020B0604020202020204" pitchFamily="34" charset="0"/>
              </a:rPr>
              <a:t>There is an abundance of knowledge, experience and expertise in participatory public engagement within and beyond Scotland...</a:t>
            </a:r>
          </a:p>
          <a:p>
            <a:pPr marL="0" indent="0">
              <a:lnSpc>
                <a:spcPct val="100000"/>
              </a:lnSpc>
              <a:spcBef>
                <a:spcPts val="1800"/>
              </a:spcBef>
              <a:buNone/>
            </a:pPr>
            <a:r>
              <a:rPr lang="en-GB" sz="2100" dirty="0">
                <a:latin typeface="Arial" panose="020B0604020202020204" pitchFamily="34" charset="0"/>
                <a:cs typeface="Arial" panose="020B0604020202020204" pitchFamily="34" charset="0"/>
              </a:rPr>
              <a:t>…but consolidating learning is frequently hampered by lack of cross-sector working, and notions of ‘exceptionalism’.</a:t>
            </a:r>
          </a:p>
          <a:p>
            <a:pPr marL="457200" lvl="1" indent="0">
              <a:lnSpc>
                <a:spcPct val="100000"/>
              </a:lnSpc>
              <a:spcBef>
                <a:spcPts val="1800"/>
              </a:spcBef>
              <a:buNone/>
            </a:pPr>
            <a:r>
              <a:rPr lang="en-GB" sz="2100" dirty="0">
                <a:latin typeface="Arial" panose="020B0604020202020204" pitchFamily="34" charset="0"/>
                <a:cs typeface="Arial" panose="020B0604020202020204" pitchFamily="34" charset="0"/>
              </a:rPr>
              <a:t>perceptions that issues relating to health (including digital health and care) are different to other sectors, and therefore lessons from other sectors are not considered to be directly transferable.</a:t>
            </a:r>
          </a:p>
          <a:p>
            <a:pPr marL="0" indent="0">
              <a:buNone/>
            </a:pPr>
            <a:endParaRPr lang="en-GB" sz="2200" dirty="0"/>
          </a:p>
          <a:p>
            <a:pPr marL="0" indent="0">
              <a:buNone/>
            </a:pPr>
            <a:endParaRPr lang="en-GB" sz="2200" dirty="0"/>
          </a:p>
          <a:p>
            <a:pPr marL="0" indent="0">
              <a:buNone/>
            </a:pPr>
            <a:endParaRPr lang="en-GB" sz="2200" dirty="0"/>
          </a:p>
          <a:p>
            <a:pPr marL="0" indent="0">
              <a:buNone/>
            </a:pPr>
            <a:endParaRPr lang="en-US" sz="2200" dirty="0"/>
          </a:p>
        </p:txBody>
      </p:sp>
      <p:sp>
        <p:nvSpPr>
          <p:cNvPr id="5" name="TextBox 4">
            <a:extLst>
              <a:ext uri="{FF2B5EF4-FFF2-40B4-BE49-F238E27FC236}">
                <a16:creationId xmlns:a16="http://schemas.microsoft.com/office/drawing/2014/main" id="{C759A9E8-4628-9E45-8731-BBCE6D0FECB4}"/>
              </a:ext>
            </a:extLst>
          </p:cNvPr>
          <p:cNvSpPr txBox="1"/>
          <p:nvPr/>
        </p:nvSpPr>
        <p:spPr>
          <a:xfrm>
            <a:off x="500664" y="4611231"/>
            <a:ext cx="6389150" cy="2246769"/>
          </a:xfrm>
          <a:prstGeom prst="rect">
            <a:avLst/>
          </a:prstGeom>
          <a:noFill/>
        </p:spPr>
        <p:txBody>
          <a:bodyPr wrap="square" rtlCol="0">
            <a:spAutoFit/>
          </a:bodyPr>
          <a:lstStyle/>
          <a:p>
            <a:pPr>
              <a:spcBef>
                <a:spcPts val="1200"/>
              </a:spcBef>
            </a:pPr>
            <a:r>
              <a:rPr lang="en-GB" sz="2100" dirty="0">
                <a:latin typeface="Arial" panose="020B0604020202020204" pitchFamily="34" charset="0"/>
                <a:cs typeface="Arial" panose="020B0604020202020204" pitchFamily="34" charset="0"/>
              </a:rPr>
              <a:t>The current landscape of participatory public engagement is rich but ‘cluttered’</a:t>
            </a:r>
          </a:p>
          <a:p>
            <a:pPr>
              <a:spcBef>
                <a:spcPts val="1200"/>
              </a:spcBef>
            </a:pPr>
            <a:r>
              <a:rPr lang="en-GB" sz="2100" dirty="0">
                <a:latin typeface="Arial" panose="020B0604020202020204" pitchFamily="34" charset="0"/>
                <a:cs typeface="Arial" panose="020B0604020202020204" pitchFamily="34" charset="0"/>
              </a:rPr>
              <a:t>While there is a wealth of knowledge to be harnessed, a key challenge lies in bringing this knowledge together in a usable way</a:t>
            </a:r>
            <a:r>
              <a:rPr lang="en-GB" sz="2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E85D0D59-8622-5E43-846D-03AB7254501A}"/>
              </a:ext>
            </a:extLst>
          </p:cNvPr>
          <p:cNvSpPr/>
          <p:nvPr/>
        </p:nvSpPr>
        <p:spPr>
          <a:xfrm>
            <a:off x="6243638" y="3142930"/>
            <a:ext cx="367490" cy="32648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F04D0F-6D4B-1C4F-A55F-129FF054B3BE}"/>
              </a:ext>
            </a:extLst>
          </p:cNvPr>
          <p:cNvSpPr txBox="1"/>
          <p:nvPr/>
        </p:nvSpPr>
        <p:spPr>
          <a:xfrm>
            <a:off x="6427383" y="4941830"/>
            <a:ext cx="5446369" cy="1708160"/>
          </a:xfrm>
          <a:prstGeom prst="rect">
            <a:avLst/>
          </a:prstGeom>
          <a:noFill/>
        </p:spPr>
        <p:txBody>
          <a:bodyPr wrap="square" rtlCol="0">
            <a:spAutoFit/>
          </a:bodyPr>
          <a:lstStyle/>
          <a:p>
            <a:pPr algn="ctr">
              <a:spcBef>
                <a:spcPts val="1800"/>
              </a:spcBef>
            </a:pPr>
            <a:r>
              <a:rPr lang="en-US" sz="2100" b="1" dirty="0">
                <a:solidFill>
                  <a:schemeClr val="accent2"/>
                </a:solidFill>
                <a:latin typeface="Arial" panose="020B0604020202020204" pitchFamily="34" charset="0"/>
                <a:cs typeface="Arial" panose="020B0604020202020204" pitchFamily="34" charset="0"/>
              </a:rPr>
              <a:t>How can the wealth of existing knowledge be harnessed effectively </a:t>
            </a:r>
            <a:r>
              <a:rPr lang="en-GB" sz="2100" b="1" dirty="0">
                <a:solidFill>
                  <a:schemeClr val="accent2"/>
                </a:solidFill>
                <a:latin typeface="Arial" panose="020B0604020202020204" pitchFamily="34" charset="0"/>
                <a:cs typeface="Arial" panose="020B0604020202020204" pitchFamily="34" charset="0"/>
              </a:rPr>
              <a:t>to address governance issues and challenges around digital health and care?</a:t>
            </a:r>
          </a:p>
        </p:txBody>
      </p:sp>
    </p:spTree>
    <p:extLst>
      <p:ext uri="{BB962C8B-B14F-4D97-AF65-F5344CB8AC3E}">
        <p14:creationId xmlns:p14="http://schemas.microsoft.com/office/powerpoint/2010/main" val="3624321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14" name="Title 1">
            <a:extLst>
              <a:ext uri="{FF2B5EF4-FFF2-40B4-BE49-F238E27FC236}">
                <a16:creationId xmlns:a16="http://schemas.microsoft.com/office/drawing/2014/main" id="{1448DB94-0604-0943-8A8F-13F66E0CF3BA}"/>
              </a:ext>
            </a:extLst>
          </p:cNvPr>
          <p:cNvSpPr>
            <a:spLocks noGrp="1"/>
          </p:cNvSpPr>
          <p:nvPr>
            <p:ph type="title"/>
          </p:nvPr>
        </p:nvSpPr>
        <p:spPr>
          <a:xfrm>
            <a:off x="2756971" y="401804"/>
            <a:ext cx="7405688" cy="1325563"/>
          </a:xfrm>
        </p:spPr>
        <p:txBody>
          <a:bodyPr anchor="t">
            <a:noAutofit/>
          </a:bodyPr>
          <a:lstStyle/>
          <a:p>
            <a:pPr algn="ctr">
              <a:lnSpc>
                <a:spcPct val="120000"/>
              </a:lnSpc>
              <a:spcBef>
                <a:spcPts val="1200"/>
              </a:spcBef>
            </a:pPr>
            <a:r>
              <a:rPr lang="en-US" sz="3600" b="1" dirty="0">
                <a:solidFill>
                  <a:schemeClr val="bg1"/>
                </a:solidFill>
                <a:latin typeface="Arial" panose="020B0604020202020204" pitchFamily="34" charset="0"/>
                <a:cs typeface="Arial" panose="020B0604020202020204" pitchFamily="34" charset="0"/>
              </a:rPr>
              <a:t>Understanding participatory public engagement</a:t>
            </a:r>
          </a:p>
        </p:txBody>
      </p:sp>
      <p:sp>
        <p:nvSpPr>
          <p:cNvPr id="7" name="TextBox 6">
            <a:extLst>
              <a:ext uri="{FF2B5EF4-FFF2-40B4-BE49-F238E27FC236}">
                <a16:creationId xmlns:a16="http://schemas.microsoft.com/office/drawing/2014/main" id="{7317E290-BE30-CB4A-B8E8-52ED0340C770}"/>
              </a:ext>
            </a:extLst>
          </p:cNvPr>
          <p:cNvSpPr txBox="1"/>
          <p:nvPr/>
        </p:nvSpPr>
        <p:spPr>
          <a:xfrm>
            <a:off x="424813" y="2419153"/>
            <a:ext cx="5804538" cy="4524315"/>
          </a:xfrm>
          <a:prstGeom prst="rect">
            <a:avLst/>
          </a:prstGeom>
          <a:noFill/>
        </p:spPr>
        <p:txBody>
          <a:bodyPr wrap="square" rtlCol="0">
            <a:spAutoFit/>
          </a:bodyPr>
          <a:lstStyle/>
          <a:p>
            <a:pPr>
              <a:spcBef>
                <a:spcPts val="1200"/>
              </a:spcBef>
            </a:pPr>
            <a:r>
              <a:rPr lang="en-US" sz="2400" b="1" dirty="0">
                <a:latin typeface="Arial" panose="020B0604020202020204" pitchFamily="34" charset="0"/>
                <a:cs typeface="Arial" panose="020B0604020202020204" pitchFamily="34" charset="0"/>
              </a:rPr>
              <a:t>What is “participatory”?</a:t>
            </a:r>
          </a:p>
          <a:p>
            <a:pPr marL="457200" indent="-457200">
              <a:spcBef>
                <a:spcPts val="1200"/>
              </a:spcBef>
              <a:buFont typeface="Arial" panose="020B0604020202020204" pitchFamily="34" charset="0"/>
              <a:buChar char="•"/>
            </a:pPr>
            <a:r>
              <a:rPr lang="en-US" sz="2200" dirty="0">
                <a:latin typeface="Arial" panose="020B0604020202020204" pitchFamily="34" charset="0"/>
                <a:cs typeface="Arial" panose="020B0604020202020204" pitchFamily="34" charset="0"/>
              </a:rPr>
              <a:t>Malleable and ambiguous concept, used in many different ways </a:t>
            </a:r>
          </a:p>
          <a:p>
            <a:pPr marL="457200" indent="-457200">
              <a:spcBef>
                <a:spcPts val="1200"/>
              </a:spcBef>
              <a:buFont typeface="Arial" panose="020B0604020202020204" pitchFamily="34" charset="0"/>
              <a:buChar char="•"/>
            </a:pPr>
            <a:r>
              <a:rPr lang="en-US" sz="2200" dirty="0">
                <a:latin typeface="Arial" panose="020B0604020202020204" pitchFamily="34" charset="0"/>
                <a:cs typeface="Arial" panose="020B0604020202020204" pitchFamily="34" charset="0"/>
              </a:rPr>
              <a:t>To differentiate types and levels of participation, many have proposed typologies, </a:t>
            </a:r>
            <a:r>
              <a:rPr lang="en-US" sz="2200" dirty="0" err="1">
                <a:latin typeface="Arial" panose="020B0604020202020204" pitchFamily="34" charset="0"/>
                <a:cs typeface="Arial" panose="020B0604020202020204" pitchFamily="34" charset="0"/>
              </a:rPr>
              <a:t>e.g</a:t>
            </a:r>
            <a:r>
              <a:rPr lang="en-US" sz="2200" dirty="0">
                <a:latin typeface="Arial" panose="020B0604020202020204" pitchFamily="34" charset="0"/>
                <a:cs typeface="Arial" panose="020B0604020202020204" pitchFamily="34" charset="0"/>
              </a:rPr>
              <a:t>…</a:t>
            </a:r>
          </a:p>
          <a:p>
            <a:pPr marL="914400" lvl="1" indent="-457200">
              <a:spcBef>
                <a:spcPts val="1200"/>
              </a:spcBef>
              <a:buFont typeface="Arial" panose="020B0604020202020204" pitchFamily="34" charset="0"/>
              <a:buChar char="•"/>
            </a:pPr>
            <a:r>
              <a:rPr lang="en-US" sz="2200" dirty="0">
                <a:latin typeface="Arial" panose="020B0604020202020204" pitchFamily="34" charset="0"/>
                <a:cs typeface="Arial" panose="020B0604020202020204" pitchFamily="34" charset="0"/>
              </a:rPr>
              <a:t>Arnstein’s (1969) ladder of participation</a:t>
            </a:r>
          </a:p>
          <a:p>
            <a:pPr marL="914400" lvl="1" indent="-457200">
              <a:spcBef>
                <a:spcPts val="1200"/>
              </a:spcBef>
              <a:buFont typeface="Arial" panose="020B0604020202020204" pitchFamily="34" charset="0"/>
              <a:buChar char="•"/>
            </a:pPr>
            <a:r>
              <a:rPr lang="en-US" sz="2200" dirty="0">
                <a:latin typeface="Arial" panose="020B0604020202020204" pitchFamily="34" charset="0"/>
                <a:cs typeface="Arial" panose="020B0604020202020204" pitchFamily="34" charset="0"/>
              </a:rPr>
              <a:t>White’s (1996) typology of interests </a:t>
            </a:r>
          </a:p>
          <a:p>
            <a:pPr marL="914400" lvl="1"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E04DB17-A360-A449-A2BD-0B04BC9961CA}"/>
              </a:ext>
            </a:extLst>
          </p:cNvPr>
          <p:cNvSpPr txBox="1"/>
          <p:nvPr/>
        </p:nvSpPr>
        <p:spPr>
          <a:xfrm>
            <a:off x="6459815" y="3094602"/>
            <a:ext cx="5067621" cy="301621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000" dirty="0">
                <a:latin typeface="Arial" panose="020B0604020202020204" pitchFamily="34" charset="0"/>
                <a:cs typeface="Arial" panose="020B0604020202020204" pitchFamily="34" charset="0"/>
              </a:rPr>
              <a:t>We built on both </a:t>
            </a:r>
            <a:r>
              <a:rPr lang="en-US" sz="2000" dirty="0" err="1">
                <a:latin typeface="Arial" panose="020B0604020202020204" pitchFamily="34" charset="0"/>
                <a:cs typeface="Arial" panose="020B0604020202020204" pitchFamily="34" charset="0"/>
              </a:rPr>
              <a:t>Arnstein</a:t>
            </a:r>
            <a:r>
              <a:rPr lang="en-US"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and White’s typologies, and generally included methods that ranked highly across both…</a:t>
            </a:r>
          </a:p>
          <a:p>
            <a:pPr marL="285750" indent="-285750">
              <a:spcBef>
                <a:spcPts val="12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…and organised them into a framework adopted from Fung’s (2006) categories of participation, focusing on: aims used for, level of participation, manner of participation (how), influence or impact</a:t>
            </a:r>
            <a:endParaRPr lang="en-GB" sz="2000" dirty="0"/>
          </a:p>
        </p:txBody>
      </p:sp>
    </p:spTree>
    <p:extLst>
      <p:ext uri="{BB962C8B-B14F-4D97-AF65-F5344CB8AC3E}">
        <p14:creationId xmlns:p14="http://schemas.microsoft.com/office/powerpoint/2010/main" val="3635408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14" name="Title 1">
            <a:extLst>
              <a:ext uri="{FF2B5EF4-FFF2-40B4-BE49-F238E27FC236}">
                <a16:creationId xmlns:a16="http://schemas.microsoft.com/office/drawing/2014/main" id="{1448DB94-0604-0943-8A8F-13F66E0CF3BA}"/>
              </a:ext>
            </a:extLst>
          </p:cNvPr>
          <p:cNvSpPr>
            <a:spLocks noGrp="1"/>
          </p:cNvSpPr>
          <p:nvPr>
            <p:ph type="title"/>
          </p:nvPr>
        </p:nvSpPr>
        <p:spPr>
          <a:xfrm>
            <a:off x="2756971" y="394939"/>
            <a:ext cx="7405688" cy="1325563"/>
          </a:xfrm>
        </p:spPr>
        <p:txBody>
          <a:bodyPr anchor="t">
            <a:noAutofit/>
          </a:bodyPr>
          <a:lstStyle/>
          <a:p>
            <a:pPr algn="ctr">
              <a:lnSpc>
                <a:spcPct val="120000"/>
              </a:lnSpc>
              <a:spcBef>
                <a:spcPts val="1200"/>
              </a:spcBef>
            </a:pPr>
            <a:r>
              <a:rPr lang="en-US" sz="3600" b="1" dirty="0">
                <a:solidFill>
                  <a:schemeClr val="bg1"/>
                </a:solidFill>
                <a:latin typeface="Arial" panose="020B0604020202020204" pitchFamily="34" charset="0"/>
                <a:cs typeface="Arial" panose="020B0604020202020204" pitchFamily="34" charset="0"/>
              </a:rPr>
              <a:t>Understanding participatory public engagement</a:t>
            </a:r>
          </a:p>
        </p:txBody>
      </p:sp>
      <p:sp>
        <p:nvSpPr>
          <p:cNvPr id="7" name="TextBox 6">
            <a:extLst>
              <a:ext uri="{FF2B5EF4-FFF2-40B4-BE49-F238E27FC236}">
                <a16:creationId xmlns:a16="http://schemas.microsoft.com/office/drawing/2014/main" id="{7317E290-BE30-CB4A-B8E8-52ED0340C770}"/>
              </a:ext>
            </a:extLst>
          </p:cNvPr>
          <p:cNvSpPr txBox="1"/>
          <p:nvPr/>
        </p:nvSpPr>
        <p:spPr>
          <a:xfrm>
            <a:off x="449007" y="2369633"/>
            <a:ext cx="11243321" cy="3816429"/>
          </a:xfrm>
          <a:prstGeom prst="rect">
            <a:avLst/>
          </a:prstGeom>
          <a:noFill/>
        </p:spPr>
        <p:txBody>
          <a:bodyPr wrap="square" rtlCol="0">
            <a:spAutoFit/>
          </a:bodyPr>
          <a:lstStyle/>
          <a:p>
            <a:pPr>
              <a:spcBef>
                <a:spcPts val="1200"/>
              </a:spcBef>
            </a:pPr>
            <a:r>
              <a:rPr lang="en-US" sz="2400" b="1" dirty="0">
                <a:latin typeface="Arial" panose="020B0604020202020204" pitchFamily="34" charset="0"/>
                <a:cs typeface="Arial" panose="020B0604020202020204" pitchFamily="34" charset="0"/>
              </a:rPr>
              <a:t>What is “public”?</a:t>
            </a:r>
          </a:p>
          <a:p>
            <a:pPr marL="285750" indent="-285750">
              <a:spcBef>
                <a:spcPts val="1200"/>
              </a:spcBef>
              <a:buFont typeface="Arial" panose="020B0604020202020204" pitchFamily="34" charset="0"/>
              <a:buChar char="•"/>
            </a:pPr>
            <a:r>
              <a:rPr lang="en-GB" sz="2100" dirty="0">
                <a:latin typeface="Arial" panose="020B0604020202020204" pitchFamily="34" charset="0"/>
                <a:cs typeface="Arial" panose="020B0604020202020204" pitchFamily="34" charset="0"/>
              </a:rPr>
              <a:t>From singular uses of ‘the public,’ towards plural ‘publics’ </a:t>
            </a:r>
          </a:p>
          <a:p>
            <a:pPr lvl="2">
              <a:spcBef>
                <a:spcPts val="1200"/>
              </a:spcBef>
            </a:pPr>
            <a:r>
              <a:rPr lang="en-GB" sz="2100" dirty="0">
                <a:latin typeface="Arial" panose="020B0604020202020204" pitchFamily="34" charset="0"/>
                <a:cs typeface="Arial" panose="020B0604020202020204" pitchFamily="34" charset="0"/>
              </a:rPr>
              <a:t>publics are not a singular entity with a unified                                                   a unified perspective but a collection of diverse                                                 individuals and groups with different backgrounds and views</a:t>
            </a:r>
          </a:p>
          <a:p>
            <a:pPr marL="285750" indent="-285750">
              <a:spcBef>
                <a:spcPts val="1200"/>
              </a:spcBef>
              <a:buFont typeface="Arial" panose="020B0604020202020204" pitchFamily="34" charset="0"/>
              <a:buChar char="•"/>
            </a:pPr>
            <a:r>
              <a:rPr lang="en-GB" sz="2100" dirty="0">
                <a:latin typeface="Arial" panose="020B0604020202020204" pitchFamily="34" charset="0"/>
                <a:cs typeface="Arial" panose="020B0604020202020204" pitchFamily="34" charset="0"/>
              </a:rPr>
              <a:t>Full participation by all publics is usually impossible in practice</a:t>
            </a:r>
          </a:p>
          <a:p>
            <a:pPr marL="285750" indent="-285750">
              <a:spcBef>
                <a:spcPts val="1200"/>
              </a:spcBef>
              <a:buFont typeface="Arial" panose="020B0604020202020204" pitchFamily="34" charset="0"/>
              <a:buChar char="•"/>
            </a:pPr>
            <a:r>
              <a:rPr lang="en-GB" sz="2100" dirty="0">
                <a:latin typeface="Arial" panose="020B0604020202020204" pitchFamily="34" charset="0"/>
                <a:cs typeface="Arial" panose="020B0604020202020204" pitchFamily="34" charset="0"/>
              </a:rPr>
              <a:t>Cornwall (2008) – more feasible and realistic is to focus on optimum participation</a:t>
            </a:r>
          </a:p>
          <a:p>
            <a:pPr lvl="2">
              <a:spcBef>
                <a:spcPts val="1200"/>
              </a:spcBef>
            </a:pPr>
            <a:r>
              <a:rPr lang="en-GB" sz="2100" dirty="0">
                <a:latin typeface="Arial" panose="020B0604020202020204" pitchFamily="34" charset="0"/>
                <a:cs typeface="Arial" panose="020B0604020202020204" pitchFamily="34" charset="0"/>
              </a:rPr>
              <a:t>balance between degree of participation and inclusion of the most appropriate participants in relation to the aims of each engagement activity</a:t>
            </a:r>
          </a:p>
        </p:txBody>
      </p:sp>
      <p:sp>
        <p:nvSpPr>
          <p:cNvPr id="9" name="Right Arrow 8">
            <a:extLst>
              <a:ext uri="{FF2B5EF4-FFF2-40B4-BE49-F238E27FC236}">
                <a16:creationId xmlns:a16="http://schemas.microsoft.com/office/drawing/2014/main" id="{4AB8507E-7855-7C49-A906-84A458C9E0CA}"/>
              </a:ext>
            </a:extLst>
          </p:cNvPr>
          <p:cNvSpPr/>
          <p:nvPr/>
        </p:nvSpPr>
        <p:spPr>
          <a:xfrm>
            <a:off x="919342" y="3429000"/>
            <a:ext cx="367490" cy="32648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F65F75ED-32B3-A346-9242-5EA06E4E5690}"/>
              </a:ext>
            </a:extLst>
          </p:cNvPr>
          <p:cNvSpPr/>
          <p:nvPr/>
        </p:nvSpPr>
        <p:spPr>
          <a:xfrm>
            <a:off x="943137" y="5522891"/>
            <a:ext cx="367490" cy="32648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10;&#10;Description automatically generated with low confidence">
            <a:extLst>
              <a:ext uri="{FF2B5EF4-FFF2-40B4-BE49-F238E27FC236}">
                <a16:creationId xmlns:a16="http://schemas.microsoft.com/office/drawing/2014/main" id="{50F96384-7095-CD45-A72E-A4B9ABBD5072}"/>
              </a:ext>
            </a:extLst>
          </p:cNvPr>
          <p:cNvPicPr>
            <a:picLocks noChangeAspect="1"/>
          </p:cNvPicPr>
          <p:nvPr/>
        </p:nvPicPr>
        <p:blipFill>
          <a:blip r:embed="rId2"/>
          <a:stretch>
            <a:fillRect/>
          </a:stretch>
        </p:blipFill>
        <p:spPr>
          <a:xfrm>
            <a:off x="8962240" y="2464491"/>
            <a:ext cx="2016000" cy="869652"/>
          </a:xfrm>
          <a:prstGeom prst="rect">
            <a:avLst/>
          </a:prstGeom>
        </p:spPr>
      </p:pic>
      <p:pic>
        <p:nvPicPr>
          <p:cNvPr id="5" name="Picture 4" descr="Icon&#10;&#10;Description automatically generated">
            <a:extLst>
              <a:ext uri="{FF2B5EF4-FFF2-40B4-BE49-F238E27FC236}">
                <a16:creationId xmlns:a16="http://schemas.microsoft.com/office/drawing/2014/main" id="{AE600CF8-110C-EC49-9C33-6F87AD79B161}"/>
              </a:ext>
            </a:extLst>
          </p:cNvPr>
          <p:cNvPicPr>
            <a:picLocks noChangeAspect="1"/>
          </p:cNvPicPr>
          <p:nvPr/>
        </p:nvPicPr>
        <p:blipFill>
          <a:blip r:embed="rId3"/>
          <a:stretch>
            <a:fillRect/>
          </a:stretch>
        </p:blipFill>
        <p:spPr>
          <a:xfrm>
            <a:off x="8968586" y="3216349"/>
            <a:ext cx="2664000" cy="864801"/>
          </a:xfrm>
          <a:prstGeom prst="rect">
            <a:avLst/>
          </a:prstGeom>
        </p:spPr>
      </p:pic>
      <p:pic>
        <p:nvPicPr>
          <p:cNvPr id="13" name="Graphic 12" descr="Close with solid fill">
            <a:extLst>
              <a:ext uri="{FF2B5EF4-FFF2-40B4-BE49-F238E27FC236}">
                <a16:creationId xmlns:a16="http://schemas.microsoft.com/office/drawing/2014/main" id="{499DAE08-F6EE-1A44-9778-3426F8E7DD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326990" y="2593317"/>
            <a:ext cx="612000" cy="612000"/>
          </a:xfrm>
          <a:prstGeom prst="rect">
            <a:avLst/>
          </a:prstGeom>
        </p:spPr>
      </p:pic>
      <p:pic>
        <p:nvPicPr>
          <p:cNvPr id="16" name="Graphic 15" descr="Tick with solid fill">
            <a:extLst>
              <a:ext uri="{FF2B5EF4-FFF2-40B4-BE49-F238E27FC236}">
                <a16:creationId xmlns:a16="http://schemas.microsoft.com/office/drawing/2014/main" id="{59F4DF0C-F726-C24D-9E21-463D830F1D4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64168" y="3429000"/>
            <a:ext cx="576000" cy="576000"/>
          </a:xfrm>
          <a:prstGeom prst="rect">
            <a:avLst/>
          </a:prstGeom>
        </p:spPr>
      </p:pic>
    </p:spTree>
    <p:extLst>
      <p:ext uri="{BB962C8B-B14F-4D97-AF65-F5344CB8AC3E}">
        <p14:creationId xmlns:p14="http://schemas.microsoft.com/office/powerpoint/2010/main" val="1305796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8689</TotalTime>
  <Words>2672</Words>
  <Application>Microsoft Office PowerPoint</Application>
  <PresentationFormat>Widescreen</PresentationFormat>
  <Paragraphs>212</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Participatory public engagement in digital health and care:  moving beyond conventional engagement methods</vt:lpstr>
      <vt:lpstr>Overview</vt:lpstr>
      <vt:lpstr>Background and context</vt:lpstr>
      <vt:lpstr>Our study</vt:lpstr>
      <vt:lpstr>Our study</vt:lpstr>
      <vt:lpstr>Our study</vt:lpstr>
      <vt:lpstr>Understanding participatory public engagement</vt:lpstr>
      <vt:lpstr>Understanding participatory public engagement</vt:lpstr>
      <vt:lpstr>Understanding participatory public engagement</vt:lpstr>
      <vt:lpstr>Things to consider before choosing and using participatory engagement methods</vt:lpstr>
      <vt:lpstr>Things to consider before choosing and using participatory engagement methods</vt:lpstr>
      <vt:lpstr>Participatory public engagement methods: Five families</vt:lpstr>
      <vt:lpstr>PowerPoint Presentation</vt:lpstr>
      <vt:lpstr>Mini-publics example: Our Voice Citizen’s Jury on shared decision-making, Scotland </vt:lpstr>
      <vt:lpstr>PowerPoint Presentation</vt:lpstr>
      <vt:lpstr>Public oversight and monitoring example: Black Sash Making All Voices Count Community-based monitoring, South Africa </vt:lpstr>
      <vt:lpstr>PowerPoint Presentation</vt:lpstr>
      <vt:lpstr>E-democracy and crowdsourcing example: Better Reykjavik, Iceland   </vt:lpstr>
      <vt:lpstr>PowerPoint Presentation</vt:lpstr>
      <vt:lpstr>Workshop and dialogue example: Young Scot Technology Enabled Care Workshops, Scotland </vt:lpstr>
      <vt:lpstr>PowerPoint Presentation</vt:lpstr>
      <vt:lpstr>Arts based and game play methods example: The Liminal Space Night Club Installation and Engagement Programme, UK  </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Erikäinen [RPG]</dc:creator>
  <cp:lastModifiedBy>Gary Mcgrow (NHS Healthcare Improvement Scotland)</cp:lastModifiedBy>
  <cp:revision>66</cp:revision>
  <dcterms:created xsi:type="dcterms:W3CDTF">2021-11-24T12:43:54Z</dcterms:created>
  <dcterms:modified xsi:type="dcterms:W3CDTF">2021-11-30T15:59:37Z</dcterms:modified>
</cp:coreProperties>
</file>