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2"/>
  </p:notesMasterIdLst>
  <p:sldIdLst>
    <p:sldId id="303" r:id="rId6"/>
    <p:sldId id="318" r:id="rId7"/>
    <p:sldId id="317" r:id="rId8"/>
    <p:sldId id="316" r:id="rId9"/>
    <p:sldId id="315" r:id="rId10"/>
    <p:sldId id="314" r:id="rId1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9DD9"/>
    <a:srgbClr val="00A2E5"/>
    <a:srgbClr val="014380"/>
    <a:srgbClr val="FFFFFF"/>
    <a:srgbClr val="004685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681DC-F398-4D6A-A882-380DD69BC36C}" v="1114" dt="2023-08-17T16:05:47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180" y="72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title and layout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3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320"/>
            <a:ext cx="9135923" cy="51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3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9141712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94" r:id="rId3"/>
    <p:sldLayoutId id="2147483695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3830" y="1728769"/>
            <a:ext cx="4332289" cy="572053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Template A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73943" y="2451993"/>
            <a:ext cx="5788439" cy="607914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2"/>
                </a:solidFill>
              </a:rPr>
              <a:t>Highlight a sequence of </a:t>
            </a:r>
            <a:r>
              <a:rPr lang="en-US" b="1" dirty="0">
                <a:solidFill>
                  <a:schemeClr val="tx2"/>
                </a:solidFill>
              </a:rPr>
              <a:t>events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feelings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challenges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3" y="482977"/>
            <a:ext cx="2028252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74086" y="2933274"/>
            <a:ext cx="4682204" cy="77328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</a:rPr>
              <a:t>Beginner level</a:t>
            </a:r>
            <a:endParaRPr lang="en-US" dirty="0" err="1">
              <a:solidFill>
                <a:srgbClr val="FFFFFF"/>
              </a:solidFill>
              <a:ea typeface="Calibri"/>
              <a:cs typeface="Calibri"/>
            </a:endParaRPr>
          </a:p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  <a:ea typeface="Calibri"/>
                <a:cs typeface="Calibri"/>
              </a:rPr>
              <a:t>Intermediate level</a:t>
            </a:r>
          </a:p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  <a:ea typeface="Calibri"/>
                <a:cs typeface="Calibri"/>
              </a:rPr>
              <a:t>Advanced level</a:t>
            </a:r>
          </a:p>
        </p:txBody>
      </p:sp>
      <p:pic>
        <p:nvPicPr>
          <p:cNvPr id="2" name="Picture 1" descr="A yellow and blue logo&#10;&#10;Description automatically generated">
            <a:extLst>
              <a:ext uri="{FF2B5EF4-FFF2-40B4-BE49-F238E27FC236}">
                <a16:creationId xmlns:a16="http://schemas.microsoft.com/office/drawing/2014/main" id="{801C9989-646B-B98C-980F-F254D9899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22" y="4318706"/>
            <a:ext cx="670152" cy="670833"/>
          </a:xfrm>
          <a:prstGeom prst="rect">
            <a:avLst/>
          </a:prstGeom>
        </p:spPr>
      </p:pic>
      <p:pic>
        <p:nvPicPr>
          <p:cNvPr id="3" name="Picture 2" descr="A red box with a pie chart and a white letter&#10;&#10;Description automatically generated">
            <a:extLst>
              <a:ext uri="{FF2B5EF4-FFF2-40B4-BE49-F238E27FC236}">
                <a16:creationId xmlns:a16="http://schemas.microsoft.com/office/drawing/2014/main" id="{E18EC561-8682-ADEB-D99C-5C4848027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6" y="4512606"/>
            <a:ext cx="472169" cy="27894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94FF33B-E779-C3D9-3B33-ADEC576BB7FF}"/>
              </a:ext>
            </a:extLst>
          </p:cNvPr>
          <p:cNvSpPr txBox="1">
            <a:spLocks/>
          </p:cNvSpPr>
          <p:nvPr/>
        </p:nvSpPr>
        <p:spPr>
          <a:xfrm>
            <a:off x="465235" y="4189790"/>
            <a:ext cx="4682204" cy="27321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Available in the following formats:</a:t>
            </a:r>
            <a:endParaRPr lang="en-US" sz="11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11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2777-2441-715F-845E-153C39E577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9907" y="175217"/>
            <a:ext cx="6968479" cy="374650"/>
          </a:xfrm>
        </p:spPr>
        <p:txBody>
          <a:bodyPr>
            <a:normAutofit/>
          </a:bodyPr>
          <a:lstStyle/>
          <a:p>
            <a:r>
              <a:rPr lang="en-GB" sz="1600" b="1" dirty="0">
                <a:cs typeface="Calibri"/>
              </a:rPr>
              <a:t>Template A – Advanced Level </a:t>
            </a:r>
            <a:endParaRPr lang="en-GB" sz="1600" b="1" dirty="0">
              <a:ea typeface="Calibri"/>
              <a:cs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71256"/>
              </p:ext>
            </p:extLst>
          </p:nvPr>
        </p:nvGraphicFramePr>
        <p:xfrm>
          <a:off x="49500" y="796500"/>
          <a:ext cx="8764151" cy="420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004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882027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926273">
                  <a:extLst>
                    <a:ext uri="{9D8B030D-6E8A-4147-A177-3AD203B41FA5}">
                      <a16:colId xmlns:a16="http://schemas.microsoft.com/office/drawing/2014/main" val="1189135936"/>
                    </a:ext>
                  </a:extLst>
                </a:gridCol>
                <a:gridCol w="957380">
                  <a:extLst>
                    <a:ext uri="{9D8B030D-6E8A-4147-A177-3AD203B41FA5}">
                      <a16:colId xmlns:a16="http://schemas.microsoft.com/office/drawing/2014/main" val="3901213453"/>
                    </a:ext>
                  </a:extLst>
                </a:gridCol>
                <a:gridCol w="239625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89226">
                  <a:extLst>
                    <a:ext uri="{9D8B030D-6E8A-4147-A177-3AD203B41FA5}">
                      <a16:colId xmlns:a16="http://schemas.microsoft.com/office/drawing/2014/main" val="956897273"/>
                    </a:ext>
                  </a:extLst>
                </a:gridCol>
                <a:gridCol w="850771">
                  <a:extLst>
                    <a:ext uri="{9D8B030D-6E8A-4147-A177-3AD203B41FA5}">
                      <a16:colId xmlns:a16="http://schemas.microsoft.com/office/drawing/2014/main" val="1322703516"/>
                    </a:ext>
                  </a:extLst>
                </a:gridCol>
                <a:gridCol w="1058383">
                  <a:extLst>
                    <a:ext uri="{9D8B030D-6E8A-4147-A177-3AD203B41FA5}">
                      <a16:colId xmlns:a16="http://schemas.microsoft.com/office/drawing/2014/main" val="4078361436"/>
                    </a:ext>
                  </a:extLst>
                </a:gridCol>
                <a:gridCol w="1054081">
                  <a:extLst>
                    <a:ext uri="{9D8B030D-6E8A-4147-A177-3AD203B41FA5}">
                      <a16:colId xmlns:a16="http://schemas.microsoft.com/office/drawing/2014/main" val="1963064243"/>
                    </a:ext>
                  </a:extLst>
                </a:gridCol>
                <a:gridCol w="279000">
                  <a:extLst>
                    <a:ext uri="{9D8B030D-6E8A-4147-A177-3AD203B41FA5}">
                      <a16:colId xmlns:a16="http://schemas.microsoft.com/office/drawing/2014/main" val="2440583839"/>
                    </a:ext>
                  </a:extLst>
                </a:gridCol>
                <a:gridCol w="1005381">
                  <a:extLst>
                    <a:ext uri="{9D8B030D-6E8A-4147-A177-3AD203B41FA5}">
                      <a16:colId xmlns:a16="http://schemas.microsoft.com/office/drawing/2014/main" val="2961067641"/>
                    </a:ext>
                  </a:extLst>
                </a:gridCol>
              </a:tblGrid>
              <a:tr h="1979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395852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GB" sz="700" b="0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GB" sz="700" b="0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Crisis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13635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physical/ mental health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3334"/>
                  </a:ext>
                </a:extLst>
              </a:tr>
              <a:tr h="328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62383"/>
                  </a:ext>
                </a:extLst>
              </a:tr>
              <a:tr h="2452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service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29573"/>
                  </a:ext>
                </a:extLst>
              </a:tr>
              <a:tr h="211121">
                <a:tc row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11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11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8424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056183" y="4005508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1056224" y="3595528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EE8E16-EE7B-4C7A-992F-23032658B66A}"/>
              </a:ext>
            </a:extLst>
          </p:cNvPr>
          <p:cNvSpPr/>
          <p:nvPr/>
        </p:nvSpPr>
        <p:spPr>
          <a:xfrm flipH="1">
            <a:off x="4075891" y="4001969"/>
            <a:ext cx="96508" cy="92195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B208F2-8879-A57A-141A-E314B6C54C95}"/>
              </a:ext>
            </a:extLst>
          </p:cNvPr>
          <p:cNvGrpSpPr/>
          <p:nvPr/>
        </p:nvGrpSpPr>
        <p:grpSpPr>
          <a:xfrm>
            <a:off x="7553666" y="415145"/>
            <a:ext cx="837199" cy="4727027"/>
            <a:chOff x="7553666" y="415145"/>
            <a:chExt cx="837199" cy="47270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BD4F6D-834E-76F6-FB64-0EA291F96A54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9A5FF0-812A-D060-956E-0E64FAD2BF2D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EB0E02-8148-E06C-FF96-017BF6EF3456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103EF2-8BFA-2D92-D1A4-FCFF528C5E6D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26" name="Graphic 18" descr="Close with solid fill">
                <a:extLst>
                  <a:ext uri="{FF2B5EF4-FFF2-40B4-BE49-F238E27FC236}">
                    <a16:creationId xmlns:a16="http://schemas.microsoft.com/office/drawing/2014/main" id="{AFB88432-7CDC-A987-B094-9170384EE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84951571-824B-3440-C851-CA590B484468}"/>
              </a:ext>
            </a:extLst>
          </p:cNvPr>
          <p:cNvSpPr/>
          <p:nvPr/>
        </p:nvSpPr>
        <p:spPr>
          <a:xfrm flipH="1">
            <a:off x="1055337" y="3804665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2CDF85-1E20-9950-5C39-2081F3552ADB}"/>
              </a:ext>
            </a:extLst>
          </p:cNvPr>
          <p:cNvGrpSpPr/>
          <p:nvPr/>
        </p:nvGrpSpPr>
        <p:grpSpPr>
          <a:xfrm>
            <a:off x="3443835" y="410175"/>
            <a:ext cx="837199" cy="4727027"/>
            <a:chOff x="7553666" y="415145"/>
            <a:chExt cx="837199" cy="472702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1B5177-D559-6571-5658-0ED62F0EDF73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50792AF-5183-C136-14CF-71E391DC4C06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BCF4D5-A73D-C7AA-3B60-E1488CCBD9F8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5E98A7-1CDE-B279-E6E9-4B808FC5C923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17" name="Graphic 18" descr="Close with solid fill">
                <a:extLst>
                  <a:ext uri="{FF2B5EF4-FFF2-40B4-BE49-F238E27FC236}">
                    <a16:creationId xmlns:a16="http://schemas.microsoft.com/office/drawing/2014/main" id="{78F973A3-1027-AF04-4FEC-7EC8DD518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793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97870"/>
              </p:ext>
            </p:extLst>
          </p:nvPr>
        </p:nvGraphicFramePr>
        <p:xfrm>
          <a:off x="90440" y="860078"/>
          <a:ext cx="8783594" cy="41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365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924349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3099830805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528130034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2878977944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213289432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2404340777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4126415510"/>
                    </a:ext>
                  </a:extLst>
                </a:gridCol>
              </a:tblGrid>
              <a:tr h="249145">
                <a:tc>
                  <a:txBody>
                    <a:bodyPr/>
                    <a:lstStyle/>
                    <a:p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383300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crisis</a:t>
                      </a:r>
                      <a:endParaRPr lang="en-US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843261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75701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1168"/>
                  </a:ext>
                </a:extLst>
              </a:tr>
              <a:tr h="412047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210815">
                <a:tc row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10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10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8432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98B0F6-2488-5AE5-CE14-A87E85105652}"/>
              </a:ext>
            </a:extLst>
          </p:cNvPr>
          <p:cNvSpPr/>
          <p:nvPr/>
        </p:nvSpPr>
        <p:spPr>
          <a:xfrm flipH="1">
            <a:off x="1057918" y="3782351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056183" y="4001322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1055959" y="3562250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33793E-9560-DA28-6E49-9DBC14590C54}"/>
              </a:ext>
            </a:extLst>
          </p:cNvPr>
          <p:cNvSpPr/>
          <p:nvPr/>
        </p:nvSpPr>
        <p:spPr>
          <a:xfrm flipH="1">
            <a:off x="4002071" y="3977106"/>
            <a:ext cx="96508" cy="92195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69E6DA-B64D-FCF8-0741-8C16A903BDC2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 – Intermediate Level </a:t>
            </a:r>
            <a:endParaRPr lang="en-GB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27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83966"/>
              </p:ext>
            </p:extLst>
          </p:nvPr>
        </p:nvGraphicFramePr>
        <p:xfrm>
          <a:off x="99658" y="767901"/>
          <a:ext cx="8901395" cy="418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31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936744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3827828176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3957339726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3094582585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1689852662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dates</a:t>
                      </a:r>
                      <a:endParaRPr lang="en-US" dirty="0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dates</a:t>
                      </a:r>
                      <a:endParaRPr lang="en-US" dirty="0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46490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crisis</a:t>
                      </a:r>
                      <a:endParaRPr lang="en-US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90767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1168"/>
                  </a:ext>
                </a:extLst>
              </a:tr>
              <a:tr h="49811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853DC22-9915-D406-5C45-2869B5FC9295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 – Beginner Level </a:t>
            </a:r>
            <a:endParaRPr lang="en-GB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8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12124"/>
              </p:ext>
            </p:extLst>
          </p:nvPr>
        </p:nvGraphicFramePr>
        <p:xfrm>
          <a:off x="50426" y="695185"/>
          <a:ext cx="9004263" cy="4289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29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867548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3827828176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275020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54999">
                  <a:extLst>
                    <a:ext uri="{9D8B030D-6E8A-4147-A177-3AD203B41FA5}">
                      <a16:colId xmlns:a16="http://schemas.microsoft.com/office/drawing/2014/main" val="956897273"/>
                    </a:ext>
                  </a:extLst>
                </a:gridCol>
                <a:gridCol w="870366">
                  <a:extLst>
                    <a:ext uri="{9D8B030D-6E8A-4147-A177-3AD203B41FA5}">
                      <a16:colId xmlns:a16="http://schemas.microsoft.com/office/drawing/2014/main" val="1322703516"/>
                    </a:ext>
                  </a:extLst>
                </a:gridCol>
                <a:gridCol w="842620">
                  <a:extLst>
                    <a:ext uri="{9D8B030D-6E8A-4147-A177-3AD203B41FA5}">
                      <a16:colId xmlns:a16="http://schemas.microsoft.com/office/drawing/2014/main" val="630532249"/>
                    </a:ext>
                  </a:extLst>
                </a:gridCol>
                <a:gridCol w="852652">
                  <a:extLst>
                    <a:ext uri="{9D8B030D-6E8A-4147-A177-3AD203B41FA5}">
                      <a16:colId xmlns:a16="http://schemas.microsoft.com/office/drawing/2014/main" val="1556583024"/>
                    </a:ext>
                  </a:extLst>
                </a:gridCol>
                <a:gridCol w="780769">
                  <a:extLst>
                    <a:ext uri="{9D8B030D-6E8A-4147-A177-3AD203B41FA5}">
                      <a16:colId xmlns:a16="http://schemas.microsoft.com/office/drawing/2014/main" val="94237528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2669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2018-2022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413403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Self-medicating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Referral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Crisis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Hospitalised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Getting support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300500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Anxiety is so bad they can present physical symptoms such as vomiting. Started smoking cannabis to </a:t>
                      </a:r>
                      <a:r>
                        <a:rPr lang="en-GB" sz="700" b="0" i="0" u="none" strike="noStrike" noProof="0" err="1">
                          <a:solidFill>
                            <a:srgbClr val="000000"/>
                          </a:solidFill>
                        </a:rPr>
                        <a:t>self medicate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 anxiety.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Was referred to youth MH support CAMHS.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Presented at CAMHS through extreme anxiety. Was offered breathing exercises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Breathing exercises didn't work but no further action offered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Attempted to end own life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Asked for medication for depression and anxiety. Medication refused as under 18. Refused re-referral to CAMHS as they felt it didn't benefit them previously.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Became homeless due to erratic behaviour (anxiety) causing relationship breakdown with grandparents.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Presented at Health and Housing services and stated the anxiety was due to being homeless.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Presented to Bernado's 'Hopscotch' and was offered one-to-one support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Returned to GP with anxiety and explained that was using cannabis to cope. Was given medication for anxiety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4478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 surgery (if GP referral)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CAMHS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 surgery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Health and housing service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Third sectors Youth substance misuse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 surgery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3334"/>
                  </a:ext>
                </a:extLst>
              </a:tr>
              <a:tr h="215314">
                <a:tc row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15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15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12143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Self medicating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anxiety with illicit substances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Felt they weren't offered more help as was not offered alternative treatment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Being unsupported led to feelings of hopelessness;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Left with no help as not offered suitable help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Developed distrust for CAMHS and GP because they felt they weren't offered the help they requested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Lack of MH support led to homelessness;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No MH help offered at homeless service;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Staff assuming anxiety was situational and not deep rooted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Responded well to this treatment due to the 1-1 nature, as it reduces group anxiety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1" u="none" strike="noStrike" noProof="0" dirty="0">
                          <a:solidFill>
                            <a:srgbClr val="000000"/>
                          </a:solidFill>
                        </a:rPr>
                        <a:t>“I need to take drugs to deal with things, to feel what normal people feel”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98B0F6-2488-5AE5-CE14-A87E85105652}"/>
              </a:ext>
            </a:extLst>
          </p:cNvPr>
          <p:cNvSpPr/>
          <p:nvPr/>
        </p:nvSpPr>
        <p:spPr>
          <a:xfrm flipH="1">
            <a:off x="1856337" y="3396618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056183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7846724" y="3184921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D1DB64-B592-6999-4036-40A309FEFC60}"/>
              </a:ext>
            </a:extLst>
          </p:cNvPr>
          <p:cNvSpPr/>
          <p:nvPr/>
        </p:nvSpPr>
        <p:spPr>
          <a:xfrm flipH="1">
            <a:off x="2621138" y="3396618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568E51-9EC9-4161-88AF-3E64A57A8FFE}"/>
              </a:ext>
            </a:extLst>
          </p:cNvPr>
          <p:cNvSpPr/>
          <p:nvPr/>
        </p:nvSpPr>
        <p:spPr>
          <a:xfrm flipH="1">
            <a:off x="3409418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9CBEA6-B6D9-91E0-F787-FC673A5C6DFD}"/>
              </a:ext>
            </a:extLst>
          </p:cNvPr>
          <p:cNvSpPr/>
          <p:nvPr/>
        </p:nvSpPr>
        <p:spPr>
          <a:xfrm flipH="1">
            <a:off x="4476778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EB0498-A20F-9032-93E5-E88ADD13F859}"/>
              </a:ext>
            </a:extLst>
          </p:cNvPr>
          <p:cNvSpPr/>
          <p:nvPr/>
        </p:nvSpPr>
        <p:spPr>
          <a:xfrm flipH="1">
            <a:off x="5300410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54394-9883-4911-F19E-F5ED611E98DB}"/>
              </a:ext>
            </a:extLst>
          </p:cNvPr>
          <p:cNvSpPr/>
          <p:nvPr/>
        </p:nvSpPr>
        <p:spPr>
          <a:xfrm flipH="1">
            <a:off x="6208085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9873D1-5ADA-3E40-E301-65F70B4E7333}"/>
              </a:ext>
            </a:extLst>
          </p:cNvPr>
          <p:cNvSpPr/>
          <p:nvPr/>
        </p:nvSpPr>
        <p:spPr>
          <a:xfrm flipH="1">
            <a:off x="8638696" y="3396618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C6A7B6-C05A-B6E0-6D72-A58D6839ADA9}"/>
              </a:ext>
            </a:extLst>
          </p:cNvPr>
          <p:cNvSpPr/>
          <p:nvPr/>
        </p:nvSpPr>
        <p:spPr>
          <a:xfrm flipH="1">
            <a:off x="7040121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C87310-CAD7-E0C3-C2E9-93EB4BE72DF1}"/>
              </a:ext>
            </a:extLst>
          </p:cNvPr>
          <p:cNvSpPr txBox="1">
            <a:spLocks/>
          </p:cNvSpPr>
          <p:nvPr/>
        </p:nvSpPr>
        <p:spPr>
          <a:xfrm>
            <a:off x="180315" y="115876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 </a:t>
            </a:r>
            <a:r>
              <a:rPr lang="en-GB" sz="1600" b="1" dirty="0">
                <a:ea typeface="+mj-lt"/>
                <a:cs typeface="+mj-lt"/>
              </a:rPr>
              <a:t>/ How it looks in practice // Advanced Level</a:t>
            </a:r>
            <a:endParaRPr lang="en-GB" sz="1600" b="1" dirty="0" err="1">
              <a:ea typeface="Calibri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666137-0BA0-7B02-F941-81F29066A0C0}"/>
              </a:ext>
            </a:extLst>
          </p:cNvPr>
          <p:cNvGrpSpPr/>
          <p:nvPr/>
        </p:nvGrpSpPr>
        <p:grpSpPr>
          <a:xfrm>
            <a:off x="3840198" y="419393"/>
            <a:ext cx="837199" cy="4727027"/>
            <a:chOff x="7553666" y="415145"/>
            <a:chExt cx="837199" cy="4727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F411240-E368-80AB-20FF-80782C8301EB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07E5CB-B7C2-5F6F-D4DA-8E553A28CBD9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B86E2A0-59C4-B3B4-0CDF-2A68C8E4DAAC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854551-B35A-0DE0-29AD-5531DE0C9197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19" name="Graphic 18" descr="Close with solid fill">
                <a:extLst>
                  <a:ext uri="{FF2B5EF4-FFF2-40B4-BE49-F238E27FC236}">
                    <a16:creationId xmlns:a16="http://schemas.microsoft.com/office/drawing/2014/main" id="{9449EC9F-9200-2331-8629-4C85A2F5D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647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09143"/>
              </p:ext>
            </p:extLst>
          </p:nvPr>
        </p:nvGraphicFramePr>
        <p:xfrm>
          <a:off x="84129" y="739099"/>
          <a:ext cx="8908777" cy="41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12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775664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3827828176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3957339726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3094582585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689852662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630532249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556583024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94237528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222607">
                <a:tc>
                  <a:txBody>
                    <a:bodyPr/>
                    <a:lstStyle/>
                    <a:p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3 months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14 months</a:t>
                      </a:r>
                      <a:endParaRPr lang="en-US" dirty="0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 weeks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 years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Request help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Getting help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Arrest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Prision</a:t>
                      </a:r>
                      <a:endParaRPr lang="en-US" sz="80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Recovery</a:t>
                      </a:r>
                      <a:endParaRPr lang="en-US" sz="80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941019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Together with his mother, went to the GP to request help with substance dependence (heroin)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Went through </a:t>
                      </a: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Dependence assessment with DARS</a:t>
                      </a:r>
                      <a:endParaRPr lang="en-US" sz="7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Met Mental Health worker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Mother made an application for Jerico's House and was accepted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Was arrested and held without access to methadone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Connected with prison recovery worker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Asked prison recovery worker to come off methadone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Access weekly recovery support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758885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Commenced methadone 30ml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Increased methadone 80ml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access to methadone (3days)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Repeat prescription deleted after 3 days no</a:t>
                      </a: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attendance</a:t>
                      </a: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Delay in obtaining new methadone prescription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Restarted 30ml methadone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Supported to reduce methadone from 80ml-zero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Commenced monthly injection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1168"/>
                  </a:ext>
                </a:extLst>
              </a:tr>
              <a:tr h="424976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GP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Drug &amp; Alcohol Recovery Service DARS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Jericho House (Drugs Recovery) 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Police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Pharmacy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Maximum security prison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Low supervision (Adult Open Estate)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3rd sector organisation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202370">
                <a:tc rowSpan="3"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02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02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829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regrets starting on methadone as it created another addiction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Lack of support from DARS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Support from Mental Health worker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Repeat 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prescription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deleted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11days without prescription</a:t>
                      </a:r>
                    </a:p>
                  </a:txBody>
                  <a:tcPr>
                    <a:solidFill>
                      <a:srgbClr val="F2CBCB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Support from prison recovery workers was excellent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Lack of ongoing support outside prison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98B0F6-2488-5AE5-CE14-A87E85105652}"/>
              </a:ext>
            </a:extLst>
          </p:cNvPr>
          <p:cNvSpPr/>
          <p:nvPr/>
        </p:nvSpPr>
        <p:spPr>
          <a:xfrm flipH="1">
            <a:off x="1001148" y="3699740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B73904-B275-8CDA-90C0-D9573646D1C2}"/>
              </a:ext>
            </a:extLst>
          </p:cNvPr>
          <p:cNvSpPr/>
          <p:nvPr/>
        </p:nvSpPr>
        <p:spPr>
          <a:xfrm flipH="1">
            <a:off x="2413723" y="3882050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734199" y="388204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3113739" y="3485497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3C79C3-CE6F-BF60-AA9F-37DD0BE9B64C}"/>
              </a:ext>
            </a:extLst>
          </p:cNvPr>
          <p:cNvSpPr/>
          <p:nvPr/>
        </p:nvSpPr>
        <p:spPr>
          <a:xfrm flipH="1">
            <a:off x="6501496" y="3485496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64D10D-FB24-7D92-91B5-E9E745AD6C64}"/>
              </a:ext>
            </a:extLst>
          </p:cNvPr>
          <p:cNvSpPr/>
          <p:nvPr/>
        </p:nvSpPr>
        <p:spPr>
          <a:xfrm flipH="1">
            <a:off x="5138658" y="388204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352117-8C99-EE9C-82DC-DED4A37E64E0}"/>
              </a:ext>
            </a:extLst>
          </p:cNvPr>
          <p:cNvSpPr/>
          <p:nvPr/>
        </p:nvSpPr>
        <p:spPr>
          <a:xfrm flipH="1">
            <a:off x="5819154" y="3882048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E28098-81EF-977C-78EB-DE9B38FE5410}"/>
              </a:ext>
            </a:extLst>
          </p:cNvPr>
          <p:cNvSpPr/>
          <p:nvPr/>
        </p:nvSpPr>
        <p:spPr>
          <a:xfrm flipH="1">
            <a:off x="3802675" y="3673226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A0BF9E-B00C-86A3-1992-A5F9718C2AF9}"/>
              </a:ext>
            </a:extLst>
          </p:cNvPr>
          <p:cNvSpPr/>
          <p:nvPr/>
        </p:nvSpPr>
        <p:spPr>
          <a:xfrm flipH="1">
            <a:off x="4472889" y="3882048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52842C-F471-2C5B-2451-AEF98F71C4CF}"/>
              </a:ext>
            </a:extLst>
          </p:cNvPr>
          <p:cNvSpPr/>
          <p:nvPr/>
        </p:nvSpPr>
        <p:spPr>
          <a:xfrm flipH="1">
            <a:off x="7176102" y="3485496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57DC58-93F4-7491-E8BE-0A3BBC437A7F}"/>
              </a:ext>
            </a:extLst>
          </p:cNvPr>
          <p:cNvSpPr/>
          <p:nvPr/>
        </p:nvSpPr>
        <p:spPr>
          <a:xfrm flipH="1">
            <a:off x="7862490" y="3485495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C5E5C8-171B-ECBB-CAAA-BED7436FA272}"/>
              </a:ext>
            </a:extLst>
          </p:cNvPr>
          <p:cNvSpPr/>
          <p:nvPr/>
        </p:nvSpPr>
        <p:spPr>
          <a:xfrm flipH="1">
            <a:off x="8572049" y="3687955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A61FDF-30EA-FC42-D249-4E59610E2B5F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 </a:t>
            </a:r>
            <a:r>
              <a:rPr lang="en-GB" sz="1600" b="1" dirty="0">
                <a:ea typeface="+mj-lt"/>
                <a:cs typeface="+mj-lt"/>
              </a:rPr>
              <a:t>/ How it looks in practice // Intermediate Level</a:t>
            </a:r>
            <a:endParaRPr lang="en-GB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758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/>
    <b0997d7f6f2b4bc7890c40ab47985429 xmlns="c90fc823-f927-4b13-b746-572312a1c935">
      <Terms xmlns="http://schemas.microsoft.com/office/infopath/2007/PartnerControls"/>
    </b0997d7f6f2b4bc7890c40ab4798542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98AF7-984C-4DEE-AD49-82C5CF3A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http://purl.org/dc/terms/"/>
    <ds:schemaRef ds:uri="http://schemas.openxmlformats.org/package/2006/metadata/core-properties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0fc823-f927-4b13-b746-572312a1c9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2143</TotalTime>
  <Words>658</Words>
  <Application>Microsoft Office PowerPoint</Application>
  <PresentationFormat>On-screen Show (16:9)</PresentationFormat>
  <Paragraphs>191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1_Office Theme</vt:lpstr>
      <vt:lpstr>2_Office Theme</vt:lpstr>
      <vt:lpstr>PowerPoint Presentation</vt:lpstr>
      <vt:lpstr>Template A – Advanced Level </vt:lpstr>
      <vt:lpstr>PowerPoint Presentation</vt:lpstr>
      <vt:lpstr>PowerPoint Presentation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Abby Manzi (NHS Healthcare Improvement Scotland)</cp:lastModifiedBy>
  <cp:revision>413</cp:revision>
  <cp:lastPrinted>2017-09-06T13:57:19Z</cp:lastPrinted>
  <dcterms:created xsi:type="dcterms:W3CDTF">2017-08-22T14:27:19Z</dcterms:created>
  <dcterms:modified xsi:type="dcterms:W3CDTF">2023-08-28T09:28:57Z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/>
  </property>
</Properties>
</file>