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2" r:id="rId2"/>
  </p:sldIdLst>
  <p:sldSz cx="12801600" cy="9601200" type="A3"/>
  <p:notesSz cx="9926638" cy="14355763"/>
  <p:defaultTextStyle>
    <a:defPPr>
      <a:defRPr lang="en-U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athand" initials="n" lastIdx="1" clrIdx="0"/>
  <p:cmAuthor id="1" name="Nathan Devereux" initials="ND" lastIdx="9" clrIdx="1">
    <p:extLst>
      <p:ext uri="{19B8F6BF-5375-455C-9EA6-DF929625EA0E}">
        <p15:presenceInfo xmlns:p15="http://schemas.microsoft.com/office/powerpoint/2012/main" userId="S-1-5-21-1942464828-378638904-3880573118-2026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80"/>
    <a:srgbClr val="7030A0"/>
    <a:srgbClr val="FA949E"/>
    <a:srgbClr val="A1002F"/>
    <a:srgbClr val="00A14D"/>
    <a:srgbClr val="DD71C8"/>
    <a:srgbClr val="F75B6A"/>
    <a:srgbClr val="97C93D"/>
    <a:srgbClr val="00754A"/>
    <a:srgbClr val="0951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90" autoAdjust="0"/>
    <p:restoredTop sz="96395" autoAdjust="0"/>
  </p:normalViewPr>
  <p:slideViewPr>
    <p:cSldViewPr>
      <p:cViewPr>
        <p:scale>
          <a:sx n="90" d="100"/>
          <a:sy n="90" d="100"/>
        </p:scale>
        <p:origin x="104" y="-2604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718592"/>
          </a:xfrm>
          <a:prstGeom prst="rect">
            <a:avLst/>
          </a:prstGeom>
        </p:spPr>
        <p:txBody>
          <a:bodyPr vert="horz" lIns="132752" tIns="66377" rIns="132752" bIns="66377" rtlCol="0"/>
          <a:lstStyle>
            <a:lvl1pPr algn="l">
              <a:defRPr sz="17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1697" y="0"/>
            <a:ext cx="4302625" cy="718592"/>
          </a:xfrm>
          <a:prstGeom prst="rect">
            <a:avLst/>
          </a:prstGeom>
        </p:spPr>
        <p:txBody>
          <a:bodyPr vert="horz" lIns="132752" tIns="66377" rIns="132752" bIns="66377" rtlCol="0"/>
          <a:lstStyle>
            <a:lvl1pPr algn="r">
              <a:defRPr sz="1700"/>
            </a:lvl1pPr>
          </a:lstStyle>
          <a:p>
            <a:fld id="{95655AB0-555E-465A-881B-04E0CBBBBAD8}" type="datetimeFigureOut">
              <a:rPr lang="en-US" smtClean="0"/>
              <a:pPr/>
              <a:t>7/11/2024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3188" y="1076325"/>
            <a:ext cx="7180262" cy="538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52" tIns="66377" rIns="132752" bIns="66377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202" y="6818588"/>
            <a:ext cx="7942238" cy="6460437"/>
          </a:xfrm>
          <a:prstGeom prst="rect">
            <a:avLst/>
          </a:prstGeom>
        </p:spPr>
        <p:txBody>
          <a:bodyPr vert="horz" lIns="132752" tIns="66377" rIns="132752" bIns="6637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4878"/>
            <a:ext cx="4302625" cy="718591"/>
          </a:xfrm>
          <a:prstGeom prst="rect">
            <a:avLst/>
          </a:prstGeom>
        </p:spPr>
        <p:txBody>
          <a:bodyPr vert="horz" lIns="132752" tIns="66377" rIns="132752" bIns="66377" rtlCol="0" anchor="b"/>
          <a:lstStyle>
            <a:lvl1pPr algn="l">
              <a:defRPr sz="17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1697" y="13634878"/>
            <a:ext cx="4302625" cy="718591"/>
          </a:xfrm>
          <a:prstGeom prst="rect">
            <a:avLst/>
          </a:prstGeom>
        </p:spPr>
        <p:txBody>
          <a:bodyPr vert="horz" lIns="132752" tIns="66377" rIns="132752" bIns="66377" rtlCol="0" anchor="b"/>
          <a:lstStyle>
            <a:lvl1pPr algn="r">
              <a:defRPr sz="1700"/>
            </a:lvl1pPr>
          </a:lstStyle>
          <a:p>
            <a:fld id="{A9DA8EF6-C2BD-4B4D-8DC7-B518DF11E78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091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DA8EF6-C2BD-4B4D-8DC7-B518DF11E78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5728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602"/>
            <a:ext cx="10881360" cy="20580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2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3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5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FC957-8F4F-4C50-B1FE-ED38EE96DD32}" type="datetimeFigureOut">
              <a:rPr lang="en-GB" smtClean="0"/>
              <a:pPr/>
              <a:t>11/07/2024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CF209-879B-4E63-8845-5F54751ECB8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FC957-8F4F-4C50-B1FE-ED38EE96DD32}" type="datetimeFigureOut">
              <a:rPr lang="en-GB" smtClean="0"/>
              <a:pPr/>
              <a:t>11/07/2024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CF209-879B-4E63-8845-5F54751ECB8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994962" y="537851"/>
            <a:ext cx="4031615" cy="114703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5669" y="537851"/>
            <a:ext cx="11885930" cy="114703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FC957-8F4F-4C50-B1FE-ED38EE96DD32}" type="datetimeFigureOut">
              <a:rPr lang="en-GB" smtClean="0"/>
              <a:pPr/>
              <a:t>11/07/2024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CF209-879B-4E63-8845-5F54751ECB8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FC957-8F4F-4C50-B1FE-ED38EE96DD32}" type="datetimeFigureOut">
              <a:rPr lang="en-GB" smtClean="0"/>
              <a:pPr/>
              <a:t>11/07/2024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CF209-879B-4E63-8845-5F54751ECB8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667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6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2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19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25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38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44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5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FC957-8F4F-4C50-B1FE-ED38EE96DD32}" type="datetimeFigureOut">
              <a:rPr lang="en-GB" smtClean="0"/>
              <a:pPr/>
              <a:t>11/07/2024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CF209-879B-4E63-8845-5F54751ECB8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67803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FC957-8F4F-4C50-B1FE-ED38EE96DD32}" type="datetimeFigureOut">
              <a:rPr lang="en-GB" smtClean="0"/>
              <a:pPr/>
              <a:t>11/07/2024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CF209-879B-4E63-8845-5F54751ECB8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2" y="2149164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64" indent="0">
              <a:buNone/>
              <a:defRPr sz="2800" b="1"/>
            </a:lvl2pPr>
            <a:lvl3pPr marL="1280128" indent="0">
              <a:buNone/>
              <a:defRPr sz="2500" b="1"/>
            </a:lvl3pPr>
            <a:lvl4pPr marL="1920192" indent="0">
              <a:buNone/>
              <a:defRPr sz="2200" b="1"/>
            </a:lvl4pPr>
            <a:lvl5pPr marL="2560256" indent="0">
              <a:buNone/>
              <a:defRPr sz="2200" b="1"/>
            </a:lvl5pPr>
            <a:lvl6pPr marL="3200320" indent="0">
              <a:buNone/>
              <a:defRPr sz="2200" b="1"/>
            </a:lvl6pPr>
            <a:lvl7pPr marL="3840384" indent="0">
              <a:buNone/>
              <a:defRPr sz="2200" b="1"/>
            </a:lvl7pPr>
            <a:lvl8pPr marL="4480448" indent="0">
              <a:buNone/>
              <a:defRPr sz="2200" b="1"/>
            </a:lvl8pPr>
            <a:lvl9pPr marL="5120512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2" y="3044826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9" y="2149164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64" indent="0">
              <a:buNone/>
              <a:defRPr sz="2800" b="1"/>
            </a:lvl2pPr>
            <a:lvl3pPr marL="1280128" indent="0">
              <a:buNone/>
              <a:defRPr sz="2500" b="1"/>
            </a:lvl3pPr>
            <a:lvl4pPr marL="1920192" indent="0">
              <a:buNone/>
              <a:defRPr sz="2200" b="1"/>
            </a:lvl4pPr>
            <a:lvl5pPr marL="2560256" indent="0">
              <a:buNone/>
              <a:defRPr sz="2200" b="1"/>
            </a:lvl5pPr>
            <a:lvl6pPr marL="3200320" indent="0">
              <a:buNone/>
              <a:defRPr sz="2200" b="1"/>
            </a:lvl6pPr>
            <a:lvl7pPr marL="3840384" indent="0">
              <a:buNone/>
              <a:defRPr sz="2200" b="1"/>
            </a:lvl7pPr>
            <a:lvl8pPr marL="4480448" indent="0">
              <a:buNone/>
              <a:defRPr sz="2200" b="1"/>
            </a:lvl8pPr>
            <a:lvl9pPr marL="5120512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9" y="3044826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FC957-8F4F-4C50-B1FE-ED38EE96DD32}" type="datetimeFigureOut">
              <a:rPr lang="en-GB" smtClean="0"/>
              <a:pPr/>
              <a:t>11/07/2024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CF209-879B-4E63-8845-5F54751ECB8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FC957-8F4F-4C50-B1FE-ED38EE96DD32}" type="datetimeFigureOut">
              <a:rPr lang="en-GB" smtClean="0"/>
              <a:pPr/>
              <a:t>11/07/2024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CF209-879B-4E63-8845-5F54751ECB8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FC957-8F4F-4C50-B1FE-ED38EE96DD32}" type="datetimeFigureOut">
              <a:rPr lang="en-GB" smtClean="0"/>
              <a:pPr/>
              <a:t>11/07/2024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CF209-879B-4E63-8845-5F54751ECB8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3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1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3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64" indent="0">
              <a:buNone/>
              <a:defRPr sz="1700"/>
            </a:lvl2pPr>
            <a:lvl3pPr marL="1280128" indent="0">
              <a:buNone/>
              <a:defRPr sz="1400"/>
            </a:lvl3pPr>
            <a:lvl4pPr marL="1920192" indent="0">
              <a:buNone/>
              <a:defRPr sz="1300"/>
            </a:lvl4pPr>
            <a:lvl5pPr marL="2560256" indent="0">
              <a:buNone/>
              <a:defRPr sz="1300"/>
            </a:lvl5pPr>
            <a:lvl6pPr marL="3200320" indent="0">
              <a:buNone/>
              <a:defRPr sz="1300"/>
            </a:lvl6pPr>
            <a:lvl7pPr marL="3840384" indent="0">
              <a:buNone/>
              <a:defRPr sz="1300"/>
            </a:lvl7pPr>
            <a:lvl8pPr marL="4480448" indent="0">
              <a:buNone/>
              <a:defRPr sz="1300"/>
            </a:lvl8pPr>
            <a:lvl9pPr marL="5120512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FC957-8F4F-4C50-B1FE-ED38EE96DD32}" type="datetimeFigureOut">
              <a:rPr lang="en-GB" smtClean="0"/>
              <a:pPr/>
              <a:t>11/07/2024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CF209-879B-4E63-8845-5F54751ECB8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6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64" indent="0">
              <a:buNone/>
              <a:defRPr sz="3900"/>
            </a:lvl2pPr>
            <a:lvl3pPr marL="1280128" indent="0">
              <a:buNone/>
              <a:defRPr sz="3400"/>
            </a:lvl3pPr>
            <a:lvl4pPr marL="1920192" indent="0">
              <a:buNone/>
              <a:defRPr sz="2800"/>
            </a:lvl4pPr>
            <a:lvl5pPr marL="2560256" indent="0">
              <a:buNone/>
              <a:defRPr sz="2800"/>
            </a:lvl5pPr>
            <a:lvl6pPr marL="3200320" indent="0">
              <a:buNone/>
              <a:defRPr sz="2800"/>
            </a:lvl6pPr>
            <a:lvl7pPr marL="3840384" indent="0">
              <a:buNone/>
              <a:defRPr sz="2800"/>
            </a:lvl7pPr>
            <a:lvl8pPr marL="4480448" indent="0">
              <a:buNone/>
              <a:defRPr sz="2800"/>
            </a:lvl8pPr>
            <a:lvl9pPr marL="5120512" indent="0">
              <a:buNone/>
              <a:defRPr sz="28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9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64" indent="0">
              <a:buNone/>
              <a:defRPr sz="1700"/>
            </a:lvl2pPr>
            <a:lvl3pPr marL="1280128" indent="0">
              <a:buNone/>
              <a:defRPr sz="1400"/>
            </a:lvl3pPr>
            <a:lvl4pPr marL="1920192" indent="0">
              <a:buNone/>
              <a:defRPr sz="1300"/>
            </a:lvl4pPr>
            <a:lvl5pPr marL="2560256" indent="0">
              <a:buNone/>
              <a:defRPr sz="1300"/>
            </a:lvl5pPr>
            <a:lvl6pPr marL="3200320" indent="0">
              <a:buNone/>
              <a:defRPr sz="1300"/>
            </a:lvl6pPr>
            <a:lvl7pPr marL="3840384" indent="0">
              <a:buNone/>
              <a:defRPr sz="1300"/>
            </a:lvl7pPr>
            <a:lvl8pPr marL="4480448" indent="0">
              <a:buNone/>
              <a:defRPr sz="1300"/>
            </a:lvl8pPr>
            <a:lvl9pPr marL="5120512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FC957-8F4F-4C50-B1FE-ED38EE96DD32}" type="datetimeFigureOut">
              <a:rPr lang="en-GB" smtClean="0"/>
              <a:pPr/>
              <a:t>11/07/2024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CF209-879B-4E63-8845-5F54751ECB8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897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FC957-8F4F-4C50-B1FE-ED38EE96DD32}" type="datetimeFigureOut">
              <a:rPr lang="en-GB" smtClean="0"/>
              <a:pPr/>
              <a:t>11/07/2024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897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8898897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CF209-879B-4E63-8845-5F54751ECB8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28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48" indent="-480048" algn="l" defTabSz="1280128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04" indent="-400040" algn="l" defTabSz="1280128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160" indent="-320032" algn="l" defTabSz="1280128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24" indent="-320032" algn="l" defTabSz="1280128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288" indent="-320032" algn="l" defTabSz="1280128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352" indent="-320032" algn="l" defTabSz="1280128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416" indent="-320032" algn="l" defTabSz="1280128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480" indent="-320032" algn="l" defTabSz="1280128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544" indent="-320032" algn="l" defTabSz="1280128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2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64" algn="l" defTabSz="128012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28" algn="l" defTabSz="128012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192" algn="l" defTabSz="128012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256" algn="l" defTabSz="128012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320" algn="l" defTabSz="128012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384" algn="l" defTabSz="128012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448" algn="l" defTabSz="128012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512" algn="l" defTabSz="128012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0" y="-23936"/>
            <a:ext cx="12801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/>
              <a:t>Heath and Social Care System – </a:t>
            </a:r>
            <a:r>
              <a:rPr lang="en-GB" sz="2600" b="1"/>
              <a:t>North Lanarkshire</a:t>
            </a:r>
            <a:endParaRPr lang="en-GB" sz="26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4096" y="380197"/>
            <a:ext cx="126734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Created by Strategic Planning Portfolio, ihub, Healthcare Improvement Scotland.</a:t>
            </a:r>
          </a:p>
        </p:txBody>
      </p:sp>
      <p:pic>
        <p:nvPicPr>
          <p:cNvPr id="5" name="Picture 4" descr="his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37344" y="17457"/>
            <a:ext cx="864747" cy="290692"/>
          </a:xfrm>
          <a:prstGeom prst="rect">
            <a:avLst/>
          </a:prstGeom>
        </p:spPr>
      </p:pic>
      <p:pic>
        <p:nvPicPr>
          <p:cNvPr id="74" name="Picture 7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950" y="768152"/>
            <a:ext cx="12698650" cy="8692732"/>
          </a:xfrm>
          <a:prstGeom prst="rect">
            <a:avLst/>
          </a:prstGeom>
        </p:spPr>
      </p:pic>
      <p:sp>
        <p:nvSpPr>
          <p:cNvPr id="8" name="Rectangle 7">
            <a:hlinkClick r:id="" action="ppaction://noaction"/>
          </p:cNvPr>
          <p:cNvSpPr/>
          <p:nvPr/>
        </p:nvSpPr>
        <p:spPr>
          <a:xfrm>
            <a:off x="8186544" y="7406375"/>
            <a:ext cx="992867" cy="206363"/>
          </a:xfrm>
          <a:prstGeom prst="rect">
            <a:avLst/>
          </a:prstGeom>
          <a:solidFill>
            <a:srgbClr val="7030A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Housing First</a:t>
            </a:r>
          </a:p>
        </p:txBody>
      </p:sp>
      <p:sp>
        <p:nvSpPr>
          <p:cNvPr id="9" name="Rectangle 8">
            <a:hlinkClick r:id="" action="ppaction://noaction"/>
          </p:cNvPr>
          <p:cNvSpPr/>
          <p:nvPr/>
        </p:nvSpPr>
        <p:spPr>
          <a:xfrm>
            <a:off x="8162922" y="7092132"/>
            <a:ext cx="1023247" cy="275772"/>
          </a:xfrm>
          <a:prstGeom prst="rect">
            <a:avLst/>
          </a:prstGeom>
          <a:solidFill>
            <a:srgbClr val="FA949E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Out of Hours Homeless Services</a:t>
            </a:r>
          </a:p>
        </p:txBody>
      </p:sp>
      <p:sp>
        <p:nvSpPr>
          <p:cNvPr id="10" name="Rectangle 9">
            <a:hlinkClick r:id="" action="ppaction://noaction"/>
          </p:cNvPr>
          <p:cNvSpPr/>
          <p:nvPr/>
        </p:nvSpPr>
        <p:spPr>
          <a:xfrm>
            <a:off x="8169420" y="6820533"/>
            <a:ext cx="995512" cy="216529"/>
          </a:xfrm>
          <a:prstGeom prst="rect">
            <a:avLst/>
          </a:prstGeom>
          <a:solidFill>
            <a:srgbClr val="00438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MH Services</a:t>
            </a:r>
          </a:p>
        </p:txBody>
      </p:sp>
      <p:sp>
        <p:nvSpPr>
          <p:cNvPr id="13" name="Rectangle 12">
            <a:hlinkClick r:id="" action="ppaction://noaction"/>
          </p:cNvPr>
          <p:cNvSpPr/>
          <p:nvPr/>
        </p:nvSpPr>
        <p:spPr>
          <a:xfrm>
            <a:off x="8183898" y="2621802"/>
            <a:ext cx="993325" cy="306549"/>
          </a:xfrm>
          <a:prstGeom prst="rect">
            <a:avLst/>
          </a:prstGeom>
          <a:solidFill>
            <a:srgbClr val="00438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Community MH Services</a:t>
            </a:r>
          </a:p>
        </p:txBody>
      </p:sp>
      <p:sp>
        <p:nvSpPr>
          <p:cNvPr id="14" name="Rectangle 13">
            <a:hlinkClick r:id="" action="ppaction://noaction"/>
          </p:cNvPr>
          <p:cNvSpPr/>
          <p:nvPr/>
        </p:nvSpPr>
        <p:spPr>
          <a:xfrm>
            <a:off x="8172095" y="2970068"/>
            <a:ext cx="388945" cy="237096"/>
          </a:xfrm>
          <a:prstGeom prst="rect">
            <a:avLst/>
          </a:prstGeom>
          <a:solidFill>
            <a:srgbClr val="004380"/>
          </a:solidFill>
          <a:ln w="3175">
            <a:solidFill>
              <a:srgbClr val="0043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A&amp;E</a:t>
            </a:r>
          </a:p>
        </p:txBody>
      </p:sp>
      <p:sp>
        <p:nvSpPr>
          <p:cNvPr id="15" name="Rectangle 14">
            <a:hlinkClick r:id="" action="ppaction://noaction"/>
          </p:cNvPr>
          <p:cNvSpPr/>
          <p:nvPr/>
        </p:nvSpPr>
        <p:spPr>
          <a:xfrm>
            <a:off x="8561041" y="2940087"/>
            <a:ext cx="635046" cy="1567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Samaritans</a:t>
            </a:r>
          </a:p>
        </p:txBody>
      </p:sp>
      <p:sp>
        <p:nvSpPr>
          <p:cNvPr id="16" name="Rectangle 15">
            <a:hlinkClick r:id="" action="ppaction://noaction"/>
          </p:cNvPr>
          <p:cNvSpPr/>
          <p:nvPr/>
        </p:nvSpPr>
        <p:spPr>
          <a:xfrm>
            <a:off x="8569551" y="3108926"/>
            <a:ext cx="630970" cy="1561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 err="1">
                <a:solidFill>
                  <a:schemeClr val="tx1"/>
                </a:solidFill>
              </a:rPr>
              <a:t>Childline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hlinkClick r:id="" action="ppaction://noaction"/>
          </p:cNvPr>
          <p:cNvSpPr/>
          <p:nvPr/>
        </p:nvSpPr>
        <p:spPr>
          <a:xfrm>
            <a:off x="8171329" y="3288352"/>
            <a:ext cx="1029192" cy="295593"/>
          </a:xfrm>
          <a:prstGeom prst="rect">
            <a:avLst/>
          </a:prstGeom>
          <a:solidFill>
            <a:srgbClr val="7030A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Acute Substance Misuse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18" name="Rectangle 17">
            <a:hlinkClick r:id="" action="ppaction://noaction"/>
          </p:cNvPr>
          <p:cNvSpPr/>
          <p:nvPr/>
        </p:nvSpPr>
        <p:spPr>
          <a:xfrm>
            <a:off x="8164873" y="3610481"/>
            <a:ext cx="1050626" cy="295937"/>
          </a:xfrm>
          <a:prstGeom prst="rect">
            <a:avLst/>
          </a:prstGeom>
          <a:solidFill>
            <a:srgbClr val="00438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GB" sz="1100" dirty="0">
              <a:solidFill>
                <a:schemeClr val="bg1"/>
              </a:solidFill>
            </a:endParaRPr>
          </a:p>
          <a:p>
            <a:pPr algn="ctr"/>
            <a:r>
              <a:rPr lang="en-GB" sz="1100" dirty="0">
                <a:solidFill>
                  <a:schemeClr val="bg1"/>
                </a:solidFill>
              </a:rPr>
              <a:t>Wishaw Hospital Navigators</a:t>
            </a:r>
          </a:p>
          <a:p>
            <a:pPr algn="ctr"/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19" name="Rectangle 18">
            <a:hlinkClick r:id="" action="ppaction://noaction"/>
          </p:cNvPr>
          <p:cNvSpPr/>
          <p:nvPr/>
        </p:nvSpPr>
        <p:spPr>
          <a:xfrm>
            <a:off x="8165358" y="3925282"/>
            <a:ext cx="1029048" cy="459733"/>
          </a:xfrm>
          <a:prstGeom prst="rect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Distress Brief Intervention Programme</a:t>
            </a:r>
          </a:p>
        </p:txBody>
      </p:sp>
      <p:sp>
        <p:nvSpPr>
          <p:cNvPr id="20" name="Rectangle 19">
            <a:hlinkClick r:id="" action="ppaction://noaction"/>
          </p:cNvPr>
          <p:cNvSpPr/>
          <p:nvPr/>
        </p:nvSpPr>
        <p:spPr>
          <a:xfrm>
            <a:off x="8157129" y="4414593"/>
            <a:ext cx="1020095" cy="363222"/>
          </a:xfrm>
          <a:prstGeom prst="rect">
            <a:avLst/>
          </a:prstGeom>
          <a:solidFill>
            <a:srgbClr val="FA949E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Housing Support Team</a:t>
            </a:r>
          </a:p>
        </p:txBody>
      </p:sp>
      <p:sp>
        <p:nvSpPr>
          <p:cNvPr id="21" name="Rectangle 20">
            <a:hlinkClick r:id="" action="ppaction://noaction"/>
          </p:cNvPr>
          <p:cNvSpPr/>
          <p:nvPr/>
        </p:nvSpPr>
        <p:spPr>
          <a:xfrm>
            <a:off x="8164873" y="4820409"/>
            <a:ext cx="1029533" cy="140661"/>
          </a:xfrm>
          <a:prstGeom prst="rect">
            <a:avLst/>
          </a:prstGeom>
          <a:solidFill>
            <a:srgbClr val="00A14D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  <a:p>
            <a:pPr algn="ctr"/>
            <a:r>
              <a:rPr lang="en-GB" sz="1100" dirty="0">
                <a:solidFill>
                  <a:schemeClr val="tx1"/>
                </a:solidFill>
              </a:rPr>
              <a:t>Police Scotland</a:t>
            </a:r>
          </a:p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hlinkClick r:id="" action="ppaction://noaction"/>
          </p:cNvPr>
          <p:cNvSpPr/>
          <p:nvPr/>
        </p:nvSpPr>
        <p:spPr>
          <a:xfrm>
            <a:off x="8167687" y="5006132"/>
            <a:ext cx="1026720" cy="390671"/>
          </a:xfrm>
          <a:prstGeom prst="rect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North Lanarkshire Overdose Response Team</a:t>
            </a:r>
          </a:p>
        </p:txBody>
      </p:sp>
      <p:sp>
        <p:nvSpPr>
          <p:cNvPr id="24" name="Rectangle 23">
            <a:hlinkClick r:id="" action="ppaction://noaction"/>
          </p:cNvPr>
          <p:cNvSpPr/>
          <p:nvPr/>
        </p:nvSpPr>
        <p:spPr>
          <a:xfrm>
            <a:off x="8166337" y="5414766"/>
            <a:ext cx="1013074" cy="1174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Women’s Aid</a:t>
            </a:r>
          </a:p>
        </p:txBody>
      </p:sp>
      <p:sp>
        <p:nvSpPr>
          <p:cNvPr id="25" name="Rectangle 24">
            <a:hlinkClick r:id="" action="ppaction://noaction"/>
          </p:cNvPr>
          <p:cNvSpPr/>
          <p:nvPr/>
        </p:nvSpPr>
        <p:spPr>
          <a:xfrm>
            <a:off x="8165457" y="5558705"/>
            <a:ext cx="1020712" cy="13021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 err="1">
                <a:solidFill>
                  <a:schemeClr val="tx1"/>
                </a:solidFill>
              </a:rPr>
              <a:t>Sliverline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hlinkClick r:id="" action="ppaction://noaction"/>
          </p:cNvPr>
          <p:cNvSpPr/>
          <p:nvPr/>
        </p:nvSpPr>
        <p:spPr>
          <a:xfrm>
            <a:off x="8165457" y="5715087"/>
            <a:ext cx="1038199" cy="173116"/>
          </a:xfrm>
          <a:prstGeom prst="rect">
            <a:avLst/>
          </a:prstGeom>
          <a:solidFill>
            <a:srgbClr val="00B0F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Breathing Space</a:t>
            </a:r>
          </a:p>
        </p:txBody>
      </p:sp>
      <p:sp>
        <p:nvSpPr>
          <p:cNvPr id="29" name="Rectangle 28">
            <a:hlinkClick r:id="" action="ppaction://noaction"/>
          </p:cNvPr>
          <p:cNvSpPr/>
          <p:nvPr/>
        </p:nvSpPr>
        <p:spPr>
          <a:xfrm>
            <a:off x="8169016" y="5904406"/>
            <a:ext cx="1017153" cy="29152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National Debt Helpline</a:t>
            </a:r>
          </a:p>
        </p:txBody>
      </p:sp>
      <p:sp>
        <p:nvSpPr>
          <p:cNvPr id="30" name="Rectangle 29">
            <a:hlinkClick r:id="" action="ppaction://noaction"/>
          </p:cNvPr>
          <p:cNvSpPr/>
          <p:nvPr/>
        </p:nvSpPr>
        <p:spPr>
          <a:xfrm>
            <a:off x="8184124" y="6204726"/>
            <a:ext cx="449775" cy="225038"/>
          </a:xfrm>
          <a:prstGeom prst="rect">
            <a:avLst/>
          </a:prstGeom>
          <a:solidFill>
            <a:srgbClr val="004380"/>
          </a:solidFill>
          <a:ln w="3175">
            <a:solidFill>
              <a:srgbClr val="0043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NHS 24</a:t>
            </a:r>
          </a:p>
        </p:txBody>
      </p:sp>
      <p:sp>
        <p:nvSpPr>
          <p:cNvPr id="31" name="Rectangle 30">
            <a:hlinkClick r:id="" action="ppaction://noaction"/>
          </p:cNvPr>
          <p:cNvSpPr/>
          <p:nvPr/>
        </p:nvSpPr>
        <p:spPr>
          <a:xfrm>
            <a:off x="8706732" y="6244981"/>
            <a:ext cx="487886" cy="190001"/>
          </a:xfrm>
          <a:prstGeom prst="rect">
            <a:avLst/>
          </a:prstGeom>
          <a:solidFill>
            <a:srgbClr val="004380"/>
          </a:solidFill>
          <a:ln w="3175">
            <a:solidFill>
              <a:srgbClr val="0043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CMHT</a:t>
            </a:r>
          </a:p>
        </p:txBody>
      </p:sp>
      <p:sp>
        <p:nvSpPr>
          <p:cNvPr id="32" name="Rectangle 31">
            <a:hlinkClick r:id="" action="ppaction://noaction"/>
          </p:cNvPr>
          <p:cNvSpPr/>
          <p:nvPr/>
        </p:nvSpPr>
        <p:spPr>
          <a:xfrm>
            <a:off x="8171329" y="6481433"/>
            <a:ext cx="1000825" cy="261871"/>
          </a:xfrm>
          <a:prstGeom prst="rect">
            <a:avLst/>
          </a:prstGeom>
          <a:solidFill>
            <a:srgbClr val="7030A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050" dirty="0">
                <a:solidFill>
                  <a:schemeClr val="bg1"/>
                </a:solidFill>
              </a:rPr>
              <a:t>Social Work Out of Hours</a:t>
            </a:r>
          </a:p>
        </p:txBody>
      </p:sp>
      <p:sp>
        <p:nvSpPr>
          <p:cNvPr id="36" name="Rectangle 35">
            <a:hlinkClick r:id="" action="ppaction://noaction"/>
          </p:cNvPr>
          <p:cNvSpPr/>
          <p:nvPr/>
        </p:nvSpPr>
        <p:spPr>
          <a:xfrm>
            <a:off x="4888632" y="2415076"/>
            <a:ext cx="900000" cy="360000"/>
          </a:xfrm>
          <a:prstGeom prst="rect">
            <a:avLst/>
          </a:prstGeom>
          <a:solidFill>
            <a:srgbClr val="00B0F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Breathing space</a:t>
            </a:r>
          </a:p>
        </p:txBody>
      </p:sp>
      <p:sp>
        <p:nvSpPr>
          <p:cNvPr id="37" name="Rectangle 36">
            <a:hlinkClick r:id="" action="ppaction://noaction"/>
          </p:cNvPr>
          <p:cNvSpPr/>
          <p:nvPr/>
        </p:nvSpPr>
        <p:spPr>
          <a:xfrm>
            <a:off x="5824736" y="2415076"/>
            <a:ext cx="936104" cy="360000"/>
          </a:xfrm>
          <a:prstGeom prst="rect">
            <a:avLst/>
          </a:prstGeom>
          <a:solidFill>
            <a:srgbClr val="004380"/>
          </a:solidFill>
          <a:ln w="3175">
            <a:solidFill>
              <a:srgbClr val="0043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GP Health Hubs</a:t>
            </a:r>
          </a:p>
        </p:txBody>
      </p:sp>
      <p:sp>
        <p:nvSpPr>
          <p:cNvPr id="38" name="Rectangle 37">
            <a:hlinkClick r:id="" action="ppaction://noaction"/>
          </p:cNvPr>
          <p:cNvSpPr/>
          <p:nvPr/>
        </p:nvSpPr>
        <p:spPr>
          <a:xfrm>
            <a:off x="4888632" y="2829044"/>
            <a:ext cx="880008" cy="2220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Carer’s orgs</a:t>
            </a:r>
          </a:p>
        </p:txBody>
      </p:sp>
      <p:sp>
        <p:nvSpPr>
          <p:cNvPr id="39" name="Rectangle 38">
            <a:hlinkClick r:id="" action="ppaction://noaction"/>
          </p:cNvPr>
          <p:cNvSpPr/>
          <p:nvPr/>
        </p:nvSpPr>
        <p:spPr>
          <a:xfrm>
            <a:off x="5819890" y="2802624"/>
            <a:ext cx="900000" cy="508408"/>
          </a:xfrm>
          <a:prstGeom prst="rect">
            <a:avLst/>
          </a:prstGeom>
          <a:solidFill>
            <a:srgbClr val="7030A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Health &amp; Homelessness Service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41" name="Rectangle 40">
            <a:hlinkClick r:id="" action="ppaction://noaction"/>
          </p:cNvPr>
          <p:cNvSpPr/>
          <p:nvPr/>
        </p:nvSpPr>
        <p:spPr>
          <a:xfrm>
            <a:off x="4868640" y="3085045"/>
            <a:ext cx="900000" cy="360000"/>
          </a:xfrm>
          <a:prstGeom prst="rect">
            <a:avLst/>
          </a:prstGeom>
          <a:solidFill>
            <a:srgbClr val="A1002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Community Boards</a:t>
            </a:r>
          </a:p>
        </p:txBody>
      </p:sp>
      <p:sp>
        <p:nvSpPr>
          <p:cNvPr id="42" name="Rectangle 41">
            <a:hlinkClick r:id="" action="ppaction://noaction"/>
          </p:cNvPr>
          <p:cNvSpPr/>
          <p:nvPr/>
        </p:nvSpPr>
        <p:spPr>
          <a:xfrm>
            <a:off x="5819890" y="3360439"/>
            <a:ext cx="900000" cy="12658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Helplines</a:t>
            </a:r>
          </a:p>
        </p:txBody>
      </p:sp>
      <p:sp>
        <p:nvSpPr>
          <p:cNvPr id="43" name="Rectangle 42">
            <a:hlinkClick r:id="" action="ppaction://noaction"/>
          </p:cNvPr>
          <p:cNvSpPr/>
          <p:nvPr/>
        </p:nvSpPr>
        <p:spPr>
          <a:xfrm>
            <a:off x="4856809" y="3487022"/>
            <a:ext cx="900000" cy="360000"/>
          </a:xfrm>
          <a:prstGeom prst="rect">
            <a:avLst/>
          </a:prstGeom>
          <a:solidFill>
            <a:srgbClr val="00438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GP Community Link Worker</a:t>
            </a:r>
          </a:p>
        </p:txBody>
      </p:sp>
      <p:sp>
        <p:nvSpPr>
          <p:cNvPr id="44" name="Rectangle 43">
            <a:hlinkClick r:id="" action="ppaction://noaction"/>
          </p:cNvPr>
          <p:cNvSpPr/>
          <p:nvPr/>
        </p:nvSpPr>
        <p:spPr>
          <a:xfrm>
            <a:off x="5822887" y="3534292"/>
            <a:ext cx="897003" cy="12737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 err="1">
                <a:solidFill>
                  <a:schemeClr val="tx1"/>
                </a:solidFill>
              </a:rPr>
              <a:t>Homestart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45" name="Rectangle 44">
            <a:hlinkClick r:id="" action="ppaction://noaction"/>
          </p:cNvPr>
          <p:cNvSpPr/>
          <p:nvPr/>
        </p:nvSpPr>
        <p:spPr>
          <a:xfrm>
            <a:off x="5819890" y="3697092"/>
            <a:ext cx="909600" cy="14605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Men's Shed</a:t>
            </a:r>
          </a:p>
        </p:txBody>
      </p:sp>
      <p:sp>
        <p:nvSpPr>
          <p:cNvPr id="46" name="Rectangle 45">
            <a:hlinkClick r:id="" action="ppaction://noaction"/>
          </p:cNvPr>
          <p:cNvSpPr/>
          <p:nvPr/>
        </p:nvSpPr>
        <p:spPr>
          <a:xfrm>
            <a:off x="4856809" y="3888999"/>
            <a:ext cx="900000" cy="485112"/>
          </a:xfrm>
          <a:prstGeom prst="rect">
            <a:avLst/>
          </a:prstGeom>
          <a:solidFill>
            <a:srgbClr val="00438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Community Mental Health Teams</a:t>
            </a:r>
          </a:p>
        </p:txBody>
      </p:sp>
      <p:sp>
        <p:nvSpPr>
          <p:cNvPr id="47" name="Rectangle 46">
            <a:hlinkClick r:id="" action="ppaction://noaction"/>
          </p:cNvPr>
          <p:cNvSpPr/>
          <p:nvPr/>
        </p:nvSpPr>
        <p:spPr>
          <a:xfrm>
            <a:off x="5819890" y="3888999"/>
            <a:ext cx="900000" cy="463649"/>
          </a:xfrm>
          <a:prstGeom prst="rect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North Lan. Recovery Community</a:t>
            </a:r>
          </a:p>
        </p:txBody>
      </p:sp>
      <p:sp>
        <p:nvSpPr>
          <p:cNvPr id="48" name="Rectangle 47">
            <a:hlinkClick r:id="" action="ppaction://noaction"/>
          </p:cNvPr>
          <p:cNvSpPr/>
          <p:nvPr/>
        </p:nvSpPr>
        <p:spPr>
          <a:xfrm>
            <a:off x="4856809" y="4422000"/>
            <a:ext cx="900000" cy="360000"/>
          </a:xfrm>
          <a:prstGeom prst="rect">
            <a:avLst/>
          </a:prstGeom>
          <a:solidFill>
            <a:srgbClr val="FA949E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Community Hubs</a:t>
            </a:r>
          </a:p>
        </p:txBody>
      </p:sp>
      <p:sp>
        <p:nvSpPr>
          <p:cNvPr id="49" name="Rectangle 48">
            <a:hlinkClick r:id="" action="ppaction://noaction"/>
          </p:cNvPr>
          <p:cNvSpPr/>
          <p:nvPr/>
        </p:nvSpPr>
        <p:spPr>
          <a:xfrm>
            <a:off x="5816511" y="4385016"/>
            <a:ext cx="903379" cy="1278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SAMH</a:t>
            </a:r>
          </a:p>
        </p:txBody>
      </p:sp>
      <p:sp>
        <p:nvSpPr>
          <p:cNvPr id="50" name="Rectangle 49">
            <a:hlinkClick r:id="" action="ppaction://noaction"/>
          </p:cNvPr>
          <p:cNvSpPr/>
          <p:nvPr/>
        </p:nvSpPr>
        <p:spPr>
          <a:xfrm>
            <a:off x="5822887" y="4543072"/>
            <a:ext cx="890680" cy="1476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SHELTER</a:t>
            </a:r>
          </a:p>
        </p:txBody>
      </p:sp>
      <p:sp>
        <p:nvSpPr>
          <p:cNvPr id="51" name="Rectangle 50">
            <a:hlinkClick r:id="" action="ppaction://noaction"/>
          </p:cNvPr>
          <p:cNvSpPr/>
          <p:nvPr/>
        </p:nvSpPr>
        <p:spPr>
          <a:xfrm>
            <a:off x="4885128" y="4878204"/>
            <a:ext cx="1844362" cy="182971"/>
          </a:xfrm>
          <a:prstGeom prst="rect">
            <a:avLst/>
          </a:prstGeom>
          <a:solidFill>
            <a:srgbClr val="7030A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Rapid Rehousing Team</a:t>
            </a:r>
          </a:p>
        </p:txBody>
      </p:sp>
      <p:sp>
        <p:nvSpPr>
          <p:cNvPr id="52" name="Rectangle 51">
            <a:hlinkClick r:id="" action="ppaction://noaction"/>
          </p:cNvPr>
          <p:cNvSpPr/>
          <p:nvPr/>
        </p:nvSpPr>
        <p:spPr>
          <a:xfrm>
            <a:off x="5816511" y="4704451"/>
            <a:ext cx="890680" cy="14672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SSAFA</a:t>
            </a:r>
          </a:p>
        </p:txBody>
      </p:sp>
      <p:sp>
        <p:nvSpPr>
          <p:cNvPr id="53" name="Rectangle 52">
            <a:hlinkClick r:id="" action="ppaction://noaction"/>
          </p:cNvPr>
          <p:cNvSpPr/>
          <p:nvPr/>
        </p:nvSpPr>
        <p:spPr>
          <a:xfrm>
            <a:off x="4856809" y="5104899"/>
            <a:ext cx="900000" cy="360000"/>
          </a:xfrm>
          <a:prstGeom prst="rect">
            <a:avLst/>
          </a:prstGeom>
          <a:solidFill>
            <a:srgbClr val="0070C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NL Carers Together</a:t>
            </a:r>
          </a:p>
        </p:txBody>
      </p:sp>
      <p:sp>
        <p:nvSpPr>
          <p:cNvPr id="55" name="Rectangle 54">
            <a:hlinkClick r:id="" action="ppaction://noaction"/>
          </p:cNvPr>
          <p:cNvSpPr/>
          <p:nvPr/>
        </p:nvSpPr>
        <p:spPr>
          <a:xfrm>
            <a:off x="5816511" y="5114518"/>
            <a:ext cx="900000" cy="228441"/>
          </a:xfrm>
          <a:prstGeom prst="rect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  <a:p>
            <a:pPr algn="ctr"/>
            <a:r>
              <a:rPr lang="en-GB" sz="1100" dirty="0">
                <a:solidFill>
                  <a:schemeClr val="tx1"/>
                </a:solidFill>
              </a:rPr>
              <a:t>Support Groups</a:t>
            </a:r>
          </a:p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56" name="Rectangle 55">
            <a:hlinkClick r:id="" action="ppaction://noaction"/>
          </p:cNvPr>
          <p:cNvSpPr/>
          <p:nvPr/>
        </p:nvSpPr>
        <p:spPr>
          <a:xfrm>
            <a:off x="4856810" y="5532181"/>
            <a:ext cx="931752" cy="663752"/>
          </a:xfrm>
          <a:prstGeom prst="rect">
            <a:avLst/>
          </a:prstGeom>
          <a:solidFill>
            <a:srgbClr val="7030A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Action for Children NL Young Carers Service</a:t>
            </a:r>
          </a:p>
        </p:txBody>
      </p:sp>
      <p:sp>
        <p:nvSpPr>
          <p:cNvPr id="57" name="Rectangle 56">
            <a:hlinkClick r:id="" action="ppaction://noaction"/>
          </p:cNvPr>
          <p:cNvSpPr/>
          <p:nvPr/>
        </p:nvSpPr>
        <p:spPr>
          <a:xfrm>
            <a:off x="5864336" y="5464899"/>
            <a:ext cx="865154" cy="33441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We Are With You</a:t>
            </a:r>
          </a:p>
        </p:txBody>
      </p:sp>
      <p:sp>
        <p:nvSpPr>
          <p:cNvPr id="58" name="Rectangle 57">
            <a:hlinkClick r:id="" action="ppaction://noaction"/>
          </p:cNvPr>
          <p:cNvSpPr/>
          <p:nvPr/>
        </p:nvSpPr>
        <p:spPr>
          <a:xfrm>
            <a:off x="5829490" y="5882360"/>
            <a:ext cx="900000" cy="36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Getting better together</a:t>
            </a:r>
          </a:p>
        </p:txBody>
      </p:sp>
      <p:sp>
        <p:nvSpPr>
          <p:cNvPr id="59" name="Rectangle 58">
            <a:hlinkClick r:id="" action="ppaction://noaction"/>
          </p:cNvPr>
          <p:cNvSpPr/>
          <p:nvPr/>
        </p:nvSpPr>
        <p:spPr>
          <a:xfrm>
            <a:off x="2800400" y="2632126"/>
            <a:ext cx="720080" cy="19691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Advocacy </a:t>
            </a:r>
          </a:p>
        </p:txBody>
      </p:sp>
      <p:sp>
        <p:nvSpPr>
          <p:cNvPr id="60" name="Rectangle 59">
            <a:hlinkClick r:id="" action="ppaction://noaction"/>
          </p:cNvPr>
          <p:cNvSpPr/>
          <p:nvPr/>
        </p:nvSpPr>
        <p:spPr>
          <a:xfrm>
            <a:off x="3571730" y="2640418"/>
            <a:ext cx="1097246" cy="18862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Lanarkshire Links</a:t>
            </a:r>
          </a:p>
        </p:txBody>
      </p:sp>
      <p:sp>
        <p:nvSpPr>
          <p:cNvPr id="61" name="Rectangle 60">
            <a:hlinkClick r:id="" action="ppaction://noaction"/>
          </p:cNvPr>
          <p:cNvSpPr/>
          <p:nvPr/>
        </p:nvSpPr>
        <p:spPr>
          <a:xfrm>
            <a:off x="3674229" y="2872281"/>
            <a:ext cx="928512" cy="17884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 err="1">
                <a:solidFill>
                  <a:schemeClr val="tx1"/>
                </a:solidFill>
              </a:rPr>
              <a:t>Punumbra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62" name="Rectangle 61">
            <a:hlinkClick r:id="" action="ppaction://noaction"/>
          </p:cNvPr>
          <p:cNvSpPr/>
          <p:nvPr/>
        </p:nvSpPr>
        <p:spPr>
          <a:xfrm>
            <a:off x="3674229" y="3085045"/>
            <a:ext cx="950113" cy="1427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Blue Triangle</a:t>
            </a:r>
          </a:p>
        </p:txBody>
      </p:sp>
      <p:sp>
        <p:nvSpPr>
          <p:cNvPr id="63" name="Rectangle 62">
            <a:hlinkClick r:id="" action="ppaction://noaction"/>
          </p:cNvPr>
          <p:cNvSpPr/>
          <p:nvPr/>
        </p:nvSpPr>
        <p:spPr>
          <a:xfrm>
            <a:off x="2790683" y="2849323"/>
            <a:ext cx="794898" cy="357841"/>
          </a:xfrm>
          <a:prstGeom prst="rect">
            <a:avLst/>
          </a:prstGeom>
          <a:solidFill>
            <a:srgbClr val="00438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A&amp;E Navigators</a:t>
            </a:r>
          </a:p>
        </p:txBody>
      </p:sp>
      <p:sp>
        <p:nvSpPr>
          <p:cNvPr id="64" name="Rectangle 63">
            <a:hlinkClick r:id="" action="ppaction://noaction"/>
          </p:cNvPr>
          <p:cNvSpPr/>
          <p:nvPr/>
        </p:nvSpPr>
        <p:spPr>
          <a:xfrm>
            <a:off x="2782497" y="3256148"/>
            <a:ext cx="811270" cy="360000"/>
          </a:xfrm>
          <a:prstGeom prst="rect">
            <a:avLst/>
          </a:prstGeom>
          <a:solidFill>
            <a:srgbClr val="00B0F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Addiction GP Team</a:t>
            </a:r>
          </a:p>
        </p:txBody>
      </p:sp>
      <p:sp>
        <p:nvSpPr>
          <p:cNvPr id="65" name="Rectangle 64">
            <a:hlinkClick r:id="" action="ppaction://noaction"/>
          </p:cNvPr>
          <p:cNvSpPr/>
          <p:nvPr/>
        </p:nvSpPr>
        <p:spPr>
          <a:xfrm>
            <a:off x="3638330" y="3267645"/>
            <a:ext cx="1030646" cy="3518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North Lanarkshire Carers</a:t>
            </a:r>
          </a:p>
        </p:txBody>
      </p:sp>
      <p:sp>
        <p:nvSpPr>
          <p:cNvPr id="66" name="Rectangle 65">
            <a:hlinkClick r:id="" action="ppaction://noaction"/>
          </p:cNvPr>
          <p:cNvSpPr/>
          <p:nvPr/>
        </p:nvSpPr>
        <p:spPr>
          <a:xfrm>
            <a:off x="3638330" y="3647692"/>
            <a:ext cx="1030646" cy="28881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Home Care Support</a:t>
            </a:r>
          </a:p>
        </p:txBody>
      </p:sp>
      <p:sp>
        <p:nvSpPr>
          <p:cNvPr id="67" name="Rectangle 66">
            <a:hlinkClick r:id="" action="ppaction://noaction"/>
          </p:cNvPr>
          <p:cNvSpPr/>
          <p:nvPr/>
        </p:nvSpPr>
        <p:spPr>
          <a:xfrm>
            <a:off x="2790683" y="3637954"/>
            <a:ext cx="809802" cy="482869"/>
          </a:xfrm>
          <a:prstGeom prst="rect">
            <a:avLst/>
          </a:prstGeom>
          <a:solidFill>
            <a:srgbClr val="00B0F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Addiction recovery team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68" name="Rectangle 67">
            <a:hlinkClick r:id="" action="ppaction://noaction"/>
          </p:cNvPr>
          <p:cNvSpPr/>
          <p:nvPr/>
        </p:nvSpPr>
        <p:spPr>
          <a:xfrm>
            <a:off x="3660187" y="3972833"/>
            <a:ext cx="994050" cy="48813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Blue Triangle Accommodation Support </a:t>
            </a:r>
          </a:p>
        </p:txBody>
      </p:sp>
      <p:sp>
        <p:nvSpPr>
          <p:cNvPr id="69" name="Rectangle 68">
            <a:hlinkClick r:id="" action="ppaction://noaction"/>
          </p:cNvPr>
          <p:cNvSpPr/>
          <p:nvPr/>
        </p:nvSpPr>
        <p:spPr>
          <a:xfrm>
            <a:off x="2798869" y="4155148"/>
            <a:ext cx="794898" cy="360000"/>
          </a:xfrm>
          <a:prstGeom prst="rect">
            <a:avLst/>
          </a:prstGeom>
          <a:solidFill>
            <a:srgbClr val="00B0F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Community pharmacies</a:t>
            </a:r>
          </a:p>
        </p:txBody>
      </p:sp>
      <p:sp>
        <p:nvSpPr>
          <p:cNvPr id="70" name="Rectangle 69">
            <a:hlinkClick r:id="" action="ppaction://noaction"/>
          </p:cNvPr>
          <p:cNvSpPr/>
          <p:nvPr/>
        </p:nvSpPr>
        <p:spPr>
          <a:xfrm>
            <a:off x="2794258" y="4582898"/>
            <a:ext cx="791268" cy="568515"/>
          </a:xfrm>
          <a:prstGeom prst="rect">
            <a:avLst/>
          </a:prstGeom>
          <a:solidFill>
            <a:srgbClr val="00A14D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Criminal Justice Services</a:t>
            </a:r>
          </a:p>
        </p:txBody>
      </p:sp>
      <p:sp>
        <p:nvSpPr>
          <p:cNvPr id="71" name="Rectangle 70">
            <a:hlinkClick r:id="" action="ppaction://noaction"/>
          </p:cNvPr>
          <p:cNvSpPr/>
          <p:nvPr/>
        </p:nvSpPr>
        <p:spPr>
          <a:xfrm>
            <a:off x="3651120" y="4497935"/>
            <a:ext cx="994050" cy="406750"/>
          </a:xfrm>
          <a:prstGeom prst="rect">
            <a:avLst/>
          </a:prstGeom>
          <a:solidFill>
            <a:srgbClr val="00438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NHS L. Domestic Violence Team</a:t>
            </a:r>
          </a:p>
        </p:txBody>
      </p:sp>
      <p:sp>
        <p:nvSpPr>
          <p:cNvPr id="72" name="Rectangle 71">
            <a:hlinkClick r:id="" action="ppaction://noaction"/>
          </p:cNvPr>
          <p:cNvSpPr/>
          <p:nvPr/>
        </p:nvSpPr>
        <p:spPr>
          <a:xfrm>
            <a:off x="3648052" y="4934518"/>
            <a:ext cx="994900" cy="360000"/>
          </a:xfrm>
          <a:prstGeom prst="rect">
            <a:avLst/>
          </a:prstGeom>
          <a:solidFill>
            <a:srgbClr val="00438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Primary Care Services</a:t>
            </a:r>
          </a:p>
        </p:txBody>
      </p:sp>
      <p:sp>
        <p:nvSpPr>
          <p:cNvPr id="73" name="Rectangle 72">
            <a:hlinkClick r:id="" action="ppaction://noaction"/>
          </p:cNvPr>
          <p:cNvSpPr/>
          <p:nvPr/>
        </p:nvSpPr>
        <p:spPr>
          <a:xfrm>
            <a:off x="2728392" y="5147740"/>
            <a:ext cx="883880" cy="498126"/>
          </a:xfrm>
          <a:prstGeom prst="rect">
            <a:avLst/>
          </a:prstGeom>
          <a:solidFill>
            <a:srgbClr val="7030A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NL Community Connectors Imitative</a:t>
            </a:r>
          </a:p>
        </p:txBody>
      </p:sp>
      <p:sp>
        <p:nvSpPr>
          <p:cNvPr id="75" name="Rectangle 74">
            <a:hlinkClick r:id="" action="ppaction://noaction"/>
          </p:cNvPr>
          <p:cNvSpPr/>
          <p:nvPr/>
        </p:nvSpPr>
        <p:spPr>
          <a:xfrm>
            <a:off x="3660187" y="5324350"/>
            <a:ext cx="1008789" cy="321515"/>
          </a:xfrm>
          <a:prstGeom prst="rect">
            <a:avLst/>
          </a:prstGeom>
          <a:solidFill>
            <a:srgbClr val="7030A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Key Housing Service</a:t>
            </a:r>
          </a:p>
        </p:txBody>
      </p:sp>
      <p:sp>
        <p:nvSpPr>
          <p:cNvPr id="77" name="Rectangle 76">
            <a:hlinkClick r:id="" action="ppaction://noaction"/>
          </p:cNvPr>
          <p:cNvSpPr/>
          <p:nvPr/>
        </p:nvSpPr>
        <p:spPr>
          <a:xfrm>
            <a:off x="2721179" y="5711343"/>
            <a:ext cx="917151" cy="50059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050" dirty="0" err="1">
                <a:solidFill>
                  <a:schemeClr val="tx1"/>
                </a:solidFill>
              </a:rPr>
              <a:t>Barnardo’s</a:t>
            </a:r>
            <a:r>
              <a:rPr lang="en-GB" sz="1050" dirty="0">
                <a:solidFill>
                  <a:schemeClr val="tx1"/>
                </a:solidFill>
              </a:rPr>
              <a:t> Youth Housing Support Service </a:t>
            </a:r>
          </a:p>
        </p:txBody>
      </p:sp>
      <p:sp>
        <p:nvSpPr>
          <p:cNvPr id="79" name="Rectangle 78">
            <a:hlinkClick r:id="" action="ppaction://noaction"/>
          </p:cNvPr>
          <p:cNvSpPr/>
          <p:nvPr/>
        </p:nvSpPr>
        <p:spPr>
          <a:xfrm>
            <a:off x="3706885" y="5689825"/>
            <a:ext cx="944427" cy="266316"/>
          </a:xfrm>
          <a:prstGeom prst="rect">
            <a:avLst/>
          </a:prstGeom>
          <a:solidFill>
            <a:srgbClr val="7030A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050" dirty="0">
                <a:solidFill>
                  <a:schemeClr val="bg1"/>
                </a:solidFill>
              </a:rPr>
              <a:t>Simon Community</a:t>
            </a:r>
          </a:p>
        </p:txBody>
      </p:sp>
      <p:sp>
        <p:nvSpPr>
          <p:cNvPr id="80" name="Rectangle 79">
            <a:hlinkClick r:id="" action="ppaction://noaction"/>
          </p:cNvPr>
          <p:cNvSpPr/>
          <p:nvPr/>
        </p:nvSpPr>
        <p:spPr>
          <a:xfrm>
            <a:off x="3677980" y="6010003"/>
            <a:ext cx="1066636" cy="378432"/>
          </a:xfrm>
          <a:prstGeom prst="rect">
            <a:avLst/>
          </a:prstGeom>
          <a:solidFill>
            <a:srgbClr val="A1002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050" dirty="0">
                <a:solidFill>
                  <a:schemeClr val="bg1"/>
                </a:solidFill>
              </a:rPr>
              <a:t>Homeless prevention activity</a:t>
            </a:r>
          </a:p>
        </p:txBody>
      </p:sp>
      <p:sp>
        <p:nvSpPr>
          <p:cNvPr id="81" name="Rectangle 80">
            <a:hlinkClick r:id="" action="ppaction://noaction"/>
          </p:cNvPr>
          <p:cNvSpPr/>
          <p:nvPr/>
        </p:nvSpPr>
        <p:spPr>
          <a:xfrm>
            <a:off x="3707770" y="6401704"/>
            <a:ext cx="980154" cy="360000"/>
          </a:xfrm>
          <a:prstGeom prst="rect">
            <a:avLst/>
          </a:prstGeom>
          <a:solidFill>
            <a:srgbClr val="7030A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SOL Support for Ordinary Living</a:t>
            </a:r>
          </a:p>
        </p:txBody>
      </p:sp>
      <p:sp>
        <p:nvSpPr>
          <p:cNvPr id="82" name="Rectangle 81">
            <a:hlinkClick r:id="" action="ppaction://noaction"/>
          </p:cNvPr>
          <p:cNvSpPr/>
          <p:nvPr/>
        </p:nvSpPr>
        <p:spPr>
          <a:xfrm>
            <a:off x="3692867" y="6798570"/>
            <a:ext cx="980154" cy="18507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Turning Point</a:t>
            </a:r>
          </a:p>
        </p:txBody>
      </p:sp>
      <p:sp>
        <p:nvSpPr>
          <p:cNvPr id="84" name="Rectangle 83">
            <a:hlinkClick r:id="" action="ppaction://noaction"/>
          </p:cNvPr>
          <p:cNvSpPr/>
          <p:nvPr/>
        </p:nvSpPr>
        <p:spPr>
          <a:xfrm>
            <a:off x="2708191" y="6242361"/>
            <a:ext cx="930139" cy="170292"/>
          </a:xfrm>
          <a:prstGeom prst="rect">
            <a:avLst/>
          </a:prstGeom>
          <a:solidFill>
            <a:srgbClr val="00A14D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Home Care</a:t>
            </a:r>
          </a:p>
        </p:txBody>
      </p:sp>
      <p:sp>
        <p:nvSpPr>
          <p:cNvPr id="85" name="Rectangle 84">
            <a:hlinkClick r:id="" action="ppaction://noaction"/>
          </p:cNvPr>
          <p:cNvSpPr/>
          <p:nvPr/>
        </p:nvSpPr>
        <p:spPr>
          <a:xfrm>
            <a:off x="2704018" y="6463463"/>
            <a:ext cx="932627" cy="332238"/>
          </a:xfrm>
          <a:prstGeom prst="rect">
            <a:avLst/>
          </a:prstGeom>
          <a:solidFill>
            <a:srgbClr val="A1002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Community Alarm Service</a:t>
            </a:r>
          </a:p>
        </p:txBody>
      </p:sp>
      <p:sp>
        <p:nvSpPr>
          <p:cNvPr id="86" name="Rectangle 85">
            <a:hlinkClick r:id="" action="ppaction://noaction"/>
          </p:cNvPr>
          <p:cNvSpPr/>
          <p:nvPr/>
        </p:nvSpPr>
        <p:spPr>
          <a:xfrm>
            <a:off x="2738367" y="6905421"/>
            <a:ext cx="898278" cy="472279"/>
          </a:xfrm>
          <a:prstGeom prst="rect">
            <a:avLst/>
          </a:prstGeom>
          <a:solidFill>
            <a:srgbClr val="A1002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CLD Home Link Worker</a:t>
            </a:r>
          </a:p>
        </p:txBody>
      </p:sp>
      <p:sp>
        <p:nvSpPr>
          <p:cNvPr id="88" name="Rectangle 87">
            <a:hlinkClick r:id="" action="ppaction://noaction"/>
          </p:cNvPr>
          <p:cNvSpPr/>
          <p:nvPr/>
        </p:nvSpPr>
        <p:spPr>
          <a:xfrm>
            <a:off x="3704587" y="7010178"/>
            <a:ext cx="921377" cy="440116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Women’s Outreach Team</a:t>
            </a:r>
          </a:p>
        </p:txBody>
      </p:sp>
      <p:sp>
        <p:nvSpPr>
          <p:cNvPr id="89" name="Rectangle 88">
            <a:hlinkClick r:id="" action="ppaction://noaction"/>
          </p:cNvPr>
          <p:cNvSpPr/>
          <p:nvPr/>
        </p:nvSpPr>
        <p:spPr>
          <a:xfrm>
            <a:off x="1432248" y="2525140"/>
            <a:ext cx="650459" cy="19332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 err="1">
                <a:solidFill>
                  <a:schemeClr val="tx1"/>
                </a:solidFill>
              </a:rPr>
              <a:t>Barnardos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90" name="Rectangle 89">
            <a:hlinkClick r:id="" action="ppaction://noaction"/>
          </p:cNvPr>
          <p:cNvSpPr/>
          <p:nvPr/>
        </p:nvSpPr>
        <p:spPr>
          <a:xfrm>
            <a:off x="2123384" y="2525139"/>
            <a:ext cx="388984" cy="205445"/>
          </a:xfrm>
          <a:prstGeom prst="rect">
            <a:avLst/>
          </a:prstGeom>
          <a:solidFill>
            <a:srgbClr val="004380"/>
          </a:solidFill>
          <a:ln w="3175">
            <a:solidFill>
              <a:srgbClr val="0043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GP</a:t>
            </a:r>
          </a:p>
        </p:txBody>
      </p:sp>
      <p:sp>
        <p:nvSpPr>
          <p:cNvPr id="91" name="Rectangle 90">
            <a:hlinkClick r:id="" action="ppaction://noaction"/>
          </p:cNvPr>
          <p:cNvSpPr/>
          <p:nvPr/>
        </p:nvSpPr>
        <p:spPr>
          <a:xfrm>
            <a:off x="1394409" y="2759594"/>
            <a:ext cx="706778" cy="32545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Alcoholics Anonymous</a:t>
            </a:r>
          </a:p>
        </p:txBody>
      </p:sp>
      <p:sp>
        <p:nvSpPr>
          <p:cNvPr id="94" name="Rectangle 93">
            <a:hlinkClick r:id="" action="ppaction://noaction"/>
          </p:cNvPr>
          <p:cNvSpPr/>
          <p:nvPr/>
        </p:nvSpPr>
        <p:spPr>
          <a:xfrm>
            <a:off x="1375319" y="3127753"/>
            <a:ext cx="1202270" cy="167722"/>
          </a:xfrm>
          <a:prstGeom prst="rect">
            <a:avLst/>
          </a:prstGeom>
          <a:solidFill>
            <a:srgbClr val="00438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Harm Reduction Team </a:t>
            </a:r>
          </a:p>
        </p:txBody>
      </p:sp>
      <p:sp>
        <p:nvSpPr>
          <p:cNvPr id="95" name="Rectangle 94">
            <a:hlinkClick r:id="" action="ppaction://noaction"/>
          </p:cNvPr>
          <p:cNvSpPr/>
          <p:nvPr/>
        </p:nvSpPr>
        <p:spPr>
          <a:xfrm>
            <a:off x="2111709" y="2759486"/>
            <a:ext cx="589583" cy="21058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LANDED</a:t>
            </a:r>
          </a:p>
        </p:txBody>
      </p:sp>
      <p:sp>
        <p:nvSpPr>
          <p:cNvPr id="96" name="Rectangle 95">
            <a:hlinkClick r:id="" action="ppaction://noaction"/>
          </p:cNvPr>
          <p:cNvSpPr/>
          <p:nvPr/>
        </p:nvSpPr>
        <p:spPr>
          <a:xfrm>
            <a:off x="1382699" y="3338183"/>
            <a:ext cx="804192" cy="16441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Chris’ House</a:t>
            </a:r>
          </a:p>
        </p:txBody>
      </p:sp>
      <p:sp>
        <p:nvSpPr>
          <p:cNvPr id="97" name="Rectangle 96">
            <a:hlinkClick r:id="" action="ppaction://noaction"/>
          </p:cNvPr>
          <p:cNvSpPr/>
          <p:nvPr/>
        </p:nvSpPr>
        <p:spPr>
          <a:xfrm>
            <a:off x="1366139" y="3532270"/>
            <a:ext cx="839863" cy="1745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Citizen’s Advice</a:t>
            </a:r>
          </a:p>
        </p:txBody>
      </p:sp>
      <p:sp>
        <p:nvSpPr>
          <p:cNvPr id="98" name="Rectangle 97">
            <a:hlinkClick r:id="" action="ppaction://noaction"/>
          </p:cNvPr>
          <p:cNvSpPr/>
          <p:nvPr/>
        </p:nvSpPr>
        <p:spPr>
          <a:xfrm>
            <a:off x="2223384" y="3360439"/>
            <a:ext cx="441767" cy="35491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 err="1">
                <a:solidFill>
                  <a:schemeClr val="tx1"/>
                </a:solidFill>
              </a:rPr>
              <a:t>Mens</a:t>
            </a:r>
            <a:r>
              <a:rPr lang="en-GB" sz="1100" dirty="0">
                <a:solidFill>
                  <a:schemeClr val="tx1"/>
                </a:solidFill>
              </a:rPr>
              <a:t> Shed</a:t>
            </a:r>
          </a:p>
        </p:txBody>
      </p:sp>
      <p:sp>
        <p:nvSpPr>
          <p:cNvPr id="99" name="Rectangle 98">
            <a:hlinkClick r:id="" action="ppaction://noaction"/>
          </p:cNvPr>
          <p:cNvSpPr/>
          <p:nvPr/>
        </p:nvSpPr>
        <p:spPr>
          <a:xfrm>
            <a:off x="2079206" y="3740533"/>
            <a:ext cx="585945" cy="36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Shelter Scotland</a:t>
            </a:r>
          </a:p>
        </p:txBody>
      </p:sp>
      <p:sp>
        <p:nvSpPr>
          <p:cNvPr id="100" name="Rectangle 99">
            <a:hlinkClick r:id="" action="ppaction://noaction"/>
          </p:cNvPr>
          <p:cNvSpPr/>
          <p:nvPr/>
        </p:nvSpPr>
        <p:spPr>
          <a:xfrm>
            <a:off x="1367689" y="3736443"/>
            <a:ext cx="669562" cy="448374"/>
          </a:xfrm>
          <a:prstGeom prst="rect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Community Addiction Teams</a:t>
            </a:r>
          </a:p>
        </p:txBody>
      </p:sp>
      <p:sp>
        <p:nvSpPr>
          <p:cNvPr id="101" name="Rectangle 100">
            <a:hlinkClick r:id="" action="ppaction://noaction"/>
          </p:cNvPr>
          <p:cNvSpPr/>
          <p:nvPr/>
        </p:nvSpPr>
        <p:spPr>
          <a:xfrm>
            <a:off x="1325212" y="4214486"/>
            <a:ext cx="744132" cy="45112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Recovery Scotland – Recovery Cafe</a:t>
            </a:r>
          </a:p>
        </p:txBody>
      </p:sp>
      <p:sp>
        <p:nvSpPr>
          <p:cNvPr id="103" name="Rectangle 102">
            <a:hlinkClick r:id="" action="ppaction://noaction"/>
          </p:cNvPr>
          <p:cNvSpPr/>
          <p:nvPr/>
        </p:nvSpPr>
        <p:spPr>
          <a:xfrm>
            <a:off x="2123384" y="4126779"/>
            <a:ext cx="472785" cy="34690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Turning Point</a:t>
            </a:r>
          </a:p>
        </p:txBody>
      </p:sp>
      <p:sp>
        <p:nvSpPr>
          <p:cNvPr id="104" name="Rectangle 103">
            <a:hlinkClick r:id="" action="ppaction://noaction"/>
          </p:cNvPr>
          <p:cNvSpPr/>
          <p:nvPr/>
        </p:nvSpPr>
        <p:spPr>
          <a:xfrm>
            <a:off x="2101187" y="4499577"/>
            <a:ext cx="563964" cy="30566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Smart Recovery</a:t>
            </a:r>
          </a:p>
        </p:txBody>
      </p:sp>
      <p:sp>
        <p:nvSpPr>
          <p:cNvPr id="105" name="Rectangle 104">
            <a:hlinkClick r:id="" action="ppaction://noaction"/>
          </p:cNvPr>
          <p:cNvSpPr/>
          <p:nvPr/>
        </p:nvSpPr>
        <p:spPr>
          <a:xfrm>
            <a:off x="1494766" y="4686098"/>
            <a:ext cx="502942" cy="295461"/>
          </a:xfrm>
          <a:prstGeom prst="rect">
            <a:avLst/>
          </a:prstGeom>
          <a:solidFill>
            <a:srgbClr val="00A14D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GB" sz="1050" dirty="0">
              <a:solidFill>
                <a:schemeClr val="tx1"/>
              </a:solidFill>
            </a:endParaRPr>
          </a:p>
          <a:p>
            <a:pPr algn="ctr"/>
            <a:r>
              <a:rPr lang="en-GB" sz="1050" dirty="0">
                <a:solidFill>
                  <a:schemeClr val="tx1"/>
                </a:solidFill>
              </a:rPr>
              <a:t>Faith Groups</a:t>
            </a:r>
          </a:p>
          <a:p>
            <a:pPr algn="ctr"/>
            <a:endParaRPr lang="en-GB" sz="1050" dirty="0">
              <a:solidFill>
                <a:schemeClr val="tx1"/>
              </a:solidFill>
            </a:endParaRPr>
          </a:p>
        </p:txBody>
      </p:sp>
      <p:sp>
        <p:nvSpPr>
          <p:cNvPr id="106" name="Rectangle 105">
            <a:hlinkClick r:id="" action="ppaction://noaction"/>
          </p:cNvPr>
          <p:cNvSpPr/>
          <p:nvPr/>
        </p:nvSpPr>
        <p:spPr>
          <a:xfrm>
            <a:off x="2033488" y="4818246"/>
            <a:ext cx="634323" cy="36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Mind Matters</a:t>
            </a:r>
          </a:p>
        </p:txBody>
      </p:sp>
      <p:sp>
        <p:nvSpPr>
          <p:cNvPr id="108" name="Rectangle 107">
            <a:hlinkClick r:id="" action="ppaction://noaction"/>
          </p:cNvPr>
          <p:cNvSpPr/>
          <p:nvPr/>
        </p:nvSpPr>
        <p:spPr>
          <a:xfrm>
            <a:off x="1427894" y="5199475"/>
            <a:ext cx="1202431" cy="283207"/>
          </a:xfrm>
          <a:prstGeom prst="rect">
            <a:avLst/>
          </a:prstGeom>
          <a:solidFill>
            <a:srgbClr val="7030A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050" dirty="0">
                <a:solidFill>
                  <a:schemeClr val="bg1"/>
                </a:solidFill>
              </a:rPr>
              <a:t>Commissioned House Support </a:t>
            </a:r>
          </a:p>
        </p:txBody>
      </p:sp>
      <p:sp>
        <p:nvSpPr>
          <p:cNvPr id="109" name="Rectangle 108">
            <a:hlinkClick r:id="" action="ppaction://noaction"/>
          </p:cNvPr>
          <p:cNvSpPr/>
          <p:nvPr/>
        </p:nvSpPr>
        <p:spPr>
          <a:xfrm>
            <a:off x="1264724" y="5008645"/>
            <a:ext cx="744569" cy="1677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The Beacons</a:t>
            </a:r>
          </a:p>
        </p:txBody>
      </p:sp>
      <p:sp>
        <p:nvSpPr>
          <p:cNvPr id="110" name="Rectangle 109">
            <a:hlinkClick r:id="" action="ppaction://noaction"/>
          </p:cNvPr>
          <p:cNvSpPr/>
          <p:nvPr/>
        </p:nvSpPr>
        <p:spPr>
          <a:xfrm>
            <a:off x="2079206" y="5503911"/>
            <a:ext cx="557547" cy="61758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Positive Support Addiction Service</a:t>
            </a:r>
          </a:p>
        </p:txBody>
      </p:sp>
      <p:sp>
        <p:nvSpPr>
          <p:cNvPr id="111" name="Rectangle 110">
            <a:hlinkClick r:id="" action="ppaction://noaction"/>
          </p:cNvPr>
          <p:cNvSpPr/>
          <p:nvPr/>
        </p:nvSpPr>
        <p:spPr>
          <a:xfrm>
            <a:off x="1420130" y="5501601"/>
            <a:ext cx="649214" cy="564448"/>
          </a:xfrm>
          <a:prstGeom prst="rect">
            <a:avLst/>
          </a:prstGeom>
          <a:solidFill>
            <a:srgbClr val="7030A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Advocacy Care and Addiction project</a:t>
            </a:r>
          </a:p>
        </p:txBody>
      </p:sp>
      <p:sp>
        <p:nvSpPr>
          <p:cNvPr id="112" name="Rectangle 111">
            <a:hlinkClick r:id="" action="ppaction://noaction"/>
          </p:cNvPr>
          <p:cNvSpPr/>
          <p:nvPr/>
        </p:nvSpPr>
        <p:spPr>
          <a:xfrm>
            <a:off x="1988020" y="6147507"/>
            <a:ext cx="643485" cy="36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Recovery Groups</a:t>
            </a:r>
          </a:p>
        </p:txBody>
      </p:sp>
      <p:sp>
        <p:nvSpPr>
          <p:cNvPr id="113" name="Rectangle 112">
            <a:hlinkClick r:id="" action="ppaction://noaction"/>
          </p:cNvPr>
          <p:cNvSpPr/>
          <p:nvPr/>
        </p:nvSpPr>
        <p:spPr>
          <a:xfrm>
            <a:off x="1963874" y="6524324"/>
            <a:ext cx="662550" cy="36678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Family Plus Service</a:t>
            </a:r>
          </a:p>
        </p:txBody>
      </p:sp>
      <p:sp>
        <p:nvSpPr>
          <p:cNvPr id="115" name="Rectangle 114">
            <a:hlinkClick r:id="" action="ppaction://noaction"/>
          </p:cNvPr>
          <p:cNvSpPr/>
          <p:nvPr/>
        </p:nvSpPr>
        <p:spPr>
          <a:xfrm>
            <a:off x="1959667" y="6930556"/>
            <a:ext cx="661538" cy="3139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Voluntary Action</a:t>
            </a:r>
          </a:p>
        </p:txBody>
      </p:sp>
      <p:sp>
        <p:nvSpPr>
          <p:cNvPr id="116" name="Rectangle 115">
            <a:hlinkClick r:id="" action="ppaction://noaction"/>
          </p:cNvPr>
          <p:cNvSpPr/>
          <p:nvPr/>
        </p:nvSpPr>
        <p:spPr>
          <a:xfrm>
            <a:off x="1330437" y="6087297"/>
            <a:ext cx="647567" cy="450337"/>
          </a:xfrm>
          <a:prstGeom prst="rect">
            <a:avLst/>
          </a:prstGeom>
          <a:solidFill>
            <a:srgbClr val="004380"/>
          </a:solidFill>
          <a:ln w="3175">
            <a:solidFill>
              <a:srgbClr val="0043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Addictions Recovery Team (ART)</a:t>
            </a:r>
          </a:p>
        </p:txBody>
      </p:sp>
      <p:sp>
        <p:nvSpPr>
          <p:cNvPr id="117" name="Rectangle 116">
            <a:hlinkClick r:id="" action="ppaction://noaction"/>
          </p:cNvPr>
          <p:cNvSpPr/>
          <p:nvPr/>
        </p:nvSpPr>
        <p:spPr>
          <a:xfrm>
            <a:off x="1366725" y="6578858"/>
            <a:ext cx="555673" cy="38049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Phoenix Futures</a:t>
            </a:r>
          </a:p>
        </p:txBody>
      </p:sp>
      <p:sp>
        <p:nvSpPr>
          <p:cNvPr id="118" name="Rectangle 117">
            <a:hlinkClick r:id="" action="ppaction://noaction"/>
          </p:cNvPr>
          <p:cNvSpPr/>
          <p:nvPr/>
        </p:nvSpPr>
        <p:spPr>
          <a:xfrm>
            <a:off x="1319780" y="7009622"/>
            <a:ext cx="634455" cy="67642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Lanarkshire Overdose Response Team</a:t>
            </a:r>
          </a:p>
        </p:txBody>
      </p:sp>
      <p:sp>
        <p:nvSpPr>
          <p:cNvPr id="120" name="Rectangle 119">
            <a:hlinkClick r:id="" action="ppaction://noaction"/>
          </p:cNvPr>
          <p:cNvSpPr/>
          <p:nvPr/>
        </p:nvSpPr>
        <p:spPr>
          <a:xfrm>
            <a:off x="1995294" y="7295646"/>
            <a:ext cx="600876" cy="307191"/>
          </a:xfrm>
          <a:prstGeom prst="rect">
            <a:avLst/>
          </a:prstGeom>
          <a:solidFill>
            <a:srgbClr val="00A14D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  <a:p>
            <a:pPr algn="ctr"/>
            <a:r>
              <a:rPr lang="en-GB" sz="1100" dirty="0">
                <a:solidFill>
                  <a:schemeClr val="tx1"/>
                </a:solidFill>
              </a:rPr>
              <a:t>Social Media</a:t>
            </a:r>
          </a:p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21" name="Rectangle 120">
            <a:hlinkClick r:id="" action="ppaction://noaction"/>
          </p:cNvPr>
          <p:cNvSpPr/>
          <p:nvPr/>
        </p:nvSpPr>
        <p:spPr>
          <a:xfrm>
            <a:off x="6985789" y="3155973"/>
            <a:ext cx="976762" cy="31011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LAMH Café and Wellbeing Centre</a:t>
            </a:r>
          </a:p>
        </p:txBody>
      </p:sp>
      <p:sp>
        <p:nvSpPr>
          <p:cNvPr id="123" name="Rectangle 122">
            <a:hlinkClick r:id="" action="ppaction://noaction"/>
          </p:cNvPr>
          <p:cNvSpPr/>
          <p:nvPr/>
        </p:nvSpPr>
        <p:spPr>
          <a:xfrm>
            <a:off x="6985789" y="3506604"/>
            <a:ext cx="976762" cy="310117"/>
          </a:xfrm>
          <a:prstGeom prst="rect">
            <a:avLst/>
          </a:prstGeom>
          <a:solidFill>
            <a:srgbClr val="00438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000" dirty="0" err="1">
                <a:solidFill>
                  <a:schemeClr val="bg1"/>
                </a:solidFill>
              </a:rPr>
              <a:t>Murdostoun</a:t>
            </a:r>
            <a:r>
              <a:rPr lang="en-GB" sz="1000" dirty="0">
                <a:solidFill>
                  <a:schemeClr val="bg1"/>
                </a:solidFill>
              </a:rPr>
              <a:t> Castle</a:t>
            </a:r>
          </a:p>
        </p:txBody>
      </p:sp>
      <p:sp>
        <p:nvSpPr>
          <p:cNvPr id="124" name="Rectangle 123">
            <a:hlinkClick r:id="" action="ppaction://noaction"/>
          </p:cNvPr>
          <p:cNvSpPr/>
          <p:nvPr/>
        </p:nvSpPr>
        <p:spPr>
          <a:xfrm>
            <a:off x="6993209" y="3845031"/>
            <a:ext cx="976762" cy="310117"/>
          </a:xfrm>
          <a:prstGeom prst="rect">
            <a:avLst/>
          </a:prstGeom>
          <a:solidFill>
            <a:srgbClr val="7030A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000" dirty="0" err="1">
                <a:solidFill>
                  <a:schemeClr val="bg1"/>
                </a:solidFill>
              </a:rPr>
              <a:t>Calderglen</a:t>
            </a:r>
            <a:r>
              <a:rPr lang="en-GB" sz="1000" dirty="0">
                <a:solidFill>
                  <a:schemeClr val="bg1"/>
                </a:solidFill>
              </a:rPr>
              <a:t> House, Rehab</a:t>
            </a:r>
          </a:p>
        </p:txBody>
      </p:sp>
      <p:sp>
        <p:nvSpPr>
          <p:cNvPr id="125" name="Rectangle 124">
            <a:hlinkClick r:id="" action="ppaction://noaction"/>
          </p:cNvPr>
          <p:cNvSpPr/>
          <p:nvPr/>
        </p:nvSpPr>
        <p:spPr>
          <a:xfrm>
            <a:off x="6984588" y="4187818"/>
            <a:ext cx="976762" cy="310117"/>
          </a:xfrm>
          <a:prstGeom prst="rect">
            <a:avLst/>
          </a:prstGeom>
          <a:solidFill>
            <a:srgbClr val="00438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Residential Rehab (Hospital Stay)</a:t>
            </a:r>
          </a:p>
        </p:txBody>
      </p:sp>
      <p:sp>
        <p:nvSpPr>
          <p:cNvPr id="126" name="Rectangle 125">
            <a:hlinkClick r:id="" action="ppaction://noaction"/>
          </p:cNvPr>
          <p:cNvSpPr/>
          <p:nvPr/>
        </p:nvSpPr>
        <p:spPr>
          <a:xfrm>
            <a:off x="6984588" y="4536207"/>
            <a:ext cx="976762" cy="611533"/>
          </a:xfrm>
          <a:prstGeom prst="rect">
            <a:avLst/>
          </a:prstGeom>
          <a:solidFill>
            <a:srgbClr val="7030A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Buchanan Street Children’s ad Adult’s Residential House</a:t>
            </a:r>
          </a:p>
        </p:txBody>
      </p:sp>
      <p:sp>
        <p:nvSpPr>
          <p:cNvPr id="127" name="Rectangle 126">
            <a:hlinkClick r:id="" action="ppaction://noaction"/>
          </p:cNvPr>
          <p:cNvSpPr/>
          <p:nvPr/>
        </p:nvSpPr>
        <p:spPr>
          <a:xfrm>
            <a:off x="6984587" y="5172565"/>
            <a:ext cx="985383" cy="538778"/>
          </a:xfrm>
          <a:prstGeom prst="rect">
            <a:avLst/>
          </a:prstGeom>
          <a:solidFill>
            <a:srgbClr val="FA949E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Cumbernauld and </a:t>
            </a:r>
            <a:r>
              <a:rPr lang="en-GB" sz="1000" dirty="0" err="1">
                <a:solidFill>
                  <a:schemeClr val="tx1"/>
                </a:solidFill>
              </a:rPr>
              <a:t>Carbain</a:t>
            </a:r>
            <a:r>
              <a:rPr lang="en-GB" sz="1000" dirty="0">
                <a:solidFill>
                  <a:schemeClr val="tx1"/>
                </a:solidFill>
              </a:rPr>
              <a:t> Community Hub</a:t>
            </a:r>
          </a:p>
        </p:txBody>
      </p:sp>
      <p:sp>
        <p:nvSpPr>
          <p:cNvPr id="128" name="Rectangle 127">
            <a:hlinkClick r:id="" action="ppaction://noaction"/>
          </p:cNvPr>
          <p:cNvSpPr/>
          <p:nvPr/>
        </p:nvSpPr>
        <p:spPr>
          <a:xfrm>
            <a:off x="6993209" y="5745779"/>
            <a:ext cx="976761" cy="15862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PHEW</a:t>
            </a:r>
          </a:p>
        </p:txBody>
      </p:sp>
      <p:sp>
        <p:nvSpPr>
          <p:cNvPr id="4" name="Rectangle 3"/>
          <p:cNvSpPr/>
          <p:nvPr/>
        </p:nvSpPr>
        <p:spPr>
          <a:xfrm>
            <a:off x="8101499" y="8824493"/>
            <a:ext cx="936104" cy="360040"/>
          </a:xfrm>
          <a:prstGeom prst="rect">
            <a:avLst/>
          </a:prstGeom>
          <a:solidFill>
            <a:srgbClr val="00A14D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8092988" y="8855952"/>
            <a:ext cx="936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Other</a:t>
            </a:r>
          </a:p>
        </p:txBody>
      </p:sp>
    </p:spTree>
    <p:extLst>
      <p:ext uri="{BB962C8B-B14F-4D97-AF65-F5344CB8AC3E}">
        <p14:creationId xmlns:p14="http://schemas.microsoft.com/office/powerpoint/2010/main" val="2397665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7812</TotalTime>
  <Words>306</Words>
  <Application>Microsoft Office PowerPoint</Application>
  <PresentationFormat>A3 Paper (297x420 mm)</PresentationFormat>
  <Paragraphs>108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NHS Quality Improvement Scotland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Stuart Donald</dc:creator>
  <cp:lastModifiedBy>Nicola Smith</cp:lastModifiedBy>
  <cp:revision>639</cp:revision>
  <cp:lastPrinted>2017-04-13T10:06:06Z</cp:lastPrinted>
  <dcterms:created xsi:type="dcterms:W3CDTF">2015-11-12T11:33:25Z</dcterms:created>
  <dcterms:modified xsi:type="dcterms:W3CDTF">2024-07-11T11:06:59Z</dcterms:modified>
</cp:coreProperties>
</file>