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6" r:id="rId5"/>
  </p:sldMasterIdLst>
  <p:notesMasterIdLst>
    <p:notesMasterId r:id="rId18"/>
  </p:notesMasterIdLst>
  <p:sldIdLst>
    <p:sldId id="293" r:id="rId6"/>
    <p:sldId id="302" r:id="rId7"/>
    <p:sldId id="303" r:id="rId8"/>
    <p:sldId id="300" r:id="rId9"/>
    <p:sldId id="304" r:id="rId10"/>
    <p:sldId id="305" r:id="rId11"/>
    <p:sldId id="308" r:id="rId12"/>
    <p:sldId id="309" r:id="rId13"/>
    <p:sldId id="311" r:id="rId14"/>
    <p:sldId id="312" r:id="rId15"/>
    <p:sldId id="310" r:id="rId16"/>
    <p:sldId id="301" r:id="rId17"/>
  </p:sldIdLst>
  <p:sldSz cx="6858000" cy="51435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Miller" initials="KM" lastIdx="1" clrIdx="0">
    <p:extLst>
      <p:ext uri="{19B8F6BF-5375-455C-9EA6-DF929625EA0E}">
        <p15:presenceInfo xmlns:p15="http://schemas.microsoft.com/office/powerpoint/2012/main" userId="S-1-5-21-1942464828-378638904-3880573118-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685"/>
    <a:srgbClr val="EDEDED"/>
    <a:srgbClr val="A2D5F4"/>
    <a:srgbClr val="00A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9097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214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9AD6-6EDC-0948-A14C-5DEF32FE1F3F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83B7-278F-6545-9C62-E36EB068C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7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3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0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Overview of ISM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1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1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1"/>
          <a:stretch/>
        </p:blipFill>
        <p:spPr>
          <a:xfrm>
            <a:off x="-1" y="-11691"/>
            <a:ext cx="6878783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2" r="4646"/>
          <a:stretch/>
        </p:blipFill>
        <p:spPr>
          <a:xfrm>
            <a:off x="10758" y="0"/>
            <a:ext cx="685262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205818" y="4767263"/>
            <a:ext cx="406482" cy="273844"/>
          </a:xfrm>
        </p:spPr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8300" y="315630"/>
            <a:ext cx="61214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29063" y="1266825"/>
            <a:ext cx="2560637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60004" y="1266825"/>
            <a:ext cx="3412856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4" y="864000"/>
            <a:ext cx="6120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8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2"/>
            <a:ext cx="6858000" cy="8624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165476" y="4767263"/>
            <a:ext cx="446824" cy="273844"/>
          </a:xfrm>
        </p:spPr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8300" y="303213"/>
            <a:ext cx="6366600" cy="3341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29063" y="1266825"/>
            <a:ext cx="2560637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68300" y="1266825"/>
            <a:ext cx="3412856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600" y="315630"/>
            <a:ext cx="63666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00" y="1113751"/>
            <a:ext cx="63585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000" y="4767263"/>
            <a:ext cx="294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67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004685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rgbClr val="004685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685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004685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15630"/>
            <a:ext cx="63666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113751"/>
            <a:ext cx="63585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000" y="4767263"/>
            <a:ext cx="294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004685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rgbClr val="004685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685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004685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2" userDrawn="1">
          <p15:clr>
            <a:srgbClr val="F26B43"/>
          </p15:clr>
        </p15:guide>
        <p15:guide id="2" pos="4088" userDrawn="1">
          <p15:clr>
            <a:srgbClr val="F26B43"/>
          </p15:clr>
        </p15:guide>
        <p15:guide id="3" orient="horz" pos="191" userDrawn="1">
          <p15:clr>
            <a:srgbClr val="F26B43"/>
          </p15:clr>
        </p15:guide>
        <p15:guide id="4" orient="horz" pos="2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77505" y="1645898"/>
            <a:ext cx="6452157" cy="88531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Mental Health and Substance Use</a:t>
            </a:r>
            <a:endParaRPr lang="en-GB" sz="3600" dirty="0"/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368299" y="2156350"/>
            <a:ext cx="3011894" cy="455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350" dirty="0"/>
              <a:t>Three Horizons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9" y="438752"/>
            <a:ext cx="2032441" cy="612000"/>
          </a:xfrm>
          <a:prstGeom prst="rect">
            <a:avLst/>
          </a:prstGeom>
        </p:spPr>
      </p:pic>
      <p:sp>
        <p:nvSpPr>
          <p:cNvPr id="13" name="Text Placeholder 9"/>
          <p:cNvSpPr txBox="1">
            <a:spLocks/>
          </p:cNvSpPr>
          <p:nvPr/>
        </p:nvSpPr>
        <p:spPr>
          <a:xfrm>
            <a:off x="277505" y="4400384"/>
            <a:ext cx="2348463" cy="307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Supporting better quality health and social care for everyone in Scotland</a:t>
            </a:r>
            <a:endParaRPr lang="en-GB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629" y="4306020"/>
            <a:ext cx="60086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3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Two: Three Horizons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373020F-E503-3997-605B-B69606A59B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8300" y="1118940"/>
            <a:ext cx="6280484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Towards the Second Horizon: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Innovations in play – How are we already changing?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What changes are we developing over the coming year or so?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What are the opportunities to adopt or take advantage of changes?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What is within our scope of practice?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76236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AEB05B-7D6D-6907-5D04-D2FD7D63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9" y="1076807"/>
            <a:ext cx="3578205" cy="2107551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73409276-6D65-492F-584F-B9EB94BDEE57}"/>
              </a:ext>
            </a:extLst>
          </p:cNvPr>
          <p:cNvSpPr txBox="1">
            <a:spLocks/>
          </p:cNvSpPr>
          <p:nvPr/>
        </p:nvSpPr>
        <p:spPr>
          <a:xfrm>
            <a:off x="924544" y="3184358"/>
            <a:ext cx="1693578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u="none" kern="120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solidFill>
                  <a:schemeClr val="tx1"/>
                </a:solidFill>
              </a:rPr>
              <a:t>We are here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3512DDA-F645-41F9-2BDB-AC5D4029641E}"/>
              </a:ext>
            </a:extLst>
          </p:cNvPr>
          <p:cNvCxnSpPr>
            <a:cxnSpLocks/>
          </p:cNvCxnSpPr>
          <p:nvPr/>
        </p:nvCxnSpPr>
        <p:spPr>
          <a:xfrm flipV="1">
            <a:off x="1430895" y="2685829"/>
            <a:ext cx="0" cy="498529"/>
          </a:xfrm>
          <a:prstGeom prst="straightConnector1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759B903-8F8B-9D04-F83E-A7F045B354C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82454" y="1488908"/>
            <a:ext cx="2846805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Defining the focus: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Interviews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Journey mapping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Analysis and findings report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From understanding to designing: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How might we…?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Outlining change ideas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7384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 in touch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68300" y="1267200"/>
            <a:ext cx="4755881" cy="254317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Twitter: </a:t>
            </a:r>
            <a:r>
              <a:rPr lang="en-GB" dirty="0"/>
              <a:t>@</a:t>
            </a:r>
            <a:r>
              <a:rPr lang="en-GB" dirty="0" err="1"/>
              <a:t>online_his</a:t>
            </a:r>
            <a:endParaRPr lang="en-GB" dirty="0"/>
          </a:p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Email: </a:t>
            </a:r>
            <a:r>
              <a:rPr lang="en-GB" dirty="0" err="1"/>
              <a:t>comments.his@nhs.scot</a:t>
            </a:r>
            <a:endParaRPr lang="en-GB" dirty="0"/>
          </a:p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Web: </a:t>
            </a:r>
            <a:r>
              <a:rPr lang="en-GB" dirty="0"/>
              <a:t>healthcareimprovementscotland.org</a:t>
            </a:r>
          </a:p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dirty="0">
                <a:solidFill>
                  <a:schemeClr val="bg2"/>
                </a:solidFill>
              </a:rPr>
              <a:t>Blog: </a:t>
            </a:r>
            <a:r>
              <a:rPr lang="en-GB" dirty="0"/>
              <a:t>blog.healthcareimprovementscotland.org</a:t>
            </a: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277200" y="4518000"/>
            <a:ext cx="4314163" cy="307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2"/>
                </a:solidFill>
              </a:rPr>
              <a:t>Supporting better quality health and social care for everyone in Scotland</a:t>
            </a:r>
            <a:endParaRPr lang="en-GB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of the day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2"/>
          </p:nvPr>
        </p:nvSpPr>
        <p:spPr>
          <a:xfrm>
            <a:off x="444284" y="1515853"/>
            <a:ext cx="5969432" cy="254317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r>
              <a:rPr lang="en-GB" sz="1600" dirty="0"/>
              <a:t>By the end of today you will have:</a:t>
            </a:r>
          </a:p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None/>
            </a:pPr>
            <a:endParaRPr lang="en-GB" sz="1600" dirty="0"/>
          </a:p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GB" sz="1600" dirty="0"/>
              <a:t>Discussed common aims/objectives</a:t>
            </a:r>
          </a:p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GB" sz="1600" dirty="0"/>
              <a:t>Heard insights from across the system </a:t>
            </a:r>
          </a:p>
          <a:p>
            <a:pPr marL="189000" indent="-189000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GB" sz="1600" dirty="0"/>
              <a:t>Developed an understanding of how you might contribute to change</a:t>
            </a:r>
          </a:p>
        </p:txBody>
      </p:sp>
    </p:spTree>
    <p:extLst>
      <p:ext uri="{BB962C8B-B14F-4D97-AF65-F5344CB8AC3E}">
        <p14:creationId xmlns:p14="http://schemas.microsoft.com/office/powerpoint/2010/main" val="101005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3CDB5E-2D92-2810-7DDB-F9B03BC7E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343281"/>
              </p:ext>
            </p:extLst>
          </p:nvPr>
        </p:nvGraphicFramePr>
        <p:xfrm>
          <a:off x="245700" y="1066799"/>
          <a:ext cx="6366600" cy="371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7017">
                  <a:extLst>
                    <a:ext uri="{9D8B030D-6E8A-4147-A177-3AD203B41FA5}">
                      <a16:colId xmlns:a16="http://schemas.microsoft.com/office/drawing/2014/main" val="699354777"/>
                    </a:ext>
                  </a:extLst>
                </a:gridCol>
                <a:gridCol w="4589583">
                  <a:extLst>
                    <a:ext uri="{9D8B030D-6E8A-4147-A177-3AD203B41FA5}">
                      <a16:colId xmlns:a16="http://schemas.microsoft.com/office/drawing/2014/main" val="4029948473"/>
                    </a:ext>
                  </a:extLst>
                </a:gridCol>
              </a:tblGrid>
              <a:tr h="256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Time</a:t>
                      </a:r>
                      <a:endParaRPr lang="en-GB" sz="14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49" marR="51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Title</a:t>
                      </a:r>
                      <a:endParaRPr lang="en-GB" sz="14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49" marR="51749" marT="0" marB="0" anchor="ctr"/>
                </a:tc>
                <a:extLst>
                  <a:ext uri="{0D108BD9-81ED-4DB2-BD59-A6C34878D82A}">
                    <a16:rowId xmlns:a16="http://schemas.microsoft.com/office/drawing/2014/main" val="2285845957"/>
                  </a:ext>
                </a:extLst>
              </a:tr>
              <a:tr h="304162">
                <a:tc>
                  <a:txBody>
                    <a:bodyPr/>
                    <a:lstStyle/>
                    <a:p>
                      <a:pPr marL="457200" indent="-18034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13:20 – 13:30</a:t>
                      </a:r>
                      <a:endParaRPr lang="en-GB" sz="2000" dirty="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lanPro-News"/>
                        <a:cs typeface="ClanPro-News"/>
                      </a:endParaRPr>
                    </a:p>
                  </a:txBody>
                  <a:tcPr marL="51749" marR="517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Welcome and Introduction</a:t>
                      </a:r>
                      <a:endParaRPr lang="en-GB" sz="14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49" marR="51749" marT="0" marB="0" anchor="ctr"/>
                </a:tc>
                <a:extLst>
                  <a:ext uri="{0D108BD9-81ED-4DB2-BD59-A6C34878D82A}">
                    <a16:rowId xmlns:a16="http://schemas.microsoft.com/office/drawing/2014/main" val="122649707"/>
                  </a:ext>
                </a:extLst>
              </a:tr>
              <a:tr h="519829">
                <a:tc>
                  <a:txBody>
                    <a:bodyPr/>
                    <a:lstStyle/>
                    <a:p>
                      <a:pPr marL="457200" indent="-18034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13:30 – 14:00</a:t>
                      </a:r>
                      <a:endParaRPr lang="en-GB" sz="20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lanPro-News"/>
                        <a:cs typeface="ClanPro-News"/>
                      </a:endParaRPr>
                    </a:p>
                  </a:txBody>
                  <a:tcPr marL="51749" marR="517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Where we are and what we know</a:t>
                      </a:r>
                    </a:p>
                  </a:txBody>
                  <a:tcPr marL="51749" marR="51749" marT="0" marB="0" anchor="ctr"/>
                </a:tc>
                <a:extLst>
                  <a:ext uri="{0D108BD9-81ED-4DB2-BD59-A6C34878D82A}">
                    <a16:rowId xmlns:a16="http://schemas.microsoft.com/office/drawing/2014/main" val="680549243"/>
                  </a:ext>
                </a:extLst>
              </a:tr>
              <a:tr h="996930">
                <a:tc>
                  <a:txBody>
                    <a:bodyPr/>
                    <a:lstStyle/>
                    <a:p>
                      <a:pPr marL="457200" indent="-18034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14:00 – 14:30</a:t>
                      </a:r>
                      <a:endParaRPr lang="en-GB" sz="2000" dirty="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lanPro-News"/>
                        <a:cs typeface="ClanPro-News"/>
                      </a:endParaRPr>
                    </a:p>
                  </a:txBody>
                  <a:tcPr marL="51749" marR="517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Intelligence sharing</a:t>
                      </a:r>
                    </a:p>
                  </a:txBody>
                  <a:tcPr marL="51749" marR="51749" marT="0" marB="0" anchor="ctr"/>
                </a:tc>
                <a:extLst>
                  <a:ext uri="{0D108BD9-81ED-4DB2-BD59-A6C34878D82A}">
                    <a16:rowId xmlns:a16="http://schemas.microsoft.com/office/drawing/2014/main" val="3267072612"/>
                  </a:ext>
                </a:extLst>
              </a:tr>
              <a:tr h="256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14:30 – 14:45</a:t>
                      </a:r>
                      <a:endParaRPr lang="en-GB" sz="14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49" marR="51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Comfort Break </a:t>
                      </a:r>
                      <a:endParaRPr lang="en-GB" sz="14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49" marR="51749" marT="0" marB="0" anchor="ctr"/>
                </a:tc>
                <a:extLst>
                  <a:ext uri="{0D108BD9-81ED-4DB2-BD59-A6C34878D82A}">
                    <a16:rowId xmlns:a16="http://schemas.microsoft.com/office/drawing/2014/main" val="2408623562"/>
                  </a:ext>
                </a:extLst>
              </a:tr>
              <a:tr h="823653">
                <a:tc>
                  <a:txBody>
                    <a:bodyPr/>
                    <a:lstStyle/>
                    <a:p>
                      <a:pPr marL="457200" indent="-18034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14:45 – 15:30</a:t>
                      </a:r>
                      <a:endParaRPr lang="en-GB" sz="20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lanPro-News"/>
                        <a:cs typeface="ClanPro-News"/>
                      </a:endParaRPr>
                    </a:p>
                  </a:txBody>
                  <a:tcPr marL="51749" marR="517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Discussion: Three Horizons</a:t>
                      </a:r>
                    </a:p>
                  </a:txBody>
                  <a:tcPr marL="51749" marR="51749" marT="0" marB="0" anchor="ctr"/>
                </a:tc>
                <a:extLst>
                  <a:ext uri="{0D108BD9-81ED-4DB2-BD59-A6C34878D82A}">
                    <a16:rowId xmlns:a16="http://schemas.microsoft.com/office/drawing/2014/main" val="3942356722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marL="457200" indent="-18034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15:30 – 15:45</a:t>
                      </a:r>
                      <a:endParaRPr lang="en-GB" sz="20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lanPro-News"/>
                        <a:cs typeface="ClanPro-News"/>
                      </a:endParaRPr>
                    </a:p>
                  </a:txBody>
                  <a:tcPr marL="51749" marR="517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What else do we want to know?</a:t>
                      </a:r>
                      <a:endParaRPr lang="en-GB" sz="14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49" marR="51749" marT="0" marB="0" anchor="ctr"/>
                </a:tc>
                <a:extLst>
                  <a:ext uri="{0D108BD9-81ED-4DB2-BD59-A6C34878D82A}">
                    <a16:rowId xmlns:a16="http://schemas.microsoft.com/office/drawing/2014/main" val="3576720467"/>
                  </a:ext>
                </a:extLst>
              </a:tr>
              <a:tr h="280374">
                <a:tc>
                  <a:txBody>
                    <a:bodyPr/>
                    <a:lstStyle/>
                    <a:p>
                      <a:pPr marL="457200" indent="-180340">
                        <a:lnSpc>
                          <a:spcPct val="12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15:45 – 16:00</a:t>
                      </a:r>
                      <a:endParaRPr lang="en-GB" sz="200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lanPro-News"/>
                        <a:cs typeface="ClanPro-News"/>
                      </a:endParaRPr>
                    </a:p>
                  </a:txBody>
                  <a:tcPr marL="51749" marR="517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Next Steps and Close</a:t>
                      </a:r>
                      <a:endParaRPr lang="en-GB" sz="1400" dirty="0">
                        <a:solidFill>
                          <a:srgbClr val="2F2E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49" marR="51749" marT="0" marB="0" anchor="ctr"/>
                </a:tc>
                <a:extLst>
                  <a:ext uri="{0D108BD9-81ED-4DB2-BD59-A6C34878D82A}">
                    <a16:rowId xmlns:a16="http://schemas.microsoft.com/office/drawing/2014/main" val="3401017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65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Interconnected  System Map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68299" y="1266825"/>
            <a:ext cx="6040521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9471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want to get to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68299" y="1266825"/>
            <a:ext cx="6040521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073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One: Intelligence sharing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15900" y="1419225"/>
            <a:ext cx="3144922" cy="27196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Briefly outline: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Current operational priorities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Key learning from the last year 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Ongoing partnerships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200" dirty="0"/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F8F0EB51-7B9E-85AF-0944-F3EF87A56CB7}"/>
              </a:ext>
            </a:extLst>
          </p:cNvPr>
          <p:cNvSpPr txBox="1">
            <a:spLocks/>
          </p:cNvSpPr>
          <p:nvPr/>
        </p:nvSpPr>
        <p:spPr>
          <a:xfrm>
            <a:off x="3589978" y="1435267"/>
            <a:ext cx="3144922" cy="27196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sz="15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35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sz="12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»"/>
              <a:defRPr sz="12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Think about: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How does this resonate with you?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Does this address a gap you have?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How does this 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Font typeface="Arial"/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7716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</a:t>
            </a:r>
          </a:p>
        </p:txBody>
      </p:sp>
      <p:pic>
        <p:nvPicPr>
          <p:cNvPr id="3" name="Picture 2" descr="Let's have a coffee break vector | free image by rawpixel.com | Coffee  typography, Coffee break, Coffee shop logo">
            <a:extLst>
              <a:ext uri="{FF2B5EF4-FFF2-40B4-BE49-F238E27FC236}">
                <a16:creationId xmlns:a16="http://schemas.microsoft.com/office/drawing/2014/main" id="{6475C2E3-1895-A596-45A4-5928EC6D7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r="1724"/>
          <a:stretch/>
        </p:blipFill>
        <p:spPr bwMode="auto">
          <a:xfrm>
            <a:off x="1637780" y="1333512"/>
            <a:ext cx="3582440" cy="339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11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Two: Three Horizons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373020F-E503-3997-605B-B69606A59B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9752" y="2731171"/>
            <a:ext cx="3569702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What is it for?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Framework for understanding change within complexity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Embracing the ‘messy middle’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“Don’t let perfection be the enemy of good”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4C389E72-2117-C8E5-2BB1-DE1BFCDA3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32" y="1109987"/>
            <a:ext cx="4201536" cy="1248201"/>
          </a:xfrm>
          <a:prstGeom prst="rect">
            <a:avLst/>
          </a:prstGeom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9DEA4E9-C8D2-8DD4-0787-4AD5CDF2C612}"/>
              </a:ext>
            </a:extLst>
          </p:cNvPr>
          <p:cNvSpPr txBox="1">
            <a:spLocks/>
          </p:cNvSpPr>
          <p:nvPr/>
        </p:nvSpPr>
        <p:spPr>
          <a:xfrm>
            <a:off x="3841081" y="2731171"/>
            <a:ext cx="3569702" cy="3390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sz="15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35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sz="12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»"/>
              <a:defRPr sz="12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50"/>
              </a:spcAft>
              <a:buFont typeface="Arial"/>
              <a:buNone/>
            </a:pPr>
            <a:r>
              <a:rPr lang="en-GB" sz="1600" dirty="0"/>
              <a:t>What are the Three Horizons?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H1 Business as usual</a:t>
            </a:r>
            <a:endParaRPr lang="en-GB" sz="1600" dirty="0"/>
          </a:p>
          <a:p>
            <a:r>
              <a:rPr lang="en-GB" sz="1600" b="1" dirty="0">
                <a:solidFill>
                  <a:srgbClr val="0070C0"/>
                </a:solidFill>
              </a:rPr>
              <a:t>H2 Innovation/Switching Lens</a:t>
            </a:r>
            <a:endParaRPr lang="en-GB" sz="1600" dirty="0"/>
          </a:p>
          <a:p>
            <a:r>
              <a:rPr lang="en-GB" sz="1600" b="1" dirty="0">
                <a:solidFill>
                  <a:srgbClr val="00B050"/>
                </a:solidFill>
              </a:rPr>
              <a:t>H3 Visionary (Future)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Font typeface="Arial"/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2402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Two: Three Horizons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373020F-E503-3997-605B-B69606A59B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8300" y="1118940"/>
            <a:ext cx="2746211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Where are we in [name of area] 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600" dirty="0"/>
              <a:t>Horizon One: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List key points of where the current system is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9DEA4E9-C8D2-8DD4-0787-4AD5CDF2C612}"/>
              </a:ext>
            </a:extLst>
          </p:cNvPr>
          <p:cNvSpPr txBox="1">
            <a:spLocks/>
          </p:cNvSpPr>
          <p:nvPr/>
        </p:nvSpPr>
        <p:spPr>
          <a:xfrm>
            <a:off x="3743491" y="1732818"/>
            <a:ext cx="2902175" cy="3390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sz="15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35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sz="12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»"/>
              <a:defRPr sz="12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50"/>
              </a:spcAft>
              <a:buFont typeface="Arial"/>
              <a:buNone/>
            </a:pPr>
            <a:r>
              <a:rPr lang="en-GB" sz="1600" dirty="0"/>
              <a:t>Horizon Three: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600" dirty="0"/>
              <a:t>List key points of where you would like the system to be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Font typeface="Arial"/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459545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0fc823-f927-4b13-b746-572312a1c935">
      <Value>23</Value>
    </TaxCatchAll>
    <b0997d7f6f2b4bc7890c40ab47985429 xmlns="c90fc823-f927-4b13-b746-572312a1c93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2fbf1ff5-de18-469c-b676-07c9d4f1dcac</TermId>
        </TermInfo>
      </Terms>
    </b0997d7f6f2b4bc7890c40ab47985429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ase Document" ma:contentTypeID="0x0101009B9C30850FF64BE98BE1A18B621E9B38003B8DD66EA2A6EA4EA63CA2150F833E3B" ma:contentTypeVersion="5" ma:contentTypeDescription="Base Document" ma:contentTypeScope="" ma:versionID="9dadf323e77ca7c0ca63a5107764fc89">
  <xsd:schema xmlns:xsd="http://www.w3.org/2001/XMLSchema" xmlns:xs="http://www.w3.org/2001/XMLSchema" xmlns:p="http://schemas.microsoft.com/office/2006/metadata/properties" xmlns:ns1="c90fc823-f927-4b13-b746-572312a1c935" xmlns:ns3="54fb642d-8df1-4a40-b81f-b7c7f28e2e7f" targetNamespace="http://schemas.microsoft.com/office/2006/metadata/properties" ma:root="true" ma:fieldsID="dcfd87a868d966f591bab925489a6202" ns1:_="" ns3:_="">
    <xsd:import namespace="c90fc823-f927-4b13-b746-572312a1c935"/>
    <xsd:import namespace="54fb642d-8df1-4a40-b81f-b7c7f28e2e7f"/>
    <xsd:element name="properties">
      <xsd:complexType>
        <xsd:sequence>
          <xsd:element name="documentManagement">
            <xsd:complexType>
              <xsd:all>
                <xsd:element ref="ns1:b0997d7f6f2b4bc7890c40ab47985429" minOccurs="0"/>
                <xsd:element ref="ns1:TaxCatchAll" minOccurs="0"/>
                <xsd:element ref="ns1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fc823-f927-4b13-b746-572312a1c935" elementFormDefault="qualified">
    <xsd:import namespace="http://schemas.microsoft.com/office/2006/documentManagement/types"/>
    <xsd:import namespace="http://schemas.microsoft.com/office/infopath/2007/PartnerControls"/>
    <xsd:element name="b0997d7f6f2b4bc7890c40ab47985429" ma:index="8" nillable="true" ma:taxonomy="true" ma:internalName="b0997d7f6f2b4bc7890c40ab47985429" ma:taxonomyFieldName="Departments" ma:displayName="Departments" ma:fieldId="{b0997d7f-6f2b-4bc7-890c-40ab47985429}" ma:sspId="12ec0724-cfef-4554-94cf-02961d342542" ma:termSetId="184a1858-4a21-4b18-a878-30e190b764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f5b355e-5b78-4275-9d55-722e430928fb}" ma:internalName="TaxCatchAll" ma:showField="CatchAllData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f5b355e-5b78-4275-9d55-722e430928fb}" ma:internalName="TaxCatchAllLabel" ma:readOnly="true" ma:showField="CatchAllDataLabel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642d-8df1-4a40-b81f-b7c7f28e2e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7FCB93-7797-4234-8677-9CD568EECFE0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54fb642d-8df1-4a40-b81f-b7c7f28e2e7f"/>
    <ds:schemaRef ds:uri="c90fc823-f927-4b13-b746-572312a1c93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AFEE1AE-4128-496B-ACCD-A73763ACAD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88E74B-019F-47F8-AB37-00D0963E28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fc823-f927-4b13-b746-572312a1c935"/>
    <ds:schemaRef ds:uri="54fb642d-8df1-4a40-b81f-b7c7f28e2e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who we are what we do</Template>
  <TotalTime>2157</TotalTime>
  <Words>378</Words>
  <Application>Microsoft Office PowerPoint</Application>
  <PresentationFormat>Custom</PresentationFormat>
  <Paragraphs>92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1_Office Theme</vt:lpstr>
      <vt:lpstr>2_Office Theme</vt:lpstr>
      <vt:lpstr>PowerPoint Presentation</vt:lpstr>
      <vt:lpstr>Aims of the day</vt:lpstr>
      <vt:lpstr>Agenda</vt:lpstr>
      <vt:lpstr>Interconnected  System Map</vt:lpstr>
      <vt:lpstr>Where we want to get to </vt:lpstr>
      <vt:lpstr>Discussion One: Intelligence sharing</vt:lpstr>
      <vt:lpstr>Break</vt:lpstr>
      <vt:lpstr>Discussion Two: Three Horizons</vt:lpstr>
      <vt:lpstr>Discussion Two: Three Horizons</vt:lpstr>
      <vt:lpstr>Discussion Two: Three Horizons</vt:lpstr>
      <vt:lpstr>Next steps</vt:lpstr>
      <vt:lpstr>Keep in touch</vt:lpstr>
    </vt:vector>
  </TitlesOfParts>
  <Company>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are, what we do</dc:title>
  <dc:creator>Kenneth Miller</dc:creator>
  <cp:lastModifiedBy>Nicola Smith</cp:lastModifiedBy>
  <cp:revision>132</cp:revision>
  <cp:lastPrinted>2017-09-06T13:57:19Z</cp:lastPrinted>
  <dcterms:created xsi:type="dcterms:W3CDTF">2017-08-22T14:27:19Z</dcterms:created>
  <dcterms:modified xsi:type="dcterms:W3CDTF">2024-07-11T16:01:12Z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0x0101009B9C30850FF64BE98BE1A18B621E9B38003B8DD66EA2A6EA4EA63CA2150F833E3B</vt:lpwstr>
  </property>
  <property fmtid="{D5CDD505-2E9C-101B-9397-08002B2CF9AE}" pid="3" name="Departments">
    <vt:lpwstr>23;#Communications|2fbf1ff5-de18-469c-b676-07c9d4f1dcac</vt:lpwstr>
  </property>
</Properties>
</file>