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86" r:id="rId5"/>
  </p:sldMasterIdLst>
  <p:notesMasterIdLst>
    <p:notesMasterId r:id="rId18"/>
  </p:notesMasterIdLst>
  <p:sldIdLst>
    <p:sldId id="293" r:id="rId6"/>
    <p:sldId id="302" r:id="rId7"/>
    <p:sldId id="303" r:id="rId8"/>
    <p:sldId id="300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301" r:id="rId17"/>
  </p:sldIdLst>
  <p:sldSz cx="6858000" cy="51435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nneth Miller" initials="KM" lastIdx="1" clrIdx="0">
    <p:extLst>
      <p:ext uri="{19B8F6BF-5375-455C-9EA6-DF929625EA0E}">
        <p15:presenceInfo xmlns:p15="http://schemas.microsoft.com/office/powerpoint/2012/main" userId="S-1-5-21-1942464828-378638904-3880573118-241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4685"/>
    <a:srgbClr val="EDEDED"/>
    <a:srgbClr val="A2D5F4"/>
    <a:srgbClr val="00A2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79097" autoAdjust="0"/>
  </p:normalViewPr>
  <p:slideViewPr>
    <p:cSldViewPr snapToGrid="0" snapToObjects="1" showGuides="1">
      <p:cViewPr varScale="1">
        <p:scale>
          <a:sx n="119" d="100"/>
          <a:sy n="119" d="100"/>
        </p:scale>
        <p:origin x="2148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F9AD6-6EDC-0948-A14C-5DEF32FE1F3F}" type="datetimeFigureOut">
              <a:rPr lang="en-US" smtClean="0"/>
              <a:pPr/>
              <a:t>7/11/2024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FE83B7-278F-6545-9C62-E36EB068C0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156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E83B7-278F-6545-9C62-E36EB068C00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673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FE83B7-278F-6545-9C62-E36EB068C00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933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FE83B7-278F-6545-9C62-E36EB068C00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307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E83B7-278F-6545-9C62-E36EB068C00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313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361"/>
          <a:stretch/>
        </p:blipFill>
        <p:spPr>
          <a:xfrm>
            <a:off x="-1" y="-11691"/>
            <a:ext cx="6878783" cy="51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448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2" r="4646"/>
          <a:stretch/>
        </p:blipFill>
        <p:spPr>
          <a:xfrm>
            <a:off x="10758" y="0"/>
            <a:ext cx="6852621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0654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651BE-731E-B34C-A453-ED3D619722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205818" y="4767263"/>
            <a:ext cx="406482" cy="273844"/>
          </a:xfrm>
        </p:spPr>
        <p:txBody>
          <a:bodyPr/>
          <a:lstStyle/>
          <a:p>
            <a:fld id="{059651BE-731E-B34C-A453-ED3D619722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368300" y="315630"/>
            <a:ext cx="6121400" cy="37557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929063" y="1266825"/>
            <a:ext cx="2560637" cy="33909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60004" y="1266825"/>
            <a:ext cx="3412856" cy="3390900"/>
          </a:xfrm>
        </p:spPr>
        <p:txBody>
          <a:bodyPr>
            <a:noAutofit/>
          </a:bodyPr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60004" y="864000"/>
            <a:ext cx="6120000" cy="0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6389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522"/>
            <a:ext cx="6858000" cy="86247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165476" y="4767263"/>
            <a:ext cx="446824" cy="273844"/>
          </a:xfrm>
        </p:spPr>
        <p:txBody>
          <a:bodyPr/>
          <a:lstStyle/>
          <a:p>
            <a:fld id="{059651BE-731E-B34C-A453-ED3D619722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368300" y="303213"/>
            <a:ext cx="6366600" cy="33419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929063" y="1266825"/>
            <a:ext cx="2560637" cy="33909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68300" y="1266825"/>
            <a:ext cx="3412856" cy="3390900"/>
          </a:xfrm>
        </p:spPr>
        <p:txBody>
          <a:bodyPr>
            <a:noAutofit/>
          </a:bodyPr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2728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7600" y="315630"/>
            <a:ext cx="6366600" cy="3755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5700" y="1113751"/>
            <a:ext cx="6358500" cy="33915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18000" y="4767263"/>
            <a:ext cx="2943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00A2E5"/>
                </a:solidFill>
              </a:defRPr>
            </a:lvl1pPr>
          </a:lstStyle>
          <a:p>
            <a:fld id="{059651BE-731E-B34C-A453-ED3D619722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669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91" r:id="rId2"/>
    <p:sldLayoutId id="2147483667" r:id="rId3"/>
  </p:sldLayoutIdLst>
  <p:txStyles>
    <p:titleStyle>
      <a:lvl1pPr algn="l" defTabSz="342900" rtl="0" eaLnBrk="1" latinLnBrk="0" hangingPunct="1">
        <a:spcBef>
          <a:spcPct val="0"/>
        </a:spcBef>
        <a:buNone/>
        <a:defRPr sz="2100" b="0" u="none" kern="1200">
          <a:solidFill>
            <a:srgbClr val="004685"/>
          </a:solidFill>
          <a:uFill>
            <a:solidFill>
              <a:srgbClr val="00A2E5"/>
            </a:solidFill>
          </a:u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004685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rgbClr val="004685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350" kern="1200">
          <a:solidFill>
            <a:srgbClr val="004685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004685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200" kern="1200">
          <a:solidFill>
            <a:srgbClr val="004685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8300" y="315630"/>
            <a:ext cx="6366600" cy="3755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300" y="1113751"/>
            <a:ext cx="6358500" cy="33915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18000" y="4767263"/>
            <a:ext cx="2943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00A2E5"/>
                </a:solidFill>
              </a:defRPr>
            </a:lvl1pPr>
          </a:lstStyle>
          <a:p>
            <a:fld id="{059651BE-731E-B34C-A453-ED3D619722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501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90" r:id="rId2"/>
  </p:sldLayoutIdLst>
  <p:txStyles>
    <p:titleStyle>
      <a:lvl1pPr algn="l" defTabSz="342900" rtl="0" eaLnBrk="1" latinLnBrk="0" hangingPunct="1">
        <a:spcBef>
          <a:spcPct val="0"/>
        </a:spcBef>
        <a:buNone/>
        <a:defRPr sz="2100" b="0" u="none" kern="1200">
          <a:solidFill>
            <a:srgbClr val="004685"/>
          </a:solidFill>
          <a:uFill>
            <a:solidFill>
              <a:srgbClr val="00A2E5"/>
            </a:solidFill>
          </a:u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004685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rgbClr val="004685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350" kern="1200">
          <a:solidFill>
            <a:srgbClr val="004685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004685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200" kern="1200">
          <a:solidFill>
            <a:srgbClr val="004685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32" userDrawn="1">
          <p15:clr>
            <a:srgbClr val="F26B43"/>
          </p15:clr>
        </p15:guide>
        <p15:guide id="2" pos="4088" userDrawn="1">
          <p15:clr>
            <a:srgbClr val="F26B43"/>
          </p15:clr>
        </p15:guide>
        <p15:guide id="3" orient="horz" pos="191" userDrawn="1">
          <p15:clr>
            <a:srgbClr val="F26B43"/>
          </p15:clr>
        </p15:guide>
        <p15:guide id="4" orient="horz" pos="295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277505" y="1645898"/>
            <a:ext cx="6452157" cy="88531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b="0" u="none" kern="1200" spc="-20" baseline="0">
                <a:solidFill>
                  <a:schemeClr val="bg1"/>
                </a:solidFill>
                <a:uFill>
                  <a:solidFill>
                    <a:srgbClr val="00A2E5"/>
                  </a:solidFill>
                </a:u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Mental Health and Substance Use</a:t>
            </a:r>
            <a:endParaRPr lang="en-GB" sz="3600" dirty="0"/>
          </a:p>
        </p:txBody>
      </p:sp>
      <p:sp>
        <p:nvSpPr>
          <p:cNvPr id="10" name="Text Placeholder 9"/>
          <p:cNvSpPr txBox="1">
            <a:spLocks/>
          </p:cNvSpPr>
          <p:nvPr/>
        </p:nvSpPr>
        <p:spPr>
          <a:xfrm>
            <a:off x="368299" y="2156350"/>
            <a:ext cx="3011894" cy="4559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GB" sz="1350" dirty="0"/>
              <a:t>Staff Conversations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299" y="438752"/>
            <a:ext cx="2032441" cy="612000"/>
          </a:xfrm>
          <a:prstGeom prst="rect">
            <a:avLst/>
          </a:prstGeom>
        </p:spPr>
      </p:pic>
      <p:sp>
        <p:nvSpPr>
          <p:cNvPr id="13" name="Text Placeholder 9"/>
          <p:cNvSpPr txBox="1">
            <a:spLocks/>
          </p:cNvSpPr>
          <p:nvPr/>
        </p:nvSpPr>
        <p:spPr>
          <a:xfrm>
            <a:off x="277505" y="4400384"/>
            <a:ext cx="2348463" cy="3078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Supporting better quality health and social care for everyone in Scotland</a:t>
            </a:r>
            <a:endParaRPr lang="en-GB" sz="11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8629" y="4306020"/>
            <a:ext cx="600865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737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Breakout discussion two</a:t>
            </a:r>
          </a:p>
        </p:txBody>
      </p:sp>
      <p:sp>
        <p:nvSpPr>
          <p:cNvPr id="2" name="Content Placeholder 10">
            <a:extLst>
              <a:ext uri="{FF2B5EF4-FFF2-40B4-BE49-F238E27FC236}">
                <a16:creationId xmlns:a16="http://schemas.microsoft.com/office/drawing/2014/main" id="{1373020F-E503-3997-605B-B69606A59BB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08739" y="1250282"/>
            <a:ext cx="6040521" cy="33909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450"/>
              </a:spcAft>
              <a:buNone/>
            </a:pPr>
            <a:r>
              <a:rPr lang="en-GB" sz="1600" dirty="0"/>
              <a:t>Feedback on the approach </a:t>
            </a:r>
          </a:p>
          <a:p>
            <a:pPr marL="0" indent="0">
              <a:spcBef>
                <a:spcPts val="0"/>
              </a:spcBef>
              <a:spcAft>
                <a:spcPts val="450"/>
              </a:spcAft>
              <a:buNone/>
            </a:pPr>
            <a:endParaRPr lang="en-GB" sz="1600" dirty="0"/>
          </a:p>
          <a:p>
            <a:pPr marL="0" indent="0">
              <a:spcBef>
                <a:spcPts val="0"/>
              </a:spcBef>
              <a:spcAft>
                <a:spcPts val="450"/>
              </a:spcAft>
              <a:buNone/>
            </a:pPr>
            <a:endParaRPr lang="en-GB" sz="1600" dirty="0"/>
          </a:p>
          <a:p>
            <a:pPr marL="0" indent="0">
              <a:spcBef>
                <a:spcPts val="0"/>
              </a:spcBef>
              <a:spcAft>
                <a:spcPts val="450"/>
              </a:spcAft>
              <a:buNone/>
            </a:pPr>
            <a:r>
              <a:rPr lang="en-GB" sz="1600" dirty="0"/>
              <a:t>In groups discuss:</a:t>
            </a:r>
          </a:p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en-GB" sz="1600" dirty="0"/>
              <a:t>How does this approach fit into the current priorities of your service? </a:t>
            </a:r>
          </a:p>
          <a:p>
            <a:pPr>
              <a:spcBef>
                <a:spcPts val="0"/>
              </a:spcBef>
              <a:spcAft>
                <a:spcPts val="450"/>
              </a:spcAft>
            </a:pPr>
            <a:endParaRPr lang="en-GB" sz="1600" dirty="0"/>
          </a:p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en-GB" sz="1600" dirty="0"/>
              <a:t>What do we need to consider to undertake this work?</a:t>
            </a:r>
          </a:p>
          <a:p>
            <a:pPr marL="0" indent="0">
              <a:spcBef>
                <a:spcPts val="0"/>
              </a:spcBef>
              <a:spcAft>
                <a:spcPts val="450"/>
              </a:spcAft>
              <a:buNone/>
            </a:pPr>
            <a:endParaRPr lang="en-GB" sz="1600" dirty="0"/>
          </a:p>
        </p:txBody>
      </p:sp>
      <p:pic>
        <p:nvPicPr>
          <p:cNvPr id="4" name="Picture 2" descr="Feedback: It's what happens in the classroom that counts – Alban Teaching  School Hub">
            <a:extLst>
              <a:ext uri="{FF2B5EF4-FFF2-40B4-BE49-F238E27FC236}">
                <a16:creationId xmlns:a16="http://schemas.microsoft.com/office/drawing/2014/main" id="{0CDA417C-46E3-9B6B-A0F9-FF13A1E1C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210" y="829914"/>
            <a:ext cx="2266106" cy="1511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029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steps</a:t>
            </a:r>
          </a:p>
        </p:txBody>
      </p:sp>
      <p:pic>
        <p:nvPicPr>
          <p:cNvPr id="6" name="Picture 2" descr="Next Steps | NHS Talent Academy">
            <a:extLst>
              <a:ext uri="{FF2B5EF4-FFF2-40B4-BE49-F238E27FC236}">
                <a16:creationId xmlns:a16="http://schemas.microsoft.com/office/drawing/2014/main" id="{D929EC4D-A1E4-4980-304A-8CC0443D4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942" y="1467463"/>
            <a:ext cx="2944116" cy="2944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3844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Keep in touch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368300" y="1267200"/>
            <a:ext cx="4755881" cy="2543175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225"/>
              </a:spcBef>
              <a:spcAft>
                <a:spcPts val="225"/>
              </a:spcAft>
              <a:buNone/>
            </a:pPr>
            <a:r>
              <a:rPr lang="en-GB" dirty="0">
                <a:solidFill>
                  <a:schemeClr val="bg2"/>
                </a:solidFill>
              </a:rPr>
              <a:t>Twitter: </a:t>
            </a:r>
            <a:r>
              <a:rPr lang="en-GB" dirty="0"/>
              <a:t>@</a:t>
            </a:r>
            <a:r>
              <a:rPr lang="en-GB" dirty="0" err="1"/>
              <a:t>online_his</a:t>
            </a:r>
            <a:endParaRPr lang="en-GB" dirty="0"/>
          </a:p>
          <a:p>
            <a:pPr marL="0" indent="0">
              <a:lnSpc>
                <a:spcPct val="110000"/>
              </a:lnSpc>
              <a:spcBef>
                <a:spcPts val="225"/>
              </a:spcBef>
              <a:spcAft>
                <a:spcPts val="225"/>
              </a:spcAft>
              <a:buNone/>
            </a:pPr>
            <a:r>
              <a:rPr lang="en-GB" dirty="0">
                <a:solidFill>
                  <a:schemeClr val="bg2"/>
                </a:solidFill>
              </a:rPr>
              <a:t>Email: </a:t>
            </a:r>
            <a:r>
              <a:rPr lang="en-GB" dirty="0" err="1"/>
              <a:t>comments.his@nhs.scot</a:t>
            </a:r>
            <a:endParaRPr lang="en-GB" dirty="0"/>
          </a:p>
          <a:p>
            <a:pPr marL="0" indent="0">
              <a:lnSpc>
                <a:spcPct val="110000"/>
              </a:lnSpc>
              <a:spcBef>
                <a:spcPts val="225"/>
              </a:spcBef>
              <a:spcAft>
                <a:spcPts val="225"/>
              </a:spcAft>
              <a:buNone/>
            </a:pPr>
            <a:r>
              <a:rPr lang="en-GB" dirty="0">
                <a:solidFill>
                  <a:schemeClr val="bg2"/>
                </a:solidFill>
              </a:rPr>
              <a:t>Web: </a:t>
            </a:r>
            <a:r>
              <a:rPr lang="en-GB" dirty="0"/>
              <a:t>healthcareimprovementscotland.org</a:t>
            </a:r>
          </a:p>
          <a:p>
            <a:pPr marL="0" indent="0">
              <a:lnSpc>
                <a:spcPct val="110000"/>
              </a:lnSpc>
              <a:spcBef>
                <a:spcPts val="225"/>
              </a:spcBef>
              <a:spcAft>
                <a:spcPts val="225"/>
              </a:spcAft>
              <a:buNone/>
            </a:pPr>
            <a:r>
              <a:rPr lang="en-GB" dirty="0">
                <a:solidFill>
                  <a:schemeClr val="bg2"/>
                </a:solidFill>
              </a:rPr>
              <a:t>Blog: </a:t>
            </a:r>
            <a:r>
              <a:rPr lang="en-GB" dirty="0"/>
              <a:t>blog.healthcareimprovementscotland.org</a:t>
            </a:r>
          </a:p>
        </p:txBody>
      </p:sp>
      <p:sp>
        <p:nvSpPr>
          <p:cNvPr id="6" name="Text Placeholder 9"/>
          <p:cNvSpPr txBox="1">
            <a:spLocks/>
          </p:cNvSpPr>
          <p:nvPr/>
        </p:nvSpPr>
        <p:spPr>
          <a:xfrm>
            <a:off x="277200" y="4518000"/>
            <a:ext cx="4314163" cy="3078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bg2"/>
                </a:solidFill>
              </a:rPr>
              <a:t>Supporting better quality health and social care for everyone in Scotland</a:t>
            </a:r>
            <a:endParaRPr lang="en-GB" sz="11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873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Aims of the day</a:t>
            </a:r>
          </a:p>
        </p:txBody>
      </p:sp>
      <p:sp>
        <p:nvSpPr>
          <p:cNvPr id="6" name="Content Placeholder 10"/>
          <p:cNvSpPr>
            <a:spLocks noGrp="1"/>
          </p:cNvSpPr>
          <p:nvPr>
            <p:ph sz="quarter" idx="12"/>
          </p:nvPr>
        </p:nvSpPr>
        <p:spPr>
          <a:xfrm>
            <a:off x="444284" y="1515853"/>
            <a:ext cx="5969432" cy="2543175"/>
          </a:xfrm>
        </p:spPr>
        <p:txBody>
          <a:bodyPr>
            <a:noAutofit/>
          </a:bodyPr>
          <a:lstStyle/>
          <a:p>
            <a:pPr marL="189000" indent="-189000">
              <a:lnSpc>
                <a:spcPct val="110000"/>
              </a:lnSpc>
              <a:spcBef>
                <a:spcPts val="225"/>
              </a:spcBef>
              <a:spcAft>
                <a:spcPts val="225"/>
              </a:spcAft>
            </a:pPr>
            <a:r>
              <a:rPr lang="en-GB" sz="1600" dirty="0"/>
              <a:t>Tell you all about the programme</a:t>
            </a:r>
          </a:p>
          <a:p>
            <a:pPr marL="189000" indent="-189000">
              <a:lnSpc>
                <a:spcPct val="110000"/>
              </a:lnSpc>
              <a:spcBef>
                <a:spcPts val="225"/>
              </a:spcBef>
              <a:spcAft>
                <a:spcPts val="225"/>
              </a:spcAft>
            </a:pPr>
            <a:endParaRPr lang="en-GB" sz="1600" dirty="0"/>
          </a:p>
          <a:p>
            <a:pPr marL="189000" indent="-189000">
              <a:lnSpc>
                <a:spcPct val="110000"/>
              </a:lnSpc>
              <a:spcBef>
                <a:spcPts val="225"/>
              </a:spcBef>
              <a:spcAft>
                <a:spcPts val="225"/>
              </a:spcAft>
            </a:pPr>
            <a:r>
              <a:rPr lang="en-GB" sz="1600" dirty="0"/>
              <a:t>Get an initial understanding of some of the key challenges</a:t>
            </a:r>
          </a:p>
          <a:p>
            <a:pPr marL="189000" indent="-189000">
              <a:lnSpc>
                <a:spcPct val="110000"/>
              </a:lnSpc>
              <a:spcBef>
                <a:spcPts val="225"/>
              </a:spcBef>
              <a:spcAft>
                <a:spcPts val="225"/>
              </a:spcAft>
            </a:pPr>
            <a:endParaRPr lang="en-GB" sz="1600" dirty="0"/>
          </a:p>
          <a:p>
            <a:pPr marL="189000" indent="-189000">
              <a:lnSpc>
                <a:spcPct val="110000"/>
              </a:lnSpc>
              <a:spcBef>
                <a:spcPts val="225"/>
              </a:spcBef>
              <a:spcAft>
                <a:spcPts val="225"/>
              </a:spcAft>
            </a:pPr>
            <a:r>
              <a:rPr lang="en-GB" sz="1600" dirty="0"/>
              <a:t>Get feedback on our approach</a:t>
            </a:r>
          </a:p>
          <a:p>
            <a:pPr marL="189000" indent="-189000">
              <a:lnSpc>
                <a:spcPct val="110000"/>
              </a:lnSpc>
              <a:spcBef>
                <a:spcPts val="225"/>
              </a:spcBef>
              <a:spcAft>
                <a:spcPts val="225"/>
              </a:spcAft>
            </a:pP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010056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</a:p>
        </p:txBody>
      </p:sp>
      <p:graphicFrame>
        <p:nvGraphicFramePr>
          <p:cNvPr id="2" name="Table 13">
            <a:extLst>
              <a:ext uri="{FF2B5EF4-FFF2-40B4-BE49-F238E27FC236}">
                <a16:creationId xmlns:a16="http://schemas.microsoft.com/office/drawing/2014/main" id="{7B350D93-A97E-85FD-6D5C-B51F65ED09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5636423"/>
              </p:ext>
            </p:extLst>
          </p:nvPr>
        </p:nvGraphicFramePr>
        <p:xfrm>
          <a:off x="401052" y="1207570"/>
          <a:ext cx="6018647" cy="33528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088400">
                  <a:extLst>
                    <a:ext uri="{9D8B030D-6E8A-4147-A177-3AD203B41FA5}">
                      <a16:colId xmlns:a16="http://schemas.microsoft.com/office/drawing/2014/main" val="3446659695"/>
                    </a:ext>
                  </a:extLst>
                </a:gridCol>
                <a:gridCol w="4930247">
                  <a:extLst>
                    <a:ext uri="{9D8B030D-6E8A-4147-A177-3AD203B41FA5}">
                      <a16:colId xmlns:a16="http://schemas.microsoft.com/office/drawing/2014/main" val="2422766038"/>
                    </a:ext>
                  </a:extLst>
                </a:gridCol>
              </a:tblGrid>
              <a:tr h="416463">
                <a:tc>
                  <a:txBody>
                    <a:bodyPr/>
                    <a:lstStyle/>
                    <a:p>
                      <a:r>
                        <a:rPr lang="en-US" sz="2000" dirty="0"/>
                        <a:t>Time </a:t>
                      </a:r>
                    </a:p>
                  </a:txBody>
                  <a:tcPr marL="121920" marR="121920" marT="60960" marB="6096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Topic</a:t>
                      </a:r>
                    </a:p>
                  </a:txBody>
                  <a:tcPr marL="121920" marR="121920" marT="60960" marB="60960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369683"/>
                  </a:ext>
                </a:extLst>
              </a:tr>
              <a:tr h="360878">
                <a:tc>
                  <a:txBody>
                    <a:bodyPr/>
                    <a:lstStyle/>
                    <a:p>
                      <a:r>
                        <a:rPr lang="en-US" sz="1600" dirty="0"/>
                        <a:t>10:00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Welcome and Introduction 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778775331"/>
                  </a:ext>
                </a:extLst>
              </a:tr>
              <a:tr h="360878">
                <a:tc>
                  <a:txBody>
                    <a:bodyPr/>
                    <a:lstStyle/>
                    <a:p>
                      <a:r>
                        <a:rPr lang="en-US" sz="1600" dirty="0"/>
                        <a:t>10:05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Programme</a:t>
                      </a:r>
                      <a:r>
                        <a:rPr lang="en-US" sz="1600" baseline="0" dirty="0"/>
                        <a:t> background and what is involved </a:t>
                      </a:r>
                      <a:endParaRPr lang="en-US" sz="16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775816154"/>
                  </a:ext>
                </a:extLst>
              </a:tr>
              <a:tr h="360878">
                <a:tc>
                  <a:txBody>
                    <a:bodyPr/>
                    <a:lstStyle/>
                    <a:p>
                      <a:r>
                        <a:rPr lang="en-US" sz="1600" dirty="0"/>
                        <a:t>10:15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Questions and feedback 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14983897"/>
                  </a:ext>
                </a:extLst>
              </a:tr>
              <a:tr h="360878">
                <a:tc>
                  <a:txBody>
                    <a:bodyPr/>
                    <a:lstStyle/>
                    <a:p>
                      <a:r>
                        <a:rPr lang="en-US" sz="1600"/>
                        <a:t>10:20</a:t>
                      </a:r>
                      <a:endParaRPr lang="en-US" sz="16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dirty="0"/>
                        <a:t>Breakout discussion</a:t>
                      </a:r>
                      <a:r>
                        <a:rPr lang="en-US" sz="1600" baseline="0" dirty="0"/>
                        <a:t> one: challenges and opportunities </a:t>
                      </a:r>
                      <a:endParaRPr lang="en-US" sz="16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096881351"/>
                  </a:ext>
                </a:extLst>
              </a:tr>
              <a:tr h="360878">
                <a:tc>
                  <a:txBody>
                    <a:bodyPr/>
                    <a:lstStyle/>
                    <a:p>
                      <a:r>
                        <a:rPr lang="en-US" sz="1600" dirty="0"/>
                        <a:t>11:00</a:t>
                      </a:r>
                    </a:p>
                  </a:txBody>
                  <a:tcPr marL="121920" marR="121920" marT="60960" marB="60960"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Break</a:t>
                      </a:r>
                    </a:p>
                  </a:txBody>
                  <a:tcPr marL="121920" marR="121920" marT="60960" marB="60960"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4681916"/>
                  </a:ext>
                </a:extLst>
              </a:tr>
              <a:tr h="360878">
                <a:tc>
                  <a:txBody>
                    <a:bodyPr/>
                    <a:lstStyle/>
                    <a:p>
                      <a:r>
                        <a:rPr lang="en-US" sz="1600" dirty="0"/>
                        <a:t>11:15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Breakout discussion two:</a:t>
                      </a:r>
                      <a:r>
                        <a:rPr lang="en-US" sz="1600" baseline="0" dirty="0"/>
                        <a:t> feedback on the approach </a:t>
                      </a:r>
                      <a:endParaRPr lang="en-US" sz="16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535218019"/>
                  </a:ext>
                </a:extLst>
              </a:tr>
              <a:tr h="360878">
                <a:tc>
                  <a:txBody>
                    <a:bodyPr/>
                    <a:lstStyle/>
                    <a:p>
                      <a:r>
                        <a:rPr lang="en-US" sz="1600" dirty="0"/>
                        <a:t>11:45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Next steps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59120854"/>
                  </a:ext>
                </a:extLst>
              </a:tr>
              <a:tr h="36087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12:00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Close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450342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3650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368299" y="1266825"/>
            <a:ext cx="6040521" cy="33909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450"/>
              </a:spcAft>
              <a:buNone/>
            </a:pP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794710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Approach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368299" y="1266825"/>
            <a:ext cx="6040521" cy="33909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450"/>
              </a:spcAft>
              <a:buNone/>
            </a:pP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30731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we know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368299" y="1266825"/>
            <a:ext cx="6040521" cy="33909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450"/>
              </a:spcAft>
              <a:buNone/>
            </a:pP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977162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Q&amp;A</a:t>
            </a:r>
          </a:p>
        </p:txBody>
      </p:sp>
      <p:pic>
        <p:nvPicPr>
          <p:cNvPr id="2" name="Picture 2" descr="C:\Users\lianne.conville\AppData\Local\Microsoft\Windows\INetCache\IE\JPZE1BPO\88434-text-symbol-question-mark-computer-graphics-3d[1].png">
            <a:extLst>
              <a:ext uri="{FF2B5EF4-FFF2-40B4-BE49-F238E27FC236}">
                <a16:creationId xmlns:a16="http://schemas.microsoft.com/office/drawing/2014/main" id="{D51BDB6E-BACD-F37A-1B57-DE4889768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11835" y="1198624"/>
            <a:ext cx="3234330" cy="32343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31691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Breakout discussion one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76105009-605C-247D-7DD0-54700C4C89F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08739" y="1250282"/>
            <a:ext cx="6040521" cy="33909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450"/>
              </a:spcAft>
              <a:buNone/>
            </a:pPr>
            <a:r>
              <a:rPr lang="en-GB" sz="1600" dirty="0"/>
              <a:t>Challenges and opportunities </a:t>
            </a:r>
          </a:p>
          <a:p>
            <a:pPr marL="0" indent="0">
              <a:spcBef>
                <a:spcPts val="0"/>
              </a:spcBef>
              <a:spcAft>
                <a:spcPts val="450"/>
              </a:spcAft>
              <a:buNone/>
            </a:pPr>
            <a:endParaRPr lang="en-GB" sz="1600" dirty="0"/>
          </a:p>
          <a:p>
            <a:pPr marL="0" indent="0">
              <a:spcBef>
                <a:spcPts val="0"/>
              </a:spcBef>
              <a:spcAft>
                <a:spcPts val="450"/>
              </a:spcAft>
              <a:buNone/>
            </a:pPr>
            <a:r>
              <a:rPr lang="en-GB" sz="1600" dirty="0"/>
              <a:t>In groups discuss:</a:t>
            </a:r>
          </a:p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en-GB" sz="1600" dirty="0"/>
              <a:t>What are the main challenges in getting people the right support at the right time?</a:t>
            </a:r>
          </a:p>
          <a:p>
            <a:pPr>
              <a:spcBef>
                <a:spcPts val="0"/>
              </a:spcBef>
              <a:spcAft>
                <a:spcPts val="450"/>
              </a:spcAft>
            </a:pPr>
            <a:endParaRPr lang="en-GB" sz="1600" dirty="0"/>
          </a:p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en-GB" sz="1600" dirty="0"/>
              <a:t>What obstacles or challenges do you face in linking with other services?</a:t>
            </a:r>
          </a:p>
          <a:p>
            <a:pPr>
              <a:spcBef>
                <a:spcPts val="0"/>
              </a:spcBef>
              <a:spcAft>
                <a:spcPts val="450"/>
              </a:spcAft>
            </a:pPr>
            <a:endParaRPr lang="en-GB" sz="1600" dirty="0"/>
          </a:p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en-GB" sz="1600" dirty="0"/>
              <a:t>How might we build capacity within services to support mental health or substance use?</a:t>
            </a:r>
          </a:p>
          <a:p>
            <a:pPr marL="0" indent="0">
              <a:spcBef>
                <a:spcPts val="0"/>
              </a:spcBef>
              <a:spcAft>
                <a:spcPts val="450"/>
              </a:spcAft>
              <a:buNone/>
            </a:pPr>
            <a:endParaRPr lang="en-GB" sz="1200" dirty="0"/>
          </a:p>
        </p:txBody>
      </p:sp>
      <p:pic>
        <p:nvPicPr>
          <p:cNvPr id="4" name="Picture 6" descr="These are the 11 Biggest Challenges Faced by Property Managers Today - Ask  For Fix">
            <a:extLst>
              <a:ext uri="{FF2B5EF4-FFF2-40B4-BE49-F238E27FC236}">
                <a16:creationId xmlns:a16="http://schemas.microsoft.com/office/drawing/2014/main" id="{2C80547B-DFE2-DAF9-9343-EE2EE48E2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1037842"/>
            <a:ext cx="1552074" cy="88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Opportunity Images and Stock Photos. 374,703 Opportunity photography and  royalty free pictures available to download from thousands of stock photo  providers.">
            <a:extLst>
              <a:ext uri="{FF2B5EF4-FFF2-40B4-BE49-F238E27FC236}">
                <a16:creationId xmlns:a16="http://schemas.microsoft.com/office/drawing/2014/main" id="{D59F9D63-8327-FE13-B730-2598ED8B5C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8" b="9028"/>
          <a:stretch/>
        </p:blipFill>
        <p:spPr bwMode="auto">
          <a:xfrm>
            <a:off x="4968231" y="1037842"/>
            <a:ext cx="1476748" cy="88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5421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Break</a:t>
            </a:r>
          </a:p>
        </p:txBody>
      </p:sp>
      <p:pic>
        <p:nvPicPr>
          <p:cNvPr id="3" name="Picture 2" descr="Let's have a coffee break vector | free image by rawpixel.com | Coffee  typography, Coffee break, Coffee shop logo">
            <a:extLst>
              <a:ext uri="{FF2B5EF4-FFF2-40B4-BE49-F238E27FC236}">
                <a16:creationId xmlns:a16="http://schemas.microsoft.com/office/drawing/2014/main" id="{6475C2E3-1895-A596-45A4-5928EC6D73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0" r="1724"/>
          <a:stretch/>
        </p:blipFill>
        <p:spPr bwMode="auto">
          <a:xfrm>
            <a:off x="1637780" y="1333512"/>
            <a:ext cx="3582440" cy="339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11572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12">
      <a:dk1>
        <a:srgbClr val="565456"/>
      </a:dk1>
      <a:lt1>
        <a:sysClr val="window" lastClr="FFFFFF"/>
      </a:lt1>
      <a:dk2>
        <a:srgbClr val="1B4C87"/>
      </a:dk2>
      <a:lt2>
        <a:srgbClr val="009FE2"/>
      </a:lt2>
      <a:accent1>
        <a:srgbClr val="00704A"/>
      </a:accent1>
      <a:accent2>
        <a:srgbClr val="F8971D"/>
      </a:accent2>
      <a:accent3>
        <a:srgbClr val="C6006F"/>
      </a:accent3>
      <a:accent4>
        <a:srgbClr val="78278B"/>
      </a:accent4>
      <a:accent5>
        <a:srgbClr val="B30838"/>
      </a:accent5>
      <a:accent6>
        <a:srgbClr val="7AC143"/>
      </a:accent6>
      <a:hlink>
        <a:srgbClr val="009FE2"/>
      </a:hlink>
      <a:folHlink>
        <a:srgbClr val="1B4C8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randing Presentation for Board" id="{F68CDD88-C11B-48F8-9772-B8AAA3601428}" vid="{9EFEADEC-4BA7-42F5-B618-FB32723B77FD}"/>
    </a:ext>
  </a:extLst>
</a:theme>
</file>

<file path=ppt/theme/theme2.xml><?xml version="1.0" encoding="utf-8"?>
<a:theme xmlns:a="http://schemas.openxmlformats.org/drawingml/2006/main" name="2_Office Theme">
  <a:themeElements>
    <a:clrScheme name="Custom 12">
      <a:dk1>
        <a:srgbClr val="565456"/>
      </a:dk1>
      <a:lt1>
        <a:sysClr val="window" lastClr="FFFFFF"/>
      </a:lt1>
      <a:dk2>
        <a:srgbClr val="1B4C87"/>
      </a:dk2>
      <a:lt2>
        <a:srgbClr val="009FE2"/>
      </a:lt2>
      <a:accent1>
        <a:srgbClr val="00704A"/>
      </a:accent1>
      <a:accent2>
        <a:srgbClr val="F8971D"/>
      </a:accent2>
      <a:accent3>
        <a:srgbClr val="C6006F"/>
      </a:accent3>
      <a:accent4>
        <a:srgbClr val="78278B"/>
      </a:accent4>
      <a:accent5>
        <a:srgbClr val="B30838"/>
      </a:accent5>
      <a:accent6>
        <a:srgbClr val="7AC143"/>
      </a:accent6>
      <a:hlink>
        <a:srgbClr val="009FE2"/>
      </a:hlink>
      <a:folHlink>
        <a:srgbClr val="1B4C8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randing Presentation for Board" id="{F68CDD88-C11B-48F8-9772-B8AAA3601428}" vid="{9EFEADEC-4BA7-42F5-B618-FB32723B77F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Base Document" ma:contentTypeID="0x0101009B9C30850FF64BE98BE1A18B621E9B38003B8DD66EA2A6EA4EA63CA2150F833E3B" ma:contentTypeVersion="5" ma:contentTypeDescription="Base Document" ma:contentTypeScope="" ma:versionID="9dadf323e77ca7c0ca63a5107764fc89">
  <xsd:schema xmlns:xsd="http://www.w3.org/2001/XMLSchema" xmlns:xs="http://www.w3.org/2001/XMLSchema" xmlns:p="http://schemas.microsoft.com/office/2006/metadata/properties" xmlns:ns1="c90fc823-f927-4b13-b746-572312a1c935" xmlns:ns3="54fb642d-8df1-4a40-b81f-b7c7f28e2e7f" targetNamespace="http://schemas.microsoft.com/office/2006/metadata/properties" ma:root="true" ma:fieldsID="dcfd87a868d966f591bab925489a6202" ns1:_="" ns3:_="">
    <xsd:import namespace="c90fc823-f927-4b13-b746-572312a1c935"/>
    <xsd:import namespace="54fb642d-8df1-4a40-b81f-b7c7f28e2e7f"/>
    <xsd:element name="properties">
      <xsd:complexType>
        <xsd:sequence>
          <xsd:element name="documentManagement">
            <xsd:complexType>
              <xsd:all>
                <xsd:element ref="ns1:b0997d7f6f2b4bc7890c40ab47985429" minOccurs="0"/>
                <xsd:element ref="ns1:TaxCatchAll" minOccurs="0"/>
                <xsd:element ref="ns1:TaxCatchAllLabel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0fc823-f927-4b13-b746-572312a1c935" elementFormDefault="qualified">
    <xsd:import namespace="http://schemas.microsoft.com/office/2006/documentManagement/types"/>
    <xsd:import namespace="http://schemas.microsoft.com/office/infopath/2007/PartnerControls"/>
    <xsd:element name="b0997d7f6f2b4bc7890c40ab47985429" ma:index="8" nillable="true" ma:taxonomy="true" ma:internalName="b0997d7f6f2b4bc7890c40ab47985429" ma:taxonomyFieldName="Departments" ma:displayName="Departments" ma:fieldId="{b0997d7f-6f2b-4bc7-890c-40ab47985429}" ma:sspId="12ec0724-cfef-4554-94cf-02961d342542" ma:termSetId="184a1858-4a21-4b18-a878-30e190b7640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5f5b355e-5b78-4275-9d55-722e430928fb}" ma:internalName="TaxCatchAll" ma:showField="CatchAllData" ma:web="c90fc823-f927-4b13-b746-572312a1c9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5f5b355e-5b78-4275-9d55-722e430928fb}" ma:internalName="TaxCatchAllLabel" ma:readOnly="true" ma:showField="CatchAllDataLabel" ma:web="c90fc823-f927-4b13-b746-572312a1c9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fb642d-8df1-4a40-b81f-b7c7f28e2e7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90fc823-f927-4b13-b746-572312a1c935">
      <Value>23</Value>
    </TaxCatchAll>
    <b0997d7f6f2b4bc7890c40ab47985429 xmlns="c90fc823-f927-4b13-b746-572312a1c935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Communications</TermName>
          <TermId xmlns="http://schemas.microsoft.com/office/infopath/2007/PartnerControls">2fbf1ff5-de18-469c-b676-07c9d4f1dcac</TermId>
        </TermInfo>
      </Terms>
    </b0997d7f6f2b4bc7890c40ab47985429>
  </documentManagement>
</p:properties>
</file>

<file path=customXml/itemProps1.xml><?xml version="1.0" encoding="utf-8"?>
<ds:datastoreItem xmlns:ds="http://schemas.openxmlformats.org/officeDocument/2006/customXml" ds:itemID="{8C88E74B-019F-47F8-AB37-00D0963E28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0fc823-f927-4b13-b746-572312a1c935"/>
    <ds:schemaRef ds:uri="54fb642d-8df1-4a40-b81f-b7c7f28e2e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AFEE1AE-4128-496B-ACCD-A73763ACAD3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07FCB93-7797-4234-8677-9CD568EECFE0}">
  <ds:schemaRefs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54fb642d-8df1-4a40-b81f-b7c7f28e2e7f"/>
    <ds:schemaRef ds:uri="c90fc823-f927-4b13-b746-572312a1c935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who we are what we do</Template>
  <TotalTime>2148</TotalTime>
  <Words>230</Words>
  <Application>Microsoft Office PowerPoint</Application>
  <PresentationFormat>Custom</PresentationFormat>
  <Paragraphs>61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1_Office Theme</vt:lpstr>
      <vt:lpstr>2_Office Theme</vt:lpstr>
      <vt:lpstr>PowerPoint Presentation</vt:lpstr>
      <vt:lpstr>Aims of the day</vt:lpstr>
      <vt:lpstr>Agenda</vt:lpstr>
      <vt:lpstr>Background</vt:lpstr>
      <vt:lpstr>Approach</vt:lpstr>
      <vt:lpstr>What we know</vt:lpstr>
      <vt:lpstr>Q&amp;A</vt:lpstr>
      <vt:lpstr>Breakout discussion one</vt:lpstr>
      <vt:lpstr>Break</vt:lpstr>
      <vt:lpstr>Breakout discussion two</vt:lpstr>
      <vt:lpstr>Next steps</vt:lpstr>
      <vt:lpstr>Keep in touch</vt:lpstr>
    </vt:vector>
  </TitlesOfParts>
  <Company>HIS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we are, what we do</dc:title>
  <dc:creator>Kenneth Miller</dc:creator>
  <cp:lastModifiedBy>Nicola Smith</cp:lastModifiedBy>
  <cp:revision>131</cp:revision>
  <cp:lastPrinted>2017-09-06T13:57:19Z</cp:lastPrinted>
  <dcterms:created xsi:type="dcterms:W3CDTF">2017-08-22T14:27:19Z</dcterms:created>
  <dcterms:modified xsi:type="dcterms:W3CDTF">2024-07-11T13:06:44Z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0x0101009B9C30850FF64BE98BE1A18B621E9B38003B8DD66EA2A6EA4EA63CA2150F833E3B</vt:lpwstr>
  </property>
  <property fmtid="{D5CDD505-2E9C-101B-9397-08002B2CF9AE}" pid="3" name="Departments">
    <vt:lpwstr>23;#Communications|2fbf1ff5-de18-469c-b676-07c9d4f1dcac</vt:lpwstr>
  </property>
</Properties>
</file>