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86" r:id="rId5"/>
  </p:sldMasterIdLst>
  <p:notesMasterIdLst>
    <p:notesMasterId r:id="rId57"/>
  </p:notesMasterIdLst>
  <p:sldIdLst>
    <p:sldId id="293" r:id="rId6"/>
    <p:sldId id="316" r:id="rId7"/>
    <p:sldId id="353" r:id="rId8"/>
    <p:sldId id="370" r:id="rId9"/>
    <p:sldId id="317" r:id="rId10"/>
    <p:sldId id="330" r:id="rId11"/>
    <p:sldId id="333" r:id="rId12"/>
    <p:sldId id="318" r:id="rId13"/>
    <p:sldId id="319" r:id="rId14"/>
    <p:sldId id="320" r:id="rId15"/>
    <p:sldId id="327" r:id="rId16"/>
    <p:sldId id="328" r:id="rId17"/>
    <p:sldId id="329" r:id="rId18"/>
    <p:sldId id="305" r:id="rId19"/>
    <p:sldId id="306" r:id="rId20"/>
    <p:sldId id="307" r:id="rId21"/>
    <p:sldId id="331" r:id="rId22"/>
    <p:sldId id="332" r:id="rId23"/>
    <p:sldId id="304" r:id="rId24"/>
    <p:sldId id="338" r:id="rId25"/>
    <p:sldId id="339" r:id="rId26"/>
    <p:sldId id="340" r:id="rId27"/>
    <p:sldId id="341" r:id="rId28"/>
    <p:sldId id="342" r:id="rId29"/>
    <p:sldId id="343" r:id="rId30"/>
    <p:sldId id="344" r:id="rId31"/>
    <p:sldId id="334" r:id="rId32"/>
    <p:sldId id="345" r:id="rId33"/>
    <p:sldId id="346" r:id="rId34"/>
    <p:sldId id="348" r:id="rId35"/>
    <p:sldId id="347" r:id="rId36"/>
    <p:sldId id="349" r:id="rId37"/>
    <p:sldId id="303" r:id="rId38"/>
    <p:sldId id="381" r:id="rId39"/>
    <p:sldId id="366" r:id="rId40"/>
    <p:sldId id="365" r:id="rId41"/>
    <p:sldId id="352" r:id="rId42"/>
    <p:sldId id="312" r:id="rId43"/>
    <p:sldId id="313" r:id="rId44"/>
    <p:sldId id="308" r:id="rId45"/>
    <p:sldId id="358" r:id="rId46"/>
    <p:sldId id="309" r:id="rId47"/>
    <p:sldId id="351" r:id="rId48"/>
    <p:sldId id="378" r:id="rId49"/>
    <p:sldId id="380" r:id="rId50"/>
    <p:sldId id="360" r:id="rId51"/>
    <p:sldId id="362" r:id="rId52"/>
    <p:sldId id="361" r:id="rId53"/>
    <p:sldId id="363" r:id="rId54"/>
    <p:sldId id="364" r:id="rId55"/>
    <p:sldId id="314" r:id="rId56"/>
  </p:sldIdLst>
  <p:sldSz cx="9144000" cy="5143500" type="screen16x9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03" userDrawn="1">
          <p15:clr>
            <a:srgbClr val="A4A3A4"/>
          </p15:clr>
        </p15:guide>
        <p15:guide id="2" pos="204" userDrawn="1">
          <p15:clr>
            <a:srgbClr val="A4A3A4"/>
          </p15:clr>
        </p15:guide>
        <p15:guide id="3" pos="5556" userDrawn="1">
          <p15:clr>
            <a:srgbClr val="A4A3A4"/>
          </p15:clr>
        </p15:guide>
        <p15:guide id="4" orient="horz" pos="21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nneth Miller" initials="KM" lastIdx="1" clrIdx="0">
    <p:extLst>
      <p:ext uri="{19B8F6BF-5375-455C-9EA6-DF929625EA0E}">
        <p15:presenceInfo xmlns:p15="http://schemas.microsoft.com/office/powerpoint/2012/main" userId="S-1-5-21-1942464828-378638904-3880573118-241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4380"/>
    <a:srgbClr val="189DD9"/>
    <a:srgbClr val="004685"/>
    <a:srgbClr val="602365"/>
    <a:srgbClr val="008D80"/>
    <a:srgbClr val="00A2E5"/>
    <a:srgbClr val="FFFFFF"/>
    <a:srgbClr val="EDEDED"/>
    <a:srgbClr val="A2D5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55" autoAdjust="0"/>
    <p:restoredTop sz="72760" autoAdjust="0"/>
  </p:normalViewPr>
  <p:slideViewPr>
    <p:cSldViewPr snapToGrid="0" snapToObjects="1" showGuides="1">
      <p:cViewPr varScale="1">
        <p:scale>
          <a:sx n="106" d="100"/>
          <a:sy n="106" d="100"/>
        </p:scale>
        <p:origin x="1110" y="102"/>
      </p:cViewPr>
      <p:guideLst>
        <p:guide orient="horz" pos="3003"/>
        <p:guide pos="204"/>
        <p:guide pos="5556"/>
        <p:guide orient="horz" pos="21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8" d="100"/>
          <a:sy n="78" d="100"/>
        </p:scale>
        <p:origin x="406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61" Type="http://schemas.openxmlformats.org/officeDocument/2006/relationships/theme" Target="theme/theme1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presProps" Target="pres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F9AD6-6EDC-0948-A14C-5DEF32FE1F3F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FE83B7-278F-6545-9C62-E36EB068C0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156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E83B7-278F-6545-9C62-E36EB068C00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6736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DA66FF-38EC-5230-03AF-9D70FAADA5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B9B165-FBA3-D55A-2895-A7D9771D50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971A7E2-0909-D8E8-D64D-DED94258EF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34AC6F-38F7-A20A-1F18-3C240D156D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FE83B7-278F-6545-9C62-E36EB068C00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310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219B50-5A46-8A37-D8F4-6A1179392A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37B9C24-0F16-C6BC-A33F-0A4913F855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BDD4F9-947A-FB91-1BCC-0B33EA389C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3A10F8-DAFB-5ED7-BBC0-19700F6DDC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FE83B7-278F-6545-9C62-E36EB068C00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2426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8C1AFC-08C3-C848-81EA-B42E6E974C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8F3CB7E-CE27-6A36-F16C-43FDAC9E0B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BB606A-78C6-E48C-50D3-36A0675E80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ECC5E0-089B-C6E3-C761-C9C13715D7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FE83B7-278F-6545-9C62-E36EB068C00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9555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2E0B6E-A812-D095-F4E5-774D8F81DA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F430FC5-EFD9-E491-59FA-77ED53C873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8B915C-3670-924F-B852-F252C79EA5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3FAC35-7124-5D6F-889E-FA61746B0D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FE83B7-278F-6545-9C62-E36EB068C00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3301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FE83B7-278F-6545-9C62-E36EB068C00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9861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GB" sz="1200" dirty="0">
              <a:solidFill>
                <a:srgbClr val="01438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FE83B7-278F-6545-9C62-E36EB068C00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3693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GB" sz="1200" dirty="0">
              <a:solidFill>
                <a:srgbClr val="01438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FE83B7-278F-6545-9C62-E36EB068C00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56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7B96EC-5A59-38B7-CB19-0FC581AB93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7E8774-D335-573D-B4BB-06B6FFFCFD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2170D8C-4189-930B-E048-A121CE173B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8642B2-3FA0-812C-B0B1-BE97153188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FE83B7-278F-6545-9C62-E36EB068C00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8830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957D7F-338D-B7B9-E6F4-915C4786C2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5807B4-75BD-5F4E-2562-47744398B0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019874-3CC2-5E99-78FB-08E3C3BAC7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005ED3-EC5C-37E9-5F21-7DD11376A5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E83B7-278F-6545-9C62-E36EB068C003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8426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FE83B7-278F-6545-9C62-E36EB068C00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773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DC0482-791D-72BD-6A99-80AC6ADA03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1BC7CD-C003-D669-7AE2-A12724980E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58C52E-FBEE-0D0F-B059-4928F07726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4F8F41-7EFC-A129-BFAA-F12BC9FF03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E83B7-278F-6545-9C62-E36EB068C00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3899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FE83B7-278F-6545-9C62-E36EB068C00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4238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FE83B7-278F-6545-9C62-E36EB068C00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2392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FE83B7-278F-6545-9C62-E36EB068C00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8241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FE83B7-278F-6545-9C62-E36EB068C00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6574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FE83B7-278F-6545-9C62-E36EB068C00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1695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endParaRPr lang="en-GB" sz="1800" dirty="0">
              <a:solidFill>
                <a:srgbClr val="403E4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FE83B7-278F-6545-9C62-E36EB068C00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8453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22C9B1-7729-D5F9-0FC5-15E540542E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14E13EB-B49F-2333-E8FD-912302D464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73C54B-4165-9799-CAAC-DA316E67F8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D945A2-CB9A-7424-793D-CE7797021F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FE83B7-278F-6545-9C62-E36EB068C00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8419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FE83B7-278F-6545-9C62-E36EB068C003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5413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4B759A-B3F9-DF59-1A18-26CAF40BBF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3FB18C-E40D-1CFC-DB25-3BE2B1A0FD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9C5C5C2-2324-2D06-3B0B-617D3D7A46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103C92-7464-2F40-DB23-A5B8748020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FE83B7-278F-6545-9C62-E36EB068C003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10574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55F484-7687-7B8C-ED78-0220739C50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7D0FBFD-6F3F-7A41-FDB1-C6A00EF3EB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016D63-816A-8E16-8566-C1F0E42FDE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D263D1-7321-DCE8-6F20-8E8F1B8C04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FE83B7-278F-6545-9C62-E36EB068C003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321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FE83B7-278F-6545-9C62-E36EB068C00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52393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9A577F-D224-4A19-F19B-B6D0F3BBB2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D7A3F9-736B-9904-C708-F104E7FC2B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38767F-F229-D519-2C43-CED5BED830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  <a:p>
            <a:endParaRPr lang="en-GB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33E9FA-04A1-EE9A-A620-A74E4E99A0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FE83B7-278F-6545-9C62-E36EB068C003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0684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C014F4-FA42-1D41-C01E-B2D0C1433B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9163A4-91D2-990D-CE46-322712D56F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EBA0AD-D868-524A-61A7-1FA83F269A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2B960A-1588-C4A9-8761-35B83975EC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FE83B7-278F-6545-9C62-E36EB068C003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63033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981BEC-5BE6-F1BA-166D-91DCDE29F1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49EF661-CB0B-4EF3-4EBA-61D21929EE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AFD02D-3066-C56A-A347-CB161C70CB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64F1CC-2F6D-7240-7A87-E324C1EE12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E83B7-278F-6545-9C62-E36EB068C003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84717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FE83B7-278F-6545-9C62-E36EB068C003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35152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FE83B7-278F-6545-9C62-E36EB068C003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51503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FE83B7-278F-6545-9C62-E36EB068C003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65346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FE83B7-278F-6545-9C62-E36EB068C003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84419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6BBBBF-D56C-C804-414E-DFFC59C521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BFC9DF-2535-31D0-749D-4428B75AC1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07B1A92-607B-4DC6-0B8A-9E6E870CBA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87A80E-614E-853F-057C-7285F0078B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E83B7-278F-6545-9C62-E36EB068C003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00513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FE83B7-278F-6545-9C62-E36EB068C003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70315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FE83B7-278F-6545-9C62-E36EB068C003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484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82C35E-5F48-1C85-D251-904892FAE6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67DC27-3518-4091-FD3B-D08287438F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EA1C4D-04AA-5731-521A-31AD909EC1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4F71FC-9D31-0023-6BFF-4445A4CB9A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FE83B7-278F-6545-9C62-E36EB068C00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57859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solidFill>
                <a:srgbClr val="014380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FE83B7-278F-6545-9C62-E36EB068C003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71495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C9A76F-8C80-DC18-E110-11425C3C9B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132073-AD95-C0BA-A8D8-0BBF7EE52F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3C58FF-05BF-0430-CBF2-D8FC1F31C4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06D698-B243-7803-DB83-731E8E8E36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FE83B7-278F-6545-9C62-E36EB068C003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06426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FE83B7-278F-6545-9C62-E36EB068C003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30381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D4DAF4-DD30-50AE-7C03-1FB76DC6F0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6DFF6D-4928-DEE4-FD85-D8669699C5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A9939D-B737-3205-5C66-827F238D72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4E95CD-4CBD-0ACB-BD83-285017356F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E83B7-278F-6545-9C62-E36EB068C003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55974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0D0CED-0C1E-466B-370C-DBDB7F2BDC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E780C3-FC66-7877-2866-77C8CD05A0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BAB648-34AD-5734-D342-A57B58C7FD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45A797-A34B-64B0-3237-C107348574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FE83B7-278F-6545-9C62-E36EB068C003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48970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4C2C2D-3BD4-3BFF-F7C3-CCE7F0B534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4D3D0A-0102-2B61-C255-556AA52B52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91925A-1EB9-948B-6BF7-68D2D7E982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7ACF61-18B3-5DA8-1A29-0FCECAF3D0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FE83B7-278F-6545-9C62-E36EB068C003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9083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BC7848-B316-8EBF-76B8-5338676786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D617518-DA68-FDE8-8F49-080F6FDC7F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E2FC0B-C7EC-2CDF-C754-94BD1909AC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CH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1F387A-86EF-A809-2873-706C35FE78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E83B7-278F-6545-9C62-E36EB068C003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59546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EBAF64-416A-BC24-85DD-81B0C38F65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D5FC3B0-0D50-9528-76ED-507E28EF74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53CFCC-CD3E-53CB-677E-E6BFD58029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764ECA-CECB-5F09-C38C-2B460DF9AE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FE83B7-278F-6545-9C62-E36EB068C003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73150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5E3B2C-6AB2-C143-40FA-2FC55C9F56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6C957C-A307-7C1B-DCAE-4D3916AB23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B44FB9-A558-59E8-58B6-286AF223FD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1D211E-6BCD-F106-50A7-EF3A950D78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FE83B7-278F-6545-9C62-E36EB068C003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76186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791D08-D208-B9F6-ACD3-F56364D404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550613C-C7EC-B760-EA62-9BF5C79ECA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0F1A76E-1CEA-D6AE-7F91-DCC43FB73B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750720-91AA-B709-F711-DD5AFD7FDA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FE83B7-278F-6545-9C62-E36EB068C003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509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FE83B7-278F-6545-9C62-E36EB068C00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05251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F045E7-26D4-0D5D-1A94-7E696F485D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870C62-3E08-5F31-300D-4CEFBD2303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8A65A9-ADD7-FC0D-F755-C416C4A26A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95CCEA-1E0B-ADE7-EADC-C625BD55C3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FE83B7-278F-6545-9C62-E36EB068C003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01897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FE83B7-278F-6545-9C62-E36EB068C003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0130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77A3D9-120C-C5AA-F81D-AF3842DD33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8A75AC7-2CF6-22C1-7387-75E19AED48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4EAEFB-35C7-86CC-0F23-170D6FAE3B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69B480-5794-776E-4DB6-1850333D0A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E83B7-278F-6545-9C62-E36EB068C00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25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DB0594-1D0F-4C81-F137-61954F09C9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108228E-C5DA-E8CE-A7AA-029D67B074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3DBC7F-B9B7-C6FC-B5D3-1EBEBA714E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034B95-E973-A87B-5BE0-3D0B906759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FE83B7-278F-6545-9C62-E36EB068C00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7351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46F895-F7B0-1C29-8EAD-6EC4F5527F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7511A21-159D-A58D-2742-3E3350389E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B9B14E-9546-CD9F-C802-C29B71FF91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0496B0-512A-88B7-339F-EEB0945C30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FE83B7-278F-6545-9C62-E36EB068C00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586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3C45F2-2A97-2B0D-4DAE-808CDA9904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6619D27-12EC-48A7-33AF-CA62CA7723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701EA2-E353-DCD0-D09D-B2AAC3BE5A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GB" sz="1200" dirty="0">
              <a:solidFill>
                <a:srgbClr val="014380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7D05A4-D603-75E1-D7BE-787EA80056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FE83B7-278F-6545-9C62-E36EB068C00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115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A71C10-A680-9615-2CAD-01B310BCED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882469"/>
            <a:ext cx="9144000" cy="1261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448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6" y="953"/>
            <a:ext cx="9152000" cy="514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654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651BE-731E-B34C-A453-ED3D619722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651BE-731E-B34C-A453-ED3D619722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316800" y="315629"/>
            <a:ext cx="8488800" cy="37557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5238750" y="1266825"/>
            <a:ext cx="3578225" cy="33909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16800" y="1266825"/>
            <a:ext cx="4550475" cy="3390900"/>
          </a:xfrm>
        </p:spPr>
        <p:txBody>
          <a:bodyPr>
            <a:noAutofit/>
          </a:bodyPr>
          <a:lstStyle>
            <a:lvl1pPr>
              <a:buClr>
                <a:srgbClr val="014380"/>
              </a:buClr>
              <a:defRPr/>
            </a:lvl1pPr>
            <a:lvl2pPr>
              <a:buClr>
                <a:srgbClr val="014380"/>
              </a:buClr>
              <a:defRPr/>
            </a:lvl2pPr>
            <a:lvl3pPr>
              <a:buClr>
                <a:srgbClr val="014380"/>
              </a:buClr>
              <a:defRPr/>
            </a:lvl3pPr>
            <a:lvl4pPr>
              <a:buClr>
                <a:srgbClr val="014380"/>
              </a:buClr>
              <a:defRPr/>
            </a:lvl4pPr>
            <a:lvl5pPr>
              <a:buClr>
                <a:srgbClr val="014380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27600" y="864000"/>
            <a:ext cx="8488800" cy="0"/>
          </a:xfrm>
          <a:prstGeom prst="line">
            <a:avLst/>
          </a:prstGeom>
          <a:ln w="12700">
            <a:gradFill>
              <a:gsLst>
                <a:gs pos="0">
                  <a:srgbClr val="602365"/>
                </a:gs>
                <a:gs pos="58000">
                  <a:srgbClr val="008D80"/>
                </a:gs>
                <a:gs pos="100000">
                  <a:srgbClr val="189DD9"/>
                </a:gs>
              </a:gsLst>
              <a:lin ang="5400000" scaled="1"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6389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521"/>
            <a:ext cx="9144000" cy="862479"/>
          </a:xfrm>
          <a:prstGeom prst="rect">
            <a:avLst/>
          </a:prstGeom>
          <a:gradFill>
            <a:gsLst>
              <a:gs pos="0">
                <a:srgbClr val="602365"/>
              </a:gs>
              <a:gs pos="55000">
                <a:srgbClr val="008D80"/>
              </a:gs>
              <a:gs pos="100000">
                <a:srgbClr val="189DD9"/>
              </a:gs>
            </a:gsLst>
            <a:lin ang="132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651BE-731E-B34C-A453-ED3D619722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335850" y="315629"/>
            <a:ext cx="8488800" cy="37557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5238750" y="1266825"/>
            <a:ext cx="3578225" cy="33909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35850" y="1266825"/>
            <a:ext cx="4550475" cy="3390900"/>
          </a:xfrm>
        </p:spPr>
        <p:txBody>
          <a:bodyPr>
            <a:noAutofit/>
          </a:bodyPr>
          <a:lstStyle>
            <a:lvl1pPr>
              <a:buClr>
                <a:srgbClr val="014380"/>
              </a:buClr>
              <a:defRPr>
                <a:solidFill>
                  <a:schemeClr val="tx1">
                    <a:lumMod val="75000"/>
                  </a:schemeClr>
                </a:solidFill>
              </a:defRPr>
            </a:lvl1pPr>
            <a:lvl2pPr>
              <a:buClr>
                <a:srgbClr val="014380"/>
              </a:buCl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>
              <a:buClr>
                <a:srgbClr val="014380"/>
              </a:buClr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>
              <a:buClr>
                <a:srgbClr val="014380"/>
              </a:buCl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>
              <a:buClr>
                <a:srgbClr val="014380"/>
              </a:buCl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2728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6" y="953"/>
            <a:ext cx="9152000" cy="514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523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6800" y="315629"/>
            <a:ext cx="8488800" cy="3755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7600" y="1113750"/>
            <a:ext cx="8478000" cy="33915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24000" y="4767263"/>
            <a:ext cx="392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A2E5"/>
                </a:solidFill>
              </a:defRPr>
            </a:lvl1pPr>
          </a:lstStyle>
          <a:p>
            <a:fld id="{059651BE-731E-B34C-A453-ED3D619722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669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91" r:id="rId2"/>
    <p:sldLayoutId id="2147483667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u="none" kern="1200">
          <a:solidFill>
            <a:srgbClr val="004685"/>
          </a:solidFill>
          <a:uFill>
            <a:solidFill>
              <a:srgbClr val="00A2E5"/>
            </a:solidFill>
          </a:u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6800" y="315629"/>
            <a:ext cx="8488800" cy="3755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7600" y="1113750"/>
            <a:ext cx="8478000" cy="33915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24000" y="4767263"/>
            <a:ext cx="392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A2E5"/>
                </a:solidFill>
              </a:defRPr>
            </a:lvl1pPr>
          </a:lstStyle>
          <a:p>
            <a:fld id="{059651BE-731E-B34C-A453-ED3D619722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501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90" r:id="rId2"/>
    <p:sldLayoutId id="2147483692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u="none" kern="1200">
          <a:solidFill>
            <a:srgbClr val="004685"/>
          </a:solidFill>
          <a:uFill>
            <a:solidFill>
              <a:srgbClr val="00A2E5"/>
            </a:solidFill>
          </a:u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0.png"/><Relationship Id="rId5" Type="http://schemas.openxmlformats.org/officeDocument/2006/relationships/image" Target="../media/image9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45.png"/><Relationship Id="rId12" Type="http://schemas.openxmlformats.org/officeDocument/2006/relationships/image" Target="../media/image5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png"/><Relationship Id="rId11" Type="http://schemas.openxmlformats.org/officeDocument/2006/relationships/image" Target="../media/image55.png"/><Relationship Id="rId5" Type="http://schemas.openxmlformats.org/officeDocument/2006/relationships/image" Target="../media/image54.png"/><Relationship Id="rId10" Type="http://schemas.openxmlformats.org/officeDocument/2006/relationships/image" Target="../media/image40.png"/><Relationship Id="rId4" Type="http://schemas.openxmlformats.org/officeDocument/2006/relationships/image" Target="../media/image53.png"/><Relationship Id="rId9" Type="http://schemas.openxmlformats.org/officeDocument/2006/relationships/image" Target="../media/image5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9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bsky.app/profile/healthimprovescot.bsky.social" TargetMode="Externa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384291" y="2021015"/>
            <a:ext cx="8426606" cy="118042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b="0" u="none" kern="1200" spc="-20" baseline="0">
                <a:solidFill>
                  <a:schemeClr val="bg1"/>
                </a:solidFill>
                <a:uFill>
                  <a:solidFill>
                    <a:srgbClr val="00A2E5"/>
                  </a:solidFill>
                </a:u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/>
              <a:t>Thinking like a system in planning</a:t>
            </a:r>
          </a:p>
        </p:txBody>
      </p:sp>
      <p:sp>
        <p:nvSpPr>
          <p:cNvPr id="10" name="Text Placeholder 9"/>
          <p:cNvSpPr txBox="1">
            <a:spLocks/>
          </p:cNvSpPr>
          <p:nvPr/>
        </p:nvSpPr>
        <p:spPr>
          <a:xfrm>
            <a:off x="384291" y="2993814"/>
            <a:ext cx="5386194" cy="60791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endParaRPr lang="en-GB" sz="1800" dirty="0"/>
          </a:p>
        </p:txBody>
      </p:sp>
      <p:pic>
        <p:nvPicPr>
          <p:cNvPr id="11" name="Picture 10" descr="Healthcare Improvement Scotland log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55" y="473645"/>
            <a:ext cx="2053480" cy="618334"/>
          </a:xfrm>
          <a:prstGeom prst="rect">
            <a:avLst/>
          </a:prstGeom>
        </p:spPr>
      </p:pic>
      <p:pic>
        <p:nvPicPr>
          <p:cNvPr id="7" name="Picture 6" descr="NHS Scotland logo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3924" y="4170175"/>
            <a:ext cx="655489" cy="432000"/>
          </a:xfrm>
          <a:prstGeom prst="rect">
            <a:avLst/>
          </a:prstGeom>
        </p:spPr>
      </p:pic>
      <p:sp>
        <p:nvSpPr>
          <p:cNvPr id="6" name="Text Placeholder 9"/>
          <p:cNvSpPr txBox="1">
            <a:spLocks/>
          </p:cNvSpPr>
          <p:nvPr/>
        </p:nvSpPr>
        <p:spPr>
          <a:xfrm>
            <a:off x="384291" y="4431011"/>
            <a:ext cx="4702614" cy="1711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Leading quality health and care for Scotland</a:t>
            </a:r>
            <a:endParaRPr lang="en-GB" sz="11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41DCCC-1115-CC7A-1957-A589B173FAD7}"/>
              </a:ext>
            </a:extLst>
          </p:cNvPr>
          <p:cNvSpPr txBox="1"/>
          <p:nvPr/>
        </p:nvSpPr>
        <p:spPr>
          <a:xfrm>
            <a:off x="452555" y="3140063"/>
            <a:ext cx="68751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Callum Alexander, Clare Hammond, Gregory Hill-O’Connor</a:t>
            </a:r>
          </a:p>
          <a:p>
            <a:r>
              <a:rPr lang="en-GB" dirty="0">
                <a:solidFill>
                  <a:schemeClr val="bg1"/>
                </a:solidFill>
              </a:rPr>
              <a:t>Transformational Change – Systems Unit</a:t>
            </a:r>
          </a:p>
          <a:p>
            <a:r>
              <a:rPr lang="en-GB" dirty="0">
                <a:solidFill>
                  <a:schemeClr val="bg1"/>
                </a:solidFill>
              </a:rPr>
              <a:t>Community Engagement and Transformational Change Directorate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C9B8AF-1906-C40E-5596-F76FEB062110}"/>
              </a:ext>
            </a:extLst>
          </p:cNvPr>
          <p:cNvSpPr txBox="1"/>
          <p:nvPr/>
        </p:nvSpPr>
        <p:spPr>
          <a:xfrm>
            <a:off x="6317713" y="4730765"/>
            <a:ext cx="27622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chemeClr val="tx2">
                    <a:lumMod val="50000"/>
                  </a:schemeClr>
                </a:solidFill>
              </a:rPr>
              <a:t>NB: This webinar is being recorded</a:t>
            </a:r>
          </a:p>
        </p:txBody>
      </p:sp>
    </p:spTree>
    <p:extLst>
      <p:ext uri="{BB962C8B-B14F-4D97-AF65-F5344CB8AC3E}">
        <p14:creationId xmlns:p14="http://schemas.microsoft.com/office/powerpoint/2010/main" val="758737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90EDCB-27AD-686A-6B73-304A4F2F04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52EDA3DA-468C-7BE5-5AAB-9B81ADA6F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000" dirty="0"/>
              <a:t>Why think as a system?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77C3DA-E29B-411B-1437-FF3E600BB8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867451">
            <a:off x="5596863" y="2810012"/>
            <a:ext cx="1370441" cy="13704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1ACECC9-5667-76E5-21FD-5797C4F4B1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6640" y="-146139"/>
            <a:ext cx="3956189" cy="39561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9E507D0-0162-CA4C-7550-BD556190EB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7459" y="2685465"/>
            <a:ext cx="2114550" cy="21145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F512D50-8846-5132-9825-D8585CC4CB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732549" flipH="1">
            <a:off x="1755717" y="2810013"/>
            <a:ext cx="1370441" cy="137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33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AE09CA-EA0A-34DE-8802-5F067ECF6D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463E5D58-6F37-B913-CC12-5E4F9FF57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000" dirty="0"/>
              <a:t>Why think as a system?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7D9D9E-52DC-EA14-836A-FA68625808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029" y="1292000"/>
            <a:ext cx="1265464" cy="12654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4AC0D4-9FE7-8DFA-1D9B-2A0CEBC208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7135" y="1200831"/>
            <a:ext cx="1469571" cy="14695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C8B708-10C0-0F1E-B933-2904BC7C9C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9766" y="1277711"/>
            <a:ext cx="1265465" cy="126546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7A98C08-BDFA-57BE-4119-722B1A2AA2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98291" y="1189265"/>
            <a:ext cx="1265464" cy="12654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F5DC77A-B5DB-5F44-BACB-8E5221DAD2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88340" y="3122839"/>
            <a:ext cx="1469571" cy="14695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FB0272B-CE54-84C3-7B01-8E491F146EA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32461" y="3215412"/>
            <a:ext cx="1469571" cy="14695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E29D8C9-757A-7916-C6A0-CF80C14EC7B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86090" y="2902447"/>
            <a:ext cx="1768929" cy="1768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682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960E0D-8C45-AC51-4526-BCD26ED791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0B6C934-F2E4-12F7-9EB9-35F1FD53A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850" y="249125"/>
            <a:ext cx="8488800" cy="375571"/>
          </a:xfrm>
        </p:spPr>
        <p:txBody>
          <a:bodyPr/>
          <a:lstStyle/>
          <a:p>
            <a:r>
              <a:rPr lang="en-GB" sz="3000" dirty="0"/>
              <a:t>Going in the same direction?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2A2BEE-D991-7D33-373B-3C5EB2E760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19742">
            <a:off x="1417144" y="1439099"/>
            <a:ext cx="2571750" cy="25717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A8FCADD-DC8B-B1B0-7AE4-DD04D43E4F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7810" y="977172"/>
            <a:ext cx="2951629" cy="29516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E729258-985F-76B4-EB40-AD996B3EA2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3371" y="197209"/>
            <a:ext cx="2571750" cy="25717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8F6E11D-1415-DF6B-919F-6BD413D72D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4545" y="2733740"/>
            <a:ext cx="2368845" cy="236884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88AEB7B-3F9F-43C1-FADB-002BE7BCA9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67" y="492951"/>
            <a:ext cx="2951630" cy="295163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8BADB93-D212-D58A-8630-BAD96304B2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2641814" y="-34024"/>
            <a:ext cx="2951629" cy="295162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BB16758-7667-1112-ACB8-0D8F57AAC9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3708388" y="2063857"/>
            <a:ext cx="2571750" cy="257175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1B8ED73-A28D-2B9F-B47A-4A9198F8E5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931316" flipV="1">
            <a:off x="1020256" y="2512816"/>
            <a:ext cx="2368845" cy="236884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090A9D7-49B8-B051-529A-7A7C3D3732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V="1">
            <a:off x="2843830" y="3283812"/>
            <a:ext cx="2951630" cy="295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3264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7E9A26-6E01-3E74-013F-D4ADDF7F32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9EFF98EF-D268-3E39-552E-83D1C5E86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850" y="249125"/>
            <a:ext cx="8488800" cy="375571"/>
          </a:xfrm>
        </p:spPr>
        <p:txBody>
          <a:bodyPr/>
          <a:lstStyle/>
          <a:p>
            <a:r>
              <a:rPr lang="en-GB" sz="3000" dirty="0"/>
              <a:t>Going in the same direction?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10EEF8-6482-CD0D-5AA5-E62D4F950C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2252" y="910303"/>
            <a:ext cx="3921653" cy="392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6301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674D24-E64C-85E2-AD51-E7DD577D20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9CAD006-A678-E3BD-D143-E85387101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875" y="235333"/>
            <a:ext cx="8488800" cy="375571"/>
          </a:xfrm>
        </p:spPr>
        <p:txBody>
          <a:bodyPr/>
          <a:lstStyle/>
          <a:p>
            <a:r>
              <a:rPr lang="en-GB" sz="3000" dirty="0"/>
              <a:t>System responds to where you press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F939AF-9C3C-6A19-82F6-72FC055A05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2475" y="3282950"/>
            <a:ext cx="1085850" cy="10858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50F394C-DDD3-C011-66FA-F2750893BE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6100" y="1104900"/>
            <a:ext cx="2933700" cy="29337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59BA7CD-1371-19B8-6CB5-48EAC4DE38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638300" y="1752600"/>
            <a:ext cx="293370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1905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7DC8AE-6203-A972-0B12-89258ECCE0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840E640-11B7-ABD1-09B5-7AC1D17B4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850" y="264829"/>
            <a:ext cx="8488800" cy="375571"/>
          </a:xfrm>
        </p:spPr>
        <p:txBody>
          <a:bodyPr/>
          <a:lstStyle/>
          <a:p>
            <a:r>
              <a:rPr lang="en-GB" sz="3000" dirty="0"/>
              <a:t>System responds to how you fund it 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8368807-6879-0BB0-1D80-4B3A22A3F3D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35850" y="1266825"/>
            <a:ext cx="8312850" cy="33909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GB" sz="1800" dirty="0">
              <a:solidFill>
                <a:srgbClr val="01438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GB" sz="1800" dirty="0">
              <a:solidFill>
                <a:srgbClr val="014380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Tx/>
              <a:buChar char="-"/>
            </a:pPr>
            <a:endParaRPr lang="en-GB" sz="1800" dirty="0">
              <a:solidFill>
                <a:srgbClr val="014380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Tx/>
              <a:buChar char="-"/>
            </a:pPr>
            <a:endParaRPr lang="en-GB" sz="1800" dirty="0">
              <a:solidFill>
                <a:srgbClr val="01438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C25A85-F5A6-E86D-02A0-B19221886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4500" y="1482725"/>
            <a:ext cx="31750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0705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>
          <a:extLst>
            <a:ext uri="{FF2B5EF4-FFF2-40B4-BE49-F238E27FC236}">
              <a16:creationId xmlns:a16="http://schemas.microsoft.com/office/drawing/2014/main" id="{E270B6C5-FDB7-C486-3384-233447FC48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0CAD165-7A4A-1459-9658-3E50292FD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850" y="264829"/>
            <a:ext cx="8488800" cy="375571"/>
          </a:xfrm>
        </p:spPr>
        <p:txBody>
          <a:bodyPr/>
          <a:lstStyle/>
          <a:p>
            <a:r>
              <a:rPr lang="en-GB" sz="3000" dirty="0"/>
              <a:t>We build our system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58F23C-8735-33EA-6D87-F2C3C3C014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1000" y="2180413"/>
            <a:ext cx="2102200" cy="2102200"/>
          </a:xfrm>
          <a:prstGeom prst="rect">
            <a:avLst/>
          </a:prstGeom>
        </p:spPr>
      </p:pic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BC485B7C-34D1-C00C-E005-1FA42DE1843B}"/>
              </a:ext>
            </a:extLst>
          </p:cNvPr>
          <p:cNvSpPr txBox="1">
            <a:spLocks/>
          </p:cNvSpPr>
          <p:nvPr/>
        </p:nvSpPr>
        <p:spPr>
          <a:xfrm>
            <a:off x="302660" y="1508831"/>
            <a:ext cx="3158463" cy="37557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14380"/>
              </a:buClr>
              <a:buFont typeface="Arial"/>
              <a:buChar char="•"/>
              <a:defRPr sz="2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14380"/>
              </a:buClr>
              <a:buFont typeface="Arial"/>
              <a:buChar char="–"/>
              <a:defRPr sz="20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14380"/>
              </a:buClr>
              <a:buFont typeface="Arial"/>
              <a:buChar char="•"/>
              <a:defRPr sz="18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14380"/>
              </a:buClr>
              <a:buFont typeface="Arial"/>
              <a:buChar char="–"/>
              <a:defRPr sz="16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14380"/>
              </a:buClr>
              <a:buFont typeface="Arial"/>
              <a:buChar char="»"/>
              <a:defRPr sz="16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600"/>
              </a:spcAft>
              <a:buFont typeface="Arial"/>
              <a:buNone/>
            </a:pPr>
            <a:r>
              <a:rPr lang="en-GB" b="1" dirty="0">
                <a:solidFill>
                  <a:srgbClr val="014380"/>
                </a:solidFill>
              </a:rPr>
              <a:t>Decisions</a:t>
            </a:r>
          </a:p>
        </p:txBody>
      </p:sp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88B7B5B4-A7F1-EFCF-55C3-77329871EC4C}"/>
              </a:ext>
            </a:extLst>
          </p:cNvPr>
          <p:cNvSpPr txBox="1">
            <a:spLocks/>
          </p:cNvSpPr>
          <p:nvPr/>
        </p:nvSpPr>
        <p:spPr>
          <a:xfrm>
            <a:off x="5985537" y="1628620"/>
            <a:ext cx="3158463" cy="37557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14380"/>
              </a:buClr>
              <a:buFont typeface="Arial"/>
              <a:buChar char="•"/>
              <a:defRPr sz="2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14380"/>
              </a:buClr>
              <a:buFont typeface="Arial"/>
              <a:buChar char="–"/>
              <a:defRPr sz="20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14380"/>
              </a:buClr>
              <a:buFont typeface="Arial"/>
              <a:buChar char="•"/>
              <a:defRPr sz="18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14380"/>
              </a:buClr>
              <a:buFont typeface="Arial"/>
              <a:buChar char="–"/>
              <a:defRPr sz="16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14380"/>
              </a:buClr>
              <a:buFont typeface="Arial"/>
              <a:buChar char="»"/>
              <a:defRPr sz="16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600"/>
              </a:spcAft>
              <a:buFont typeface="Arial"/>
              <a:buNone/>
            </a:pPr>
            <a:r>
              <a:rPr lang="en-GB" b="1" dirty="0">
                <a:solidFill>
                  <a:srgbClr val="014380"/>
                </a:solidFill>
              </a:rPr>
              <a:t>Indecisions</a:t>
            </a:r>
          </a:p>
        </p:txBody>
      </p:sp>
      <p:sp>
        <p:nvSpPr>
          <p:cNvPr id="8" name="Content Placeholder 10">
            <a:extLst>
              <a:ext uri="{FF2B5EF4-FFF2-40B4-BE49-F238E27FC236}">
                <a16:creationId xmlns:a16="http://schemas.microsoft.com/office/drawing/2014/main" id="{185137FF-41DB-F657-81A8-03E2C3C5F95A}"/>
              </a:ext>
            </a:extLst>
          </p:cNvPr>
          <p:cNvSpPr txBox="1">
            <a:spLocks/>
          </p:cNvSpPr>
          <p:nvPr/>
        </p:nvSpPr>
        <p:spPr>
          <a:xfrm>
            <a:off x="44385" y="4379798"/>
            <a:ext cx="3158463" cy="37557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14380"/>
              </a:buClr>
              <a:buFont typeface="Arial"/>
              <a:buChar char="•"/>
              <a:defRPr sz="2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14380"/>
              </a:buClr>
              <a:buFont typeface="Arial"/>
              <a:buChar char="–"/>
              <a:defRPr sz="20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14380"/>
              </a:buClr>
              <a:buFont typeface="Arial"/>
              <a:buChar char="•"/>
              <a:defRPr sz="18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14380"/>
              </a:buClr>
              <a:buFont typeface="Arial"/>
              <a:buChar char="–"/>
              <a:defRPr sz="16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14380"/>
              </a:buClr>
              <a:buFont typeface="Arial"/>
              <a:buChar char="»"/>
              <a:defRPr sz="16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600"/>
              </a:spcAft>
              <a:buFont typeface="Arial"/>
              <a:buNone/>
            </a:pPr>
            <a:r>
              <a:rPr lang="en-GB" b="1" dirty="0">
                <a:solidFill>
                  <a:srgbClr val="014380"/>
                </a:solidFill>
              </a:rPr>
              <a:t>Consequences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737BEB3-82FC-6BBD-52D2-4E3BB68124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368787">
            <a:off x="2473241" y="3154652"/>
            <a:ext cx="1370441" cy="13704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A975165-BE3D-1DAA-88B9-5BE99488FE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368787" flipH="1" flipV="1">
            <a:off x="6282679" y="1981693"/>
            <a:ext cx="1370441" cy="137044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20AB241-7BAA-943F-1A59-2D3B263D66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38342" flipV="1">
            <a:off x="2811890" y="1397305"/>
            <a:ext cx="1651395" cy="165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083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C81C64-EF13-4EDB-2386-8D7E22C1D9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BBF13C1-8304-1B38-7B88-8E9D945D7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850" y="264829"/>
            <a:ext cx="8488800" cy="375571"/>
          </a:xfrm>
        </p:spPr>
        <p:txBody>
          <a:bodyPr/>
          <a:lstStyle/>
          <a:p>
            <a:r>
              <a:rPr lang="en-GB" sz="3000" dirty="0"/>
              <a:t>We build our system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2E79F4-A388-665F-B606-133A079A5D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350" y="1644650"/>
            <a:ext cx="2432050" cy="24320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A866224-C6EA-7986-D02B-847487F54F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2250" y="1485900"/>
            <a:ext cx="1625600" cy="16256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34AD5F8-C718-79A2-C2A5-5CF998544F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5450" y="2298700"/>
            <a:ext cx="1625600" cy="16256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893A2DD-4C49-49D4-BE8B-5AB4191FED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3850" y="3011771"/>
            <a:ext cx="16256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4553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08CFC2-5218-008E-06C6-866AC21E37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E00FD1B-5110-0A9E-6E61-E2DEF074192F}"/>
              </a:ext>
            </a:extLst>
          </p:cNvPr>
          <p:cNvSpPr txBox="1">
            <a:spLocks/>
          </p:cNvSpPr>
          <p:nvPr/>
        </p:nvSpPr>
        <p:spPr>
          <a:xfrm>
            <a:off x="384291" y="2217262"/>
            <a:ext cx="8426606" cy="118042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b="0" u="none" kern="1200" spc="-20" baseline="0">
                <a:solidFill>
                  <a:schemeClr val="bg1"/>
                </a:solidFill>
                <a:uFill>
                  <a:solidFill>
                    <a:srgbClr val="00A2E5"/>
                  </a:solidFill>
                </a:u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/>
              <a:t>What is systems thinking?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926418B-59D5-FF19-BD84-18BE08A3FFE8}"/>
              </a:ext>
            </a:extLst>
          </p:cNvPr>
          <p:cNvSpPr txBox="1">
            <a:spLocks/>
          </p:cNvSpPr>
          <p:nvPr/>
        </p:nvSpPr>
        <p:spPr>
          <a:xfrm>
            <a:off x="384291" y="2993814"/>
            <a:ext cx="5386194" cy="60791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8382647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938ED0-EDD2-C842-1FBF-FFBF2B18DE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494A15C-E9FD-76A3-E5AA-2CFC4F2B3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850" y="264829"/>
            <a:ext cx="8488800" cy="375571"/>
          </a:xfrm>
        </p:spPr>
        <p:txBody>
          <a:bodyPr/>
          <a:lstStyle/>
          <a:p>
            <a:r>
              <a:rPr lang="en-GB" sz="3000" dirty="0"/>
              <a:t>Definition of a system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1B05AD0-F73C-45B1-6567-78B1486F54E0}"/>
              </a:ext>
            </a:extLst>
          </p:cNvPr>
          <p:cNvGrpSpPr/>
          <p:nvPr/>
        </p:nvGrpSpPr>
        <p:grpSpPr>
          <a:xfrm>
            <a:off x="1730022" y="1255209"/>
            <a:ext cx="5683956" cy="3623462"/>
            <a:chOff x="1144368" y="1152313"/>
            <a:chExt cx="5683956" cy="3623462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8E2EF40E-AD99-680C-C6BD-938C6E8438A4}"/>
                </a:ext>
              </a:extLst>
            </p:cNvPr>
            <p:cNvSpPr/>
            <p:nvPr/>
          </p:nvSpPr>
          <p:spPr>
            <a:xfrm>
              <a:off x="2958713" y="1152313"/>
              <a:ext cx="3869611" cy="355816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1438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B6F5C31F-5623-B2F1-9A43-81CF31D29486}"/>
                </a:ext>
              </a:extLst>
            </p:cNvPr>
            <p:cNvSpPr/>
            <p:nvPr/>
          </p:nvSpPr>
          <p:spPr>
            <a:xfrm>
              <a:off x="4623519" y="2661396"/>
              <a:ext cx="540000" cy="540000"/>
            </a:xfrm>
            <a:prstGeom prst="ellipse">
              <a:avLst/>
            </a:prstGeom>
            <a:solidFill>
              <a:srgbClr val="014380"/>
            </a:solidFill>
            <a:ln>
              <a:solidFill>
                <a:srgbClr val="01438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7A231B0-5145-847F-9981-8E2772D27BE8}"/>
                </a:ext>
              </a:extLst>
            </p:cNvPr>
            <p:cNvSpPr/>
            <p:nvPr/>
          </p:nvSpPr>
          <p:spPr>
            <a:xfrm>
              <a:off x="5462987" y="1420601"/>
              <a:ext cx="540000" cy="540000"/>
            </a:xfrm>
            <a:prstGeom prst="ellipse">
              <a:avLst/>
            </a:prstGeom>
            <a:solidFill>
              <a:srgbClr val="014380"/>
            </a:solidFill>
            <a:ln>
              <a:solidFill>
                <a:srgbClr val="01438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463AAF4-2B90-A91D-E838-14DA0166B175}"/>
                </a:ext>
              </a:extLst>
            </p:cNvPr>
            <p:cNvSpPr/>
            <p:nvPr/>
          </p:nvSpPr>
          <p:spPr>
            <a:xfrm>
              <a:off x="3244051" y="2661396"/>
              <a:ext cx="540000" cy="540000"/>
            </a:xfrm>
            <a:prstGeom prst="ellipse">
              <a:avLst/>
            </a:prstGeom>
            <a:solidFill>
              <a:srgbClr val="014380"/>
            </a:solidFill>
            <a:ln>
              <a:solidFill>
                <a:srgbClr val="01438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70C0"/>
                </a:solidFill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F84976C-B11C-7771-51FE-D5EA51DBD7E6}"/>
                </a:ext>
              </a:extLst>
            </p:cNvPr>
            <p:cNvSpPr/>
            <p:nvPr/>
          </p:nvSpPr>
          <p:spPr>
            <a:xfrm>
              <a:off x="3998822" y="1420601"/>
              <a:ext cx="540000" cy="540000"/>
            </a:xfrm>
            <a:prstGeom prst="ellipse">
              <a:avLst/>
            </a:prstGeom>
            <a:solidFill>
              <a:srgbClr val="014380"/>
            </a:solidFill>
            <a:ln>
              <a:solidFill>
                <a:srgbClr val="01438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4EC9E57-A7F3-9C3B-0406-B979830C27CE}"/>
                </a:ext>
              </a:extLst>
            </p:cNvPr>
            <p:cNvSpPr/>
            <p:nvPr/>
          </p:nvSpPr>
          <p:spPr>
            <a:xfrm>
              <a:off x="6002987" y="2661396"/>
              <a:ext cx="540000" cy="540000"/>
            </a:xfrm>
            <a:prstGeom prst="ellipse">
              <a:avLst/>
            </a:prstGeom>
            <a:solidFill>
              <a:srgbClr val="014380"/>
            </a:solidFill>
            <a:ln>
              <a:solidFill>
                <a:srgbClr val="01438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Speech Bubble: Rectangle with Corners Rounded 16">
              <a:extLst>
                <a:ext uri="{FF2B5EF4-FFF2-40B4-BE49-F238E27FC236}">
                  <a16:creationId xmlns:a16="http://schemas.microsoft.com/office/drawing/2014/main" id="{6BB9CE58-8DA3-3083-C046-921275F497B3}"/>
                </a:ext>
              </a:extLst>
            </p:cNvPr>
            <p:cNvSpPr/>
            <p:nvPr/>
          </p:nvSpPr>
          <p:spPr>
            <a:xfrm rot="10800000">
              <a:off x="1144368" y="4103514"/>
              <a:ext cx="2052000" cy="648000"/>
            </a:xfrm>
            <a:prstGeom prst="wedgeRoundRectCallout">
              <a:avLst>
                <a:gd name="adj1" fmla="val -60130"/>
                <a:gd name="adj2" fmla="val 110463"/>
                <a:gd name="adj3" fmla="val 16667"/>
              </a:avLst>
            </a:prstGeom>
            <a:solidFill>
              <a:schemeClr val="bg1"/>
            </a:solidFill>
            <a:ln w="19050">
              <a:solidFill>
                <a:srgbClr val="01438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n w="12700">
                  <a:solidFill>
                    <a:srgbClr val="014380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D1720C0-8015-C2F2-9D0A-32850C43F2DB}"/>
                </a:ext>
              </a:extLst>
            </p:cNvPr>
            <p:cNvSpPr txBox="1"/>
            <p:nvPr/>
          </p:nvSpPr>
          <p:spPr>
            <a:xfrm>
              <a:off x="1309141" y="4129444"/>
              <a:ext cx="14847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014380"/>
                  </a:solidFill>
                </a:rPr>
                <a:t>More than one part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59071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38921C-888A-912B-D569-180E158E0F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C50BF3DA-E6EC-3B71-BAAF-D2B3DFC7C13B}"/>
              </a:ext>
            </a:extLst>
          </p:cNvPr>
          <p:cNvSpPr txBox="1">
            <a:spLocks/>
          </p:cNvSpPr>
          <p:nvPr/>
        </p:nvSpPr>
        <p:spPr>
          <a:xfrm>
            <a:off x="384291" y="2026174"/>
            <a:ext cx="8426606" cy="118042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b="0" u="none" kern="1200" spc="-20" baseline="0">
                <a:solidFill>
                  <a:schemeClr val="bg1"/>
                </a:solidFill>
                <a:uFill>
                  <a:solidFill>
                    <a:srgbClr val="00A2E5"/>
                  </a:solidFill>
                </a:u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/>
              <a:t>Welcome and introductions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B936790-8DAB-F105-7099-3FC95AE7BC19}"/>
              </a:ext>
            </a:extLst>
          </p:cNvPr>
          <p:cNvSpPr txBox="1">
            <a:spLocks/>
          </p:cNvSpPr>
          <p:nvPr/>
        </p:nvSpPr>
        <p:spPr>
          <a:xfrm>
            <a:off x="384291" y="2993814"/>
            <a:ext cx="5386194" cy="60791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endParaRPr lang="en-GB" sz="1800" dirty="0"/>
          </a:p>
        </p:txBody>
      </p:sp>
      <p:pic>
        <p:nvPicPr>
          <p:cNvPr id="11" name="Picture 10" descr="Healthcare Improvement Scotland logo">
            <a:extLst>
              <a:ext uri="{FF2B5EF4-FFF2-40B4-BE49-F238E27FC236}">
                <a16:creationId xmlns:a16="http://schemas.microsoft.com/office/drawing/2014/main" id="{56B3F921-F0B3-56B0-2CAC-36DEEFCFE9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55" y="473645"/>
            <a:ext cx="2053480" cy="618334"/>
          </a:xfrm>
          <a:prstGeom prst="rect">
            <a:avLst/>
          </a:prstGeom>
        </p:spPr>
      </p:pic>
      <p:pic>
        <p:nvPicPr>
          <p:cNvPr id="7" name="Picture 6" descr="NHS Scotland logo">
            <a:extLst>
              <a:ext uri="{FF2B5EF4-FFF2-40B4-BE49-F238E27FC236}">
                <a16:creationId xmlns:a16="http://schemas.microsoft.com/office/drawing/2014/main" id="{D50C032B-2F1E-7FB9-C665-9264C21265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3924" y="4170175"/>
            <a:ext cx="655489" cy="432000"/>
          </a:xfrm>
          <a:prstGeom prst="rect">
            <a:avLst/>
          </a:prstGeom>
        </p:spPr>
      </p:pic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4306350F-8D47-E8D5-9D3B-43E80C26734D}"/>
              </a:ext>
            </a:extLst>
          </p:cNvPr>
          <p:cNvSpPr txBox="1">
            <a:spLocks/>
          </p:cNvSpPr>
          <p:nvPr/>
        </p:nvSpPr>
        <p:spPr>
          <a:xfrm>
            <a:off x="384291" y="4431011"/>
            <a:ext cx="4702614" cy="1711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Leading quality health and care for Scotland</a:t>
            </a:r>
            <a:endParaRPr lang="en-GB" sz="11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5EDB37-41B0-9875-4D6C-638EFA3329D1}"/>
              </a:ext>
            </a:extLst>
          </p:cNvPr>
          <p:cNvSpPr txBox="1"/>
          <p:nvPr/>
        </p:nvSpPr>
        <p:spPr>
          <a:xfrm>
            <a:off x="452555" y="3140063"/>
            <a:ext cx="68751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Callum Alexander, Clare Hammond, Gregory Hill-O’Connor</a:t>
            </a:r>
          </a:p>
          <a:p>
            <a:r>
              <a:rPr lang="en-GB" dirty="0">
                <a:solidFill>
                  <a:schemeClr val="bg1"/>
                </a:solidFill>
              </a:rPr>
              <a:t>Transformational Change – Systems Unit</a:t>
            </a:r>
          </a:p>
          <a:p>
            <a:r>
              <a:rPr lang="en-GB" dirty="0">
                <a:solidFill>
                  <a:schemeClr val="bg1"/>
                </a:solidFill>
              </a:rPr>
              <a:t>Community Engagement and Transformational Change Directorate</a:t>
            </a:r>
          </a:p>
        </p:txBody>
      </p:sp>
    </p:spTree>
    <p:extLst>
      <p:ext uri="{BB962C8B-B14F-4D97-AF65-F5344CB8AC3E}">
        <p14:creationId xmlns:p14="http://schemas.microsoft.com/office/powerpoint/2010/main" val="16671617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078752-91F1-9E3F-1990-B5355C89B3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4677C3CC-22F4-268B-87A7-E14CDE06E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850" y="264829"/>
            <a:ext cx="8488800" cy="375571"/>
          </a:xfrm>
        </p:spPr>
        <p:txBody>
          <a:bodyPr/>
          <a:lstStyle/>
          <a:p>
            <a:r>
              <a:rPr lang="en-GB" sz="3000" dirty="0"/>
              <a:t>Definition of a system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5D7C4ED-2307-764D-2AE8-DFCBC8C72248}"/>
              </a:ext>
            </a:extLst>
          </p:cNvPr>
          <p:cNvGrpSpPr/>
          <p:nvPr/>
        </p:nvGrpSpPr>
        <p:grpSpPr>
          <a:xfrm>
            <a:off x="2637195" y="1032399"/>
            <a:ext cx="3869611" cy="3915799"/>
            <a:chOff x="2430827" y="1032399"/>
            <a:chExt cx="3869611" cy="3915799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8BFBCFD-DFB8-8958-8ABF-FF0F440DDF96}"/>
                </a:ext>
              </a:extLst>
            </p:cNvPr>
            <p:cNvSpPr/>
            <p:nvPr/>
          </p:nvSpPr>
          <p:spPr>
            <a:xfrm>
              <a:off x="2430827" y="1032399"/>
              <a:ext cx="3869611" cy="355816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1438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6F76193-938E-36A7-D18E-AAA7F3F4BBE6}"/>
                </a:ext>
              </a:extLst>
            </p:cNvPr>
            <p:cNvSpPr/>
            <p:nvPr/>
          </p:nvSpPr>
          <p:spPr>
            <a:xfrm>
              <a:off x="4095633" y="2594999"/>
              <a:ext cx="540000" cy="540000"/>
            </a:xfrm>
            <a:prstGeom prst="ellipse">
              <a:avLst/>
            </a:prstGeom>
            <a:solidFill>
              <a:srgbClr val="014380"/>
            </a:solidFill>
            <a:ln>
              <a:solidFill>
                <a:srgbClr val="01438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80618E4-5B29-65DF-DDD4-10F80B634074}"/>
                </a:ext>
              </a:extLst>
            </p:cNvPr>
            <p:cNvSpPr/>
            <p:nvPr/>
          </p:nvSpPr>
          <p:spPr>
            <a:xfrm>
              <a:off x="4935101" y="1354204"/>
              <a:ext cx="540000" cy="540000"/>
            </a:xfrm>
            <a:prstGeom prst="ellipse">
              <a:avLst/>
            </a:prstGeom>
            <a:solidFill>
              <a:srgbClr val="014380"/>
            </a:solidFill>
            <a:ln>
              <a:solidFill>
                <a:srgbClr val="01438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4ED62E1-7120-19C3-D8BE-94CB9F6598BA}"/>
                </a:ext>
              </a:extLst>
            </p:cNvPr>
            <p:cNvSpPr/>
            <p:nvPr/>
          </p:nvSpPr>
          <p:spPr>
            <a:xfrm>
              <a:off x="2716165" y="2594999"/>
              <a:ext cx="540000" cy="540000"/>
            </a:xfrm>
            <a:prstGeom prst="ellipse">
              <a:avLst/>
            </a:prstGeom>
            <a:solidFill>
              <a:srgbClr val="014380"/>
            </a:solidFill>
            <a:ln>
              <a:solidFill>
                <a:srgbClr val="01438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51E81C8-7DDF-5107-B3F5-0076B5F19FC7}"/>
                </a:ext>
              </a:extLst>
            </p:cNvPr>
            <p:cNvSpPr/>
            <p:nvPr/>
          </p:nvSpPr>
          <p:spPr>
            <a:xfrm>
              <a:off x="3470936" y="1354204"/>
              <a:ext cx="540000" cy="540000"/>
            </a:xfrm>
            <a:prstGeom prst="ellipse">
              <a:avLst/>
            </a:prstGeom>
            <a:solidFill>
              <a:srgbClr val="014380"/>
            </a:solidFill>
            <a:ln>
              <a:solidFill>
                <a:srgbClr val="01438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1131548-7AAF-0DCB-CEC6-BB4A77983B70}"/>
                </a:ext>
              </a:extLst>
            </p:cNvPr>
            <p:cNvSpPr/>
            <p:nvPr/>
          </p:nvSpPr>
          <p:spPr>
            <a:xfrm>
              <a:off x="5475101" y="2594999"/>
              <a:ext cx="540000" cy="540000"/>
            </a:xfrm>
            <a:prstGeom prst="ellipse">
              <a:avLst/>
            </a:prstGeom>
            <a:solidFill>
              <a:srgbClr val="014380"/>
            </a:solidFill>
            <a:ln>
              <a:solidFill>
                <a:srgbClr val="01438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Arrow: Left-Right 19">
              <a:extLst>
                <a:ext uri="{FF2B5EF4-FFF2-40B4-BE49-F238E27FC236}">
                  <a16:creationId xmlns:a16="http://schemas.microsoft.com/office/drawing/2014/main" id="{A6995B35-571E-5B26-47B3-1C09EB7D60B9}"/>
                </a:ext>
              </a:extLst>
            </p:cNvPr>
            <p:cNvSpPr/>
            <p:nvPr/>
          </p:nvSpPr>
          <p:spPr>
            <a:xfrm rot="18374140">
              <a:off x="4524009" y="2203531"/>
              <a:ext cx="540000" cy="94552"/>
            </a:xfrm>
            <a:prstGeom prst="leftRightArrow">
              <a:avLst/>
            </a:prstGeom>
            <a:solidFill>
              <a:srgbClr val="014380"/>
            </a:solidFill>
            <a:ln>
              <a:solidFill>
                <a:srgbClr val="01438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Arrow: Left-Right 20">
              <a:extLst>
                <a:ext uri="{FF2B5EF4-FFF2-40B4-BE49-F238E27FC236}">
                  <a16:creationId xmlns:a16="http://schemas.microsoft.com/office/drawing/2014/main" id="{5C5675EF-994D-8034-9631-B7670D4BD615}"/>
                </a:ext>
              </a:extLst>
            </p:cNvPr>
            <p:cNvSpPr/>
            <p:nvPr/>
          </p:nvSpPr>
          <p:spPr>
            <a:xfrm>
              <a:off x="4747495" y="2811482"/>
              <a:ext cx="540000" cy="94552"/>
            </a:xfrm>
            <a:prstGeom prst="leftRightArrow">
              <a:avLst/>
            </a:prstGeom>
            <a:solidFill>
              <a:srgbClr val="014380"/>
            </a:solidFill>
            <a:ln>
              <a:solidFill>
                <a:srgbClr val="01438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Arrow: Left-Right 21">
              <a:extLst>
                <a:ext uri="{FF2B5EF4-FFF2-40B4-BE49-F238E27FC236}">
                  <a16:creationId xmlns:a16="http://schemas.microsoft.com/office/drawing/2014/main" id="{FD145D28-59F5-1B8A-F5EA-233473770FEF}"/>
                </a:ext>
              </a:extLst>
            </p:cNvPr>
            <p:cNvSpPr/>
            <p:nvPr/>
          </p:nvSpPr>
          <p:spPr>
            <a:xfrm rot="4187192">
              <a:off x="5241258" y="2203531"/>
              <a:ext cx="540000" cy="94552"/>
            </a:xfrm>
            <a:prstGeom prst="leftRightArrow">
              <a:avLst/>
            </a:prstGeom>
            <a:solidFill>
              <a:srgbClr val="014380"/>
            </a:solidFill>
            <a:ln>
              <a:solidFill>
                <a:srgbClr val="01438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Arrow: Left-Right 22">
              <a:extLst>
                <a:ext uri="{FF2B5EF4-FFF2-40B4-BE49-F238E27FC236}">
                  <a16:creationId xmlns:a16="http://schemas.microsoft.com/office/drawing/2014/main" id="{04336446-222D-A502-4BB6-D6241C125EF3}"/>
                </a:ext>
              </a:extLst>
            </p:cNvPr>
            <p:cNvSpPr/>
            <p:nvPr/>
          </p:nvSpPr>
          <p:spPr>
            <a:xfrm>
              <a:off x="4165146" y="1570687"/>
              <a:ext cx="540000" cy="94552"/>
            </a:xfrm>
            <a:prstGeom prst="leftRightArrow">
              <a:avLst/>
            </a:prstGeom>
            <a:solidFill>
              <a:srgbClr val="014380"/>
            </a:solidFill>
            <a:ln>
              <a:solidFill>
                <a:srgbClr val="01438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Arrow: Left-Right 23">
              <a:extLst>
                <a:ext uri="{FF2B5EF4-FFF2-40B4-BE49-F238E27FC236}">
                  <a16:creationId xmlns:a16="http://schemas.microsoft.com/office/drawing/2014/main" id="{E20680A5-69AB-D035-EEBF-0CC7E9566A27}"/>
                </a:ext>
              </a:extLst>
            </p:cNvPr>
            <p:cNvSpPr/>
            <p:nvPr/>
          </p:nvSpPr>
          <p:spPr>
            <a:xfrm rot="3964711">
              <a:off x="3806759" y="2203531"/>
              <a:ext cx="540000" cy="94552"/>
            </a:xfrm>
            <a:prstGeom prst="leftRightArrow">
              <a:avLst/>
            </a:prstGeom>
            <a:solidFill>
              <a:srgbClr val="014380"/>
            </a:solidFill>
            <a:ln>
              <a:solidFill>
                <a:srgbClr val="01438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Arrow: Left-Right 24">
              <a:extLst>
                <a:ext uri="{FF2B5EF4-FFF2-40B4-BE49-F238E27FC236}">
                  <a16:creationId xmlns:a16="http://schemas.microsoft.com/office/drawing/2014/main" id="{155B68D3-D62E-7CA6-14EF-27F11C5958D4}"/>
                </a:ext>
              </a:extLst>
            </p:cNvPr>
            <p:cNvSpPr/>
            <p:nvPr/>
          </p:nvSpPr>
          <p:spPr>
            <a:xfrm rot="18471749">
              <a:off x="3089509" y="2203531"/>
              <a:ext cx="540000" cy="94552"/>
            </a:xfrm>
            <a:prstGeom prst="leftRightArrow">
              <a:avLst/>
            </a:prstGeom>
            <a:solidFill>
              <a:srgbClr val="014380"/>
            </a:solidFill>
            <a:ln>
              <a:solidFill>
                <a:srgbClr val="01438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Arrow: Left-Right 25">
              <a:extLst>
                <a:ext uri="{FF2B5EF4-FFF2-40B4-BE49-F238E27FC236}">
                  <a16:creationId xmlns:a16="http://schemas.microsoft.com/office/drawing/2014/main" id="{BBF60BDD-A770-9481-44C9-8A61B5452958}"/>
                </a:ext>
              </a:extLst>
            </p:cNvPr>
            <p:cNvSpPr/>
            <p:nvPr/>
          </p:nvSpPr>
          <p:spPr>
            <a:xfrm>
              <a:off x="3368027" y="2811482"/>
              <a:ext cx="540000" cy="94552"/>
            </a:xfrm>
            <a:prstGeom prst="leftRightArrow">
              <a:avLst/>
            </a:prstGeom>
            <a:solidFill>
              <a:srgbClr val="014380"/>
            </a:solidFill>
            <a:ln>
              <a:solidFill>
                <a:srgbClr val="01438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Speech Bubble: Rectangle with Corners Rounded 3">
              <a:extLst>
                <a:ext uri="{FF2B5EF4-FFF2-40B4-BE49-F238E27FC236}">
                  <a16:creationId xmlns:a16="http://schemas.microsoft.com/office/drawing/2014/main" id="{AF09329A-ED03-3162-B3EC-222F2D17FC79}"/>
                </a:ext>
              </a:extLst>
            </p:cNvPr>
            <p:cNvSpPr/>
            <p:nvPr/>
          </p:nvSpPr>
          <p:spPr>
            <a:xfrm rot="10800000">
              <a:off x="3519909" y="4300198"/>
              <a:ext cx="2052000" cy="648000"/>
            </a:xfrm>
            <a:prstGeom prst="wedgeRoundRectCallout">
              <a:avLst>
                <a:gd name="adj1" fmla="val 28069"/>
                <a:gd name="adj2" fmla="val 136104"/>
                <a:gd name="adj3" fmla="val 16667"/>
              </a:avLst>
            </a:prstGeom>
            <a:solidFill>
              <a:schemeClr val="bg1"/>
            </a:solidFill>
            <a:ln w="19050">
              <a:solidFill>
                <a:srgbClr val="01438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n w="12700">
                  <a:solidFill>
                    <a:srgbClr val="014380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5173288-F397-16FD-3CE8-87AE45FB247C}"/>
                </a:ext>
              </a:extLst>
            </p:cNvPr>
            <p:cNvSpPr txBox="1"/>
            <p:nvPr/>
          </p:nvSpPr>
          <p:spPr>
            <a:xfrm>
              <a:off x="3470935" y="4256517"/>
              <a:ext cx="21522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014380"/>
                  </a:solidFill>
                </a:rPr>
                <a:t>Interactions between parts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78764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622581-262A-7096-85AC-7E9627D044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511EED78-B91E-188C-668E-E7467F9F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850" y="264829"/>
            <a:ext cx="8488800" cy="375571"/>
          </a:xfrm>
        </p:spPr>
        <p:txBody>
          <a:bodyPr/>
          <a:lstStyle/>
          <a:p>
            <a:r>
              <a:rPr lang="en-GB" sz="3000" dirty="0"/>
              <a:t>Definition of a system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42BB981-23FB-B89A-D54C-A46CD9BBC3CC}"/>
              </a:ext>
            </a:extLst>
          </p:cNvPr>
          <p:cNvGrpSpPr/>
          <p:nvPr/>
        </p:nvGrpSpPr>
        <p:grpSpPr>
          <a:xfrm>
            <a:off x="1707410" y="1146072"/>
            <a:ext cx="5729181" cy="3756797"/>
            <a:chOff x="2513021" y="1146072"/>
            <a:chExt cx="5729181" cy="3756797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83B8328C-1632-16CF-2B4A-CD12F20CB045}"/>
                </a:ext>
              </a:extLst>
            </p:cNvPr>
            <p:cNvSpPr/>
            <p:nvPr/>
          </p:nvSpPr>
          <p:spPr>
            <a:xfrm>
              <a:off x="2513021" y="1146072"/>
              <a:ext cx="3869611" cy="355816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1438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73CCCE06-0118-0ABC-2874-A0A9665A7E1D}"/>
                </a:ext>
              </a:extLst>
            </p:cNvPr>
            <p:cNvGrpSpPr/>
            <p:nvPr/>
          </p:nvGrpSpPr>
          <p:grpSpPr>
            <a:xfrm>
              <a:off x="2798358" y="1435949"/>
              <a:ext cx="3298936" cy="3150377"/>
              <a:chOff x="2881532" y="1420601"/>
              <a:chExt cx="3298936" cy="3150377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9BA9567C-B55C-EEA2-101F-81DB01EEA900}"/>
                  </a:ext>
                </a:extLst>
              </p:cNvPr>
              <p:cNvSpPr/>
              <p:nvPr/>
            </p:nvSpPr>
            <p:spPr>
              <a:xfrm>
                <a:off x="4261000" y="2661396"/>
                <a:ext cx="540000" cy="540000"/>
              </a:xfrm>
              <a:prstGeom prst="ellipse">
                <a:avLst/>
              </a:prstGeom>
              <a:solidFill>
                <a:srgbClr val="014380"/>
              </a:solidFill>
              <a:ln>
                <a:solidFill>
                  <a:srgbClr val="01438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88FACA53-3412-57B2-F851-D232EBE1F3A3}"/>
                  </a:ext>
                </a:extLst>
              </p:cNvPr>
              <p:cNvSpPr/>
              <p:nvPr/>
            </p:nvSpPr>
            <p:spPr>
              <a:xfrm>
                <a:off x="5100468" y="1420601"/>
                <a:ext cx="540000" cy="540000"/>
              </a:xfrm>
              <a:prstGeom prst="ellipse">
                <a:avLst/>
              </a:prstGeom>
              <a:solidFill>
                <a:srgbClr val="014380"/>
              </a:solidFill>
              <a:ln>
                <a:solidFill>
                  <a:srgbClr val="01438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F36C3DC4-E30F-3978-7D23-5FAAC44603FE}"/>
                  </a:ext>
                </a:extLst>
              </p:cNvPr>
              <p:cNvSpPr/>
              <p:nvPr/>
            </p:nvSpPr>
            <p:spPr>
              <a:xfrm>
                <a:off x="2881532" y="2661396"/>
                <a:ext cx="540000" cy="540000"/>
              </a:xfrm>
              <a:prstGeom prst="ellipse">
                <a:avLst/>
              </a:prstGeom>
              <a:solidFill>
                <a:srgbClr val="014380"/>
              </a:solidFill>
              <a:ln>
                <a:solidFill>
                  <a:srgbClr val="01438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40C3586A-16D2-0A8A-9596-7B62BAB5690F}"/>
                  </a:ext>
                </a:extLst>
              </p:cNvPr>
              <p:cNvSpPr/>
              <p:nvPr/>
            </p:nvSpPr>
            <p:spPr>
              <a:xfrm>
                <a:off x="3636303" y="1420601"/>
                <a:ext cx="540000" cy="540000"/>
              </a:xfrm>
              <a:prstGeom prst="ellipse">
                <a:avLst/>
              </a:prstGeom>
              <a:solidFill>
                <a:srgbClr val="014380"/>
              </a:solidFill>
              <a:ln>
                <a:solidFill>
                  <a:srgbClr val="01438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2F07421A-AE4F-443C-61A5-D3821A077BC9}"/>
                  </a:ext>
                </a:extLst>
              </p:cNvPr>
              <p:cNvSpPr/>
              <p:nvPr/>
            </p:nvSpPr>
            <p:spPr>
              <a:xfrm>
                <a:off x="5640468" y="2661396"/>
                <a:ext cx="540000" cy="540000"/>
              </a:xfrm>
              <a:prstGeom prst="ellipse">
                <a:avLst/>
              </a:prstGeom>
              <a:solidFill>
                <a:srgbClr val="014380"/>
              </a:solidFill>
              <a:ln>
                <a:solidFill>
                  <a:srgbClr val="01438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Arrow: Left-Right 19">
                <a:extLst>
                  <a:ext uri="{FF2B5EF4-FFF2-40B4-BE49-F238E27FC236}">
                    <a16:creationId xmlns:a16="http://schemas.microsoft.com/office/drawing/2014/main" id="{18A25DAC-F1BC-BC6C-5D23-22AE0A2BC3D4}"/>
                  </a:ext>
                </a:extLst>
              </p:cNvPr>
              <p:cNvSpPr/>
              <p:nvPr/>
            </p:nvSpPr>
            <p:spPr>
              <a:xfrm rot="18374140">
                <a:off x="4689376" y="2269928"/>
                <a:ext cx="540000" cy="94552"/>
              </a:xfrm>
              <a:prstGeom prst="leftRightArrow">
                <a:avLst/>
              </a:prstGeom>
              <a:solidFill>
                <a:srgbClr val="014380"/>
              </a:solidFill>
              <a:ln>
                <a:solidFill>
                  <a:srgbClr val="014380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Arrow: Left-Right 20">
                <a:extLst>
                  <a:ext uri="{FF2B5EF4-FFF2-40B4-BE49-F238E27FC236}">
                    <a16:creationId xmlns:a16="http://schemas.microsoft.com/office/drawing/2014/main" id="{9466F429-E9A0-C749-8EA0-64A28D72165F}"/>
                  </a:ext>
                </a:extLst>
              </p:cNvPr>
              <p:cNvSpPr/>
              <p:nvPr/>
            </p:nvSpPr>
            <p:spPr>
              <a:xfrm>
                <a:off x="4912862" y="2877879"/>
                <a:ext cx="540000" cy="94552"/>
              </a:xfrm>
              <a:prstGeom prst="leftRightArrow">
                <a:avLst/>
              </a:prstGeom>
              <a:solidFill>
                <a:srgbClr val="014380"/>
              </a:solidFill>
              <a:ln>
                <a:solidFill>
                  <a:srgbClr val="014380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Arrow: Left-Right 21">
                <a:extLst>
                  <a:ext uri="{FF2B5EF4-FFF2-40B4-BE49-F238E27FC236}">
                    <a16:creationId xmlns:a16="http://schemas.microsoft.com/office/drawing/2014/main" id="{66DCE804-B575-684A-0B95-843371A41EAB}"/>
                  </a:ext>
                </a:extLst>
              </p:cNvPr>
              <p:cNvSpPr/>
              <p:nvPr/>
            </p:nvSpPr>
            <p:spPr>
              <a:xfrm rot="4187192">
                <a:off x="5406625" y="2269928"/>
                <a:ext cx="540000" cy="94552"/>
              </a:xfrm>
              <a:prstGeom prst="leftRightArrow">
                <a:avLst/>
              </a:prstGeom>
              <a:solidFill>
                <a:srgbClr val="014380"/>
              </a:solidFill>
              <a:ln>
                <a:solidFill>
                  <a:srgbClr val="014380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Arrow: Left-Right 22">
                <a:extLst>
                  <a:ext uri="{FF2B5EF4-FFF2-40B4-BE49-F238E27FC236}">
                    <a16:creationId xmlns:a16="http://schemas.microsoft.com/office/drawing/2014/main" id="{F9156F51-CFC5-5315-899A-50B3BFCF1C8A}"/>
                  </a:ext>
                </a:extLst>
              </p:cNvPr>
              <p:cNvSpPr/>
              <p:nvPr/>
            </p:nvSpPr>
            <p:spPr>
              <a:xfrm>
                <a:off x="4330513" y="1637084"/>
                <a:ext cx="540000" cy="94552"/>
              </a:xfrm>
              <a:prstGeom prst="leftRightArrow">
                <a:avLst/>
              </a:prstGeom>
              <a:solidFill>
                <a:srgbClr val="014380"/>
              </a:solidFill>
              <a:ln>
                <a:solidFill>
                  <a:srgbClr val="014380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Arrow: Left-Right 23">
                <a:extLst>
                  <a:ext uri="{FF2B5EF4-FFF2-40B4-BE49-F238E27FC236}">
                    <a16:creationId xmlns:a16="http://schemas.microsoft.com/office/drawing/2014/main" id="{D34FB600-5130-9DF2-2443-97C626B0E86E}"/>
                  </a:ext>
                </a:extLst>
              </p:cNvPr>
              <p:cNvSpPr/>
              <p:nvPr/>
            </p:nvSpPr>
            <p:spPr>
              <a:xfrm rot="3964711">
                <a:off x="3972126" y="2269928"/>
                <a:ext cx="540000" cy="94552"/>
              </a:xfrm>
              <a:prstGeom prst="leftRightArrow">
                <a:avLst/>
              </a:prstGeom>
              <a:solidFill>
                <a:srgbClr val="014380"/>
              </a:solidFill>
              <a:ln>
                <a:solidFill>
                  <a:srgbClr val="014380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Arrow: Left-Right 24">
                <a:extLst>
                  <a:ext uri="{FF2B5EF4-FFF2-40B4-BE49-F238E27FC236}">
                    <a16:creationId xmlns:a16="http://schemas.microsoft.com/office/drawing/2014/main" id="{EBD67CEE-0770-5E63-BC3A-EC4F5E732395}"/>
                  </a:ext>
                </a:extLst>
              </p:cNvPr>
              <p:cNvSpPr/>
              <p:nvPr/>
            </p:nvSpPr>
            <p:spPr>
              <a:xfrm rot="18471749">
                <a:off x="3254876" y="2269928"/>
                <a:ext cx="540000" cy="94552"/>
              </a:xfrm>
              <a:prstGeom prst="leftRightArrow">
                <a:avLst/>
              </a:prstGeom>
              <a:solidFill>
                <a:srgbClr val="014380"/>
              </a:solidFill>
              <a:ln>
                <a:solidFill>
                  <a:srgbClr val="014380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Arrow: Left-Right 25">
                <a:extLst>
                  <a:ext uri="{FF2B5EF4-FFF2-40B4-BE49-F238E27FC236}">
                    <a16:creationId xmlns:a16="http://schemas.microsoft.com/office/drawing/2014/main" id="{FB6DE33C-DF11-7BD5-ECE4-2EACDFA5F810}"/>
                  </a:ext>
                </a:extLst>
              </p:cNvPr>
              <p:cNvSpPr/>
              <p:nvPr/>
            </p:nvSpPr>
            <p:spPr>
              <a:xfrm>
                <a:off x="3533394" y="2877879"/>
                <a:ext cx="540000" cy="94552"/>
              </a:xfrm>
              <a:prstGeom prst="leftRightArrow">
                <a:avLst/>
              </a:prstGeom>
              <a:solidFill>
                <a:srgbClr val="014380"/>
              </a:solidFill>
              <a:ln>
                <a:solidFill>
                  <a:srgbClr val="014380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Pentagon 41">
                <a:extLst>
                  <a:ext uri="{FF2B5EF4-FFF2-40B4-BE49-F238E27FC236}">
                    <a16:creationId xmlns:a16="http://schemas.microsoft.com/office/drawing/2014/main" id="{EF8EC845-E736-53A0-524F-C60D23B3A100}"/>
                  </a:ext>
                </a:extLst>
              </p:cNvPr>
              <p:cNvSpPr/>
              <p:nvPr/>
            </p:nvSpPr>
            <p:spPr>
              <a:xfrm rot="10800000">
                <a:off x="4221644" y="4030978"/>
                <a:ext cx="540000" cy="540000"/>
              </a:xfrm>
              <a:prstGeom prst="pentagon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Left Brace 42">
                <a:extLst>
                  <a:ext uri="{FF2B5EF4-FFF2-40B4-BE49-F238E27FC236}">
                    <a16:creationId xmlns:a16="http://schemas.microsoft.com/office/drawing/2014/main" id="{CBF65689-C34B-761A-BF69-3A17064C7AE1}"/>
                  </a:ext>
                </a:extLst>
              </p:cNvPr>
              <p:cNvSpPr/>
              <p:nvPr/>
            </p:nvSpPr>
            <p:spPr>
              <a:xfrm rot="16200000">
                <a:off x="4305570" y="2984225"/>
                <a:ext cx="330769" cy="1208015"/>
              </a:xfrm>
              <a:prstGeom prst="leftBrace">
                <a:avLst>
                  <a:gd name="adj1" fmla="val 48912"/>
                  <a:gd name="adj2" fmla="val 50000"/>
                </a:avLst>
              </a:prstGeom>
              <a:solidFill>
                <a:schemeClr val="bg1"/>
              </a:solidFill>
              <a:ln w="38100">
                <a:solidFill>
                  <a:srgbClr val="01438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" name="Speech Bubble: Rectangle with Corners Rounded 3">
              <a:extLst>
                <a:ext uri="{FF2B5EF4-FFF2-40B4-BE49-F238E27FC236}">
                  <a16:creationId xmlns:a16="http://schemas.microsoft.com/office/drawing/2014/main" id="{E8E622AC-3E72-9D10-1B7D-7DDED448336E}"/>
                </a:ext>
              </a:extLst>
            </p:cNvPr>
            <p:cNvSpPr/>
            <p:nvPr/>
          </p:nvSpPr>
          <p:spPr>
            <a:xfrm rot="10800000">
              <a:off x="6190202" y="4216195"/>
              <a:ext cx="2052000" cy="648000"/>
            </a:xfrm>
            <a:prstGeom prst="wedgeRoundRectCallout">
              <a:avLst>
                <a:gd name="adj1" fmla="val 54703"/>
                <a:gd name="adj2" fmla="val 89095"/>
                <a:gd name="adj3" fmla="val 16667"/>
              </a:avLst>
            </a:prstGeom>
            <a:solidFill>
              <a:schemeClr val="bg1"/>
            </a:solidFill>
            <a:ln w="19050">
              <a:solidFill>
                <a:srgbClr val="01438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n w="12700">
                  <a:solidFill>
                    <a:srgbClr val="014380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E54F70E-9BEC-BC16-C6B8-0B0EF75A3785}"/>
                </a:ext>
              </a:extLst>
            </p:cNvPr>
            <p:cNvSpPr txBox="1"/>
            <p:nvPr/>
          </p:nvSpPr>
          <p:spPr>
            <a:xfrm>
              <a:off x="6280341" y="4194983"/>
              <a:ext cx="19087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>
                  <a:solidFill>
                    <a:srgbClr val="014380"/>
                  </a:solidFill>
                </a:rPr>
                <a:t>Emergent properties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73323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997F6D-0C1F-BFCE-6100-32FFE4AB5C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906959E1-2613-3DC6-B6F2-D62A1F874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850" y="264829"/>
            <a:ext cx="8488800" cy="375571"/>
          </a:xfrm>
        </p:spPr>
        <p:txBody>
          <a:bodyPr/>
          <a:lstStyle/>
          <a:p>
            <a:r>
              <a:rPr lang="en-GB" sz="3000" dirty="0"/>
              <a:t>Definition of a system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ACD3F99-6FD0-4082-A8D8-2F81D7408B5E}"/>
              </a:ext>
            </a:extLst>
          </p:cNvPr>
          <p:cNvGrpSpPr/>
          <p:nvPr/>
        </p:nvGrpSpPr>
        <p:grpSpPr>
          <a:xfrm>
            <a:off x="804902" y="1152313"/>
            <a:ext cx="7534197" cy="3675558"/>
            <a:chOff x="1068394" y="1152313"/>
            <a:chExt cx="7534197" cy="3675558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3B27F441-BE4F-AE8C-3CE0-C6B9630CC682}"/>
                </a:ext>
              </a:extLst>
            </p:cNvPr>
            <p:cNvSpPr/>
            <p:nvPr/>
          </p:nvSpPr>
          <p:spPr>
            <a:xfrm>
              <a:off x="2958713" y="1152313"/>
              <a:ext cx="3869611" cy="367555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1438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8E38B1D-16BF-AD9D-F30E-923AE98EFC44}"/>
                </a:ext>
              </a:extLst>
            </p:cNvPr>
            <p:cNvSpPr/>
            <p:nvPr/>
          </p:nvSpPr>
          <p:spPr>
            <a:xfrm>
              <a:off x="4623519" y="2661396"/>
              <a:ext cx="540000" cy="540000"/>
            </a:xfrm>
            <a:prstGeom prst="ellipse">
              <a:avLst/>
            </a:prstGeom>
            <a:solidFill>
              <a:srgbClr val="014380"/>
            </a:solidFill>
            <a:ln>
              <a:solidFill>
                <a:srgbClr val="01438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CB126DA-6E14-C00A-21C7-E3AFD249F065}"/>
                </a:ext>
              </a:extLst>
            </p:cNvPr>
            <p:cNvSpPr/>
            <p:nvPr/>
          </p:nvSpPr>
          <p:spPr>
            <a:xfrm>
              <a:off x="5255568" y="1420601"/>
              <a:ext cx="540000" cy="540000"/>
            </a:xfrm>
            <a:prstGeom prst="ellipse">
              <a:avLst/>
            </a:prstGeom>
            <a:solidFill>
              <a:srgbClr val="014380"/>
            </a:solidFill>
            <a:ln>
              <a:solidFill>
                <a:srgbClr val="01438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87B9C92-8D7D-8F01-5875-DEC7C86CBD6C}"/>
                </a:ext>
              </a:extLst>
            </p:cNvPr>
            <p:cNvSpPr/>
            <p:nvPr/>
          </p:nvSpPr>
          <p:spPr>
            <a:xfrm>
              <a:off x="3244051" y="2661396"/>
              <a:ext cx="540000" cy="540000"/>
            </a:xfrm>
            <a:prstGeom prst="ellipse">
              <a:avLst/>
            </a:prstGeom>
            <a:solidFill>
              <a:srgbClr val="014380"/>
            </a:solidFill>
            <a:ln>
              <a:solidFill>
                <a:srgbClr val="01438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70C0"/>
                </a:solidFill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AA74FEC-6D95-A895-98BC-A1F35ED22A4C}"/>
                </a:ext>
              </a:extLst>
            </p:cNvPr>
            <p:cNvSpPr/>
            <p:nvPr/>
          </p:nvSpPr>
          <p:spPr>
            <a:xfrm>
              <a:off x="3837141" y="1420601"/>
              <a:ext cx="540000" cy="540000"/>
            </a:xfrm>
            <a:prstGeom prst="ellipse">
              <a:avLst/>
            </a:prstGeom>
            <a:solidFill>
              <a:srgbClr val="014380"/>
            </a:solidFill>
            <a:ln>
              <a:solidFill>
                <a:srgbClr val="01438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928A51D-245D-80E5-55FF-7D894FC6C7E7}"/>
                </a:ext>
              </a:extLst>
            </p:cNvPr>
            <p:cNvSpPr/>
            <p:nvPr/>
          </p:nvSpPr>
          <p:spPr>
            <a:xfrm>
              <a:off x="6002987" y="2661396"/>
              <a:ext cx="540000" cy="540000"/>
            </a:xfrm>
            <a:prstGeom prst="ellipse">
              <a:avLst/>
            </a:prstGeom>
            <a:solidFill>
              <a:srgbClr val="014380"/>
            </a:solidFill>
            <a:ln>
              <a:solidFill>
                <a:srgbClr val="01438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Speech Bubble: Rectangle with Corners Rounded 22">
              <a:extLst>
                <a:ext uri="{FF2B5EF4-FFF2-40B4-BE49-F238E27FC236}">
                  <a16:creationId xmlns:a16="http://schemas.microsoft.com/office/drawing/2014/main" id="{C3417335-582F-DBCE-8B83-60AAF6D27C7A}"/>
                </a:ext>
              </a:extLst>
            </p:cNvPr>
            <p:cNvSpPr/>
            <p:nvPr/>
          </p:nvSpPr>
          <p:spPr>
            <a:xfrm rot="10800000">
              <a:off x="1068394" y="1435628"/>
              <a:ext cx="2052000" cy="648000"/>
            </a:xfrm>
            <a:prstGeom prst="wedgeRoundRectCallout">
              <a:avLst>
                <a:gd name="adj1" fmla="val -79386"/>
                <a:gd name="adj2" fmla="val 2524"/>
                <a:gd name="adj3" fmla="val 16667"/>
              </a:avLst>
            </a:prstGeom>
            <a:solidFill>
              <a:schemeClr val="bg1"/>
            </a:solidFill>
            <a:ln w="19050">
              <a:solidFill>
                <a:srgbClr val="01438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n w="12700">
                  <a:solidFill>
                    <a:srgbClr val="014380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24" name="Speech Bubble: Rectangle with Corners Rounded 23">
              <a:extLst>
                <a:ext uri="{FF2B5EF4-FFF2-40B4-BE49-F238E27FC236}">
                  <a16:creationId xmlns:a16="http://schemas.microsoft.com/office/drawing/2014/main" id="{34A51A33-5EF6-7C49-1CA9-64EA977B4B3A}"/>
                </a:ext>
              </a:extLst>
            </p:cNvPr>
            <p:cNvSpPr/>
            <p:nvPr/>
          </p:nvSpPr>
          <p:spPr>
            <a:xfrm rot="10800000">
              <a:off x="1335015" y="3870704"/>
              <a:ext cx="2052000" cy="648000"/>
            </a:xfrm>
            <a:prstGeom prst="wedgeRoundRectCallout">
              <a:avLst>
                <a:gd name="adj1" fmla="val -47208"/>
                <a:gd name="adj2" fmla="val 145462"/>
                <a:gd name="adj3" fmla="val 16667"/>
              </a:avLst>
            </a:prstGeom>
            <a:solidFill>
              <a:schemeClr val="bg1"/>
            </a:solidFill>
            <a:ln w="19050">
              <a:solidFill>
                <a:srgbClr val="01438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n w="12700">
                  <a:solidFill>
                    <a:srgbClr val="014380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25" name="Speech Bubble: Rectangle with Corners Rounded 24">
              <a:extLst>
                <a:ext uri="{FF2B5EF4-FFF2-40B4-BE49-F238E27FC236}">
                  <a16:creationId xmlns:a16="http://schemas.microsoft.com/office/drawing/2014/main" id="{45F89B4C-23F1-27F8-61EB-0BF51FD5301F}"/>
                </a:ext>
              </a:extLst>
            </p:cNvPr>
            <p:cNvSpPr/>
            <p:nvPr/>
          </p:nvSpPr>
          <p:spPr>
            <a:xfrm rot="10800000">
              <a:off x="6550591" y="1465182"/>
              <a:ext cx="2052000" cy="648000"/>
            </a:xfrm>
            <a:prstGeom prst="wedgeRoundRectCallout">
              <a:avLst>
                <a:gd name="adj1" fmla="val 81506"/>
                <a:gd name="adj2" fmla="val 1719"/>
                <a:gd name="adj3" fmla="val 16667"/>
              </a:avLst>
            </a:prstGeom>
            <a:solidFill>
              <a:schemeClr val="bg1"/>
            </a:solidFill>
            <a:ln w="19050">
              <a:solidFill>
                <a:srgbClr val="01438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n w="12700">
                  <a:solidFill>
                    <a:srgbClr val="014380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26" name="Speech Bubble: Rectangle with Corners Rounded 25">
              <a:extLst>
                <a:ext uri="{FF2B5EF4-FFF2-40B4-BE49-F238E27FC236}">
                  <a16:creationId xmlns:a16="http://schemas.microsoft.com/office/drawing/2014/main" id="{C1220FCE-6CB2-2A74-32E8-C42BD7280E8B}"/>
                </a:ext>
              </a:extLst>
            </p:cNvPr>
            <p:cNvSpPr/>
            <p:nvPr/>
          </p:nvSpPr>
          <p:spPr>
            <a:xfrm rot="10800000">
              <a:off x="6408714" y="3869034"/>
              <a:ext cx="2052000" cy="648000"/>
            </a:xfrm>
            <a:prstGeom prst="wedgeRoundRectCallout">
              <a:avLst>
                <a:gd name="adj1" fmla="val 48112"/>
                <a:gd name="adj2" fmla="val 145498"/>
                <a:gd name="adj3" fmla="val 16667"/>
              </a:avLst>
            </a:prstGeom>
            <a:solidFill>
              <a:schemeClr val="bg1"/>
            </a:solidFill>
            <a:ln w="19050">
              <a:solidFill>
                <a:srgbClr val="01438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n w="12700">
                  <a:solidFill>
                    <a:srgbClr val="014380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27" name="Speech Bubble: Rectangle with Corners Rounded 26">
              <a:extLst>
                <a:ext uri="{FF2B5EF4-FFF2-40B4-BE49-F238E27FC236}">
                  <a16:creationId xmlns:a16="http://schemas.microsoft.com/office/drawing/2014/main" id="{57D86850-5987-B48D-981B-73BB7BE3ED03}"/>
                </a:ext>
              </a:extLst>
            </p:cNvPr>
            <p:cNvSpPr/>
            <p:nvPr/>
          </p:nvSpPr>
          <p:spPr>
            <a:xfrm rot="10800000">
              <a:off x="3882753" y="3866889"/>
              <a:ext cx="2052000" cy="648000"/>
            </a:xfrm>
            <a:prstGeom prst="wedgeRoundRectCallout">
              <a:avLst>
                <a:gd name="adj1" fmla="val 8362"/>
                <a:gd name="adj2" fmla="val 132534"/>
                <a:gd name="adj3" fmla="val 16667"/>
              </a:avLst>
            </a:prstGeom>
            <a:solidFill>
              <a:schemeClr val="bg1"/>
            </a:solidFill>
            <a:ln w="19050">
              <a:solidFill>
                <a:srgbClr val="01438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n w="12700">
                  <a:solidFill>
                    <a:srgbClr val="014380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C224846-EAB0-5C78-8A7B-7EBC0CD2E5B7}"/>
                </a:ext>
              </a:extLst>
            </p:cNvPr>
            <p:cNvSpPr txBox="1"/>
            <p:nvPr/>
          </p:nvSpPr>
          <p:spPr>
            <a:xfrm>
              <a:off x="1401774" y="1420600"/>
              <a:ext cx="166724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800" b="1" dirty="0">
                  <a:solidFill>
                    <a:srgbClr val="014380"/>
                  </a:solidFill>
                </a:rPr>
                <a:t>Addictions support</a:t>
              </a:r>
            </a:p>
            <a:p>
              <a:pPr algn="ctr"/>
              <a:endParaRPr lang="en-GB" b="1" dirty="0">
                <a:solidFill>
                  <a:srgbClr val="014380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3E9C385-19B5-E664-76C3-6467A16969F8}"/>
                </a:ext>
              </a:extLst>
            </p:cNvPr>
            <p:cNvSpPr txBox="1"/>
            <p:nvPr/>
          </p:nvSpPr>
          <p:spPr>
            <a:xfrm>
              <a:off x="1646678" y="3975975"/>
              <a:ext cx="13582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800" b="1" dirty="0">
                  <a:solidFill>
                    <a:srgbClr val="014380"/>
                  </a:solidFill>
                </a:rPr>
                <a:t>GP surgery</a:t>
              </a:r>
            </a:p>
            <a:p>
              <a:pPr algn="ctr"/>
              <a:endParaRPr lang="en-GB" b="1" dirty="0">
                <a:solidFill>
                  <a:srgbClr val="014380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43BD210-3A05-4A51-1F4E-1F6D982266FF}"/>
                </a:ext>
              </a:extLst>
            </p:cNvPr>
            <p:cNvSpPr txBox="1"/>
            <p:nvPr/>
          </p:nvSpPr>
          <p:spPr>
            <a:xfrm>
              <a:off x="3927041" y="4000505"/>
              <a:ext cx="19634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800" b="1" dirty="0">
                  <a:solidFill>
                    <a:srgbClr val="014380"/>
                  </a:solidFill>
                </a:rPr>
                <a:t>Community justice</a:t>
              </a:r>
            </a:p>
            <a:p>
              <a:endParaRPr lang="en-GB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2D3690E-CC0E-9FD2-1F04-3602C5704643}"/>
                </a:ext>
              </a:extLst>
            </p:cNvPr>
            <p:cNvSpPr txBox="1"/>
            <p:nvPr/>
          </p:nvSpPr>
          <p:spPr>
            <a:xfrm>
              <a:off x="6542987" y="1422334"/>
              <a:ext cx="184227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800" b="1" dirty="0">
                  <a:solidFill>
                    <a:srgbClr val="014380"/>
                  </a:solidFill>
                </a:rPr>
                <a:t>Community mental health</a:t>
              </a:r>
            </a:p>
            <a:p>
              <a:endParaRPr lang="en-GB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89325DC-B9BD-0A1F-18F9-4026D71CDE0A}"/>
                </a:ext>
              </a:extLst>
            </p:cNvPr>
            <p:cNvSpPr txBox="1"/>
            <p:nvPr/>
          </p:nvSpPr>
          <p:spPr>
            <a:xfrm>
              <a:off x="6616805" y="3977552"/>
              <a:ext cx="19195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800" b="1" dirty="0">
                  <a:solidFill>
                    <a:srgbClr val="014380"/>
                  </a:solidFill>
                </a:rPr>
                <a:t>Housing support</a:t>
              </a:r>
            </a:p>
            <a:p>
              <a:pPr algn="ctr"/>
              <a:endParaRPr lang="en-GB" b="1" dirty="0">
                <a:solidFill>
                  <a:srgbClr val="01438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46898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7048BD-DADE-AB92-D6ED-8C2CDB6CAC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B0A88F6-F682-F19F-13BF-7EF801BCC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850" y="264829"/>
            <a:ext cx="8488800" cy="375571"/>
          </a:xfrm>
        </p:spPr>
        <p:txBody>
          <a:bodyPr/>
          <a:lstStyle/>
          <a:p>
            <a:r>
              <a:rPr lang="en-GB" sz="3000" dirty="0"/>
              <a:t>Definition of a system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A497599-74C8-3F09-8006-B683271275DB}"/>
              </a:ext>
            </a:extLst>
          </p:cNvPr>
          <p:cNvGrpSpPr/>
          <p:nvPr/>
        </p:nvGrpSpPr>
        <p:grpSpPr>
          <a:xfrm>
            <a:off x="910974" y="1032399"/>
            <a:ext cx="7322052" cy="3573853"/>
            <a:chOff x="730026" y="1032399"/>
            <a:chExt cx="7322052" cy="3573853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1356877B-99AD-2518-1B11-BF1AB107BA88}"/>
                </a:ext>
              </a:extLst>
            </p:cNvPr>
            <p:cNvSpPr/>
            <p:nvPr/>
          </p:nvSpPr>
          <p:spPr>
            <a:xfrm>
              <a:off x="2430827" y="1032399"/>
              <a:ext cx="3869611" cy="355816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1438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7C080C3-EBAC-2FEB-70A3-77D5C42B8820}"/>
                </a:ext>
              </a:extLst>
            </p:cNvPr>
            <p:cNvSpPr/>
            <p:nvPr/>
          </p:nvSpPr>
          <p:spPr>
            <a:xfrm>
              <a:off x="4095633" y="2594999"/>
              <a:ext cx="540000" cy="540000"/>
            </a:xfrm>
            <a:prstGeom prst="ellipse">
              <a:avLst/>
            </a:prstGeom>
            <a:solidFill>
              <a:srgbClr val="014380"/>
            </a:solidFill>
            <a:ln>
              <a:solidFill>
                <a:srgbClr val="01438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9AAA102-08C2-FC4C-3438-8DD3A961D36C}"/>
                </a:ext>
              </a:extLst>
            </p:cNvPr>
            <p:cNvSpPr/>
            <p:nvPr/>
          </p:nvSpPr>
          <p:spPr>
            <a:xfrm>
              <a:off x="4935101" y="1354204"/>
              <a:ext cx="540000" cy="540000"/>
            </a:xfrm>
            <a:prstGeom prst="ellipse">
              <a:avLst/>
            </a:prstGeom>
            <a:solidFill>
              <a:srgbClr val="014380"/>
            </a:solidFill>
            <a:ln>
              <a:solidFill>
                <a:srgbClr val="01438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63B9146-A9E1-CBA4-4171-B3550B161280}"/>
                </a:ext>
              </a:extLst>
            </p:cNvPr>
            <p:cNvSpPr/>
            <p:nvPr/>
          </p:nvSpPr>
          <p:spPr>
            <a:xfrm>
              <a:off x="2716165" y="2594999"/>
              <a:ext cx="540000" cy="540000"/>
            </a:xfrm>
            <a:prstGeom prst="ellipse">
              <a:avLst/>
            </a:prstGeom>
            <a:solidFill>
              <a:srgbClr val="014380"/>
            </a:solidFill>
            <a:ln>
              <a:solidFill>
                <a:srgbClr val="01438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B9BB10E-C062-E901-1DEE-F47D5D06F1B6}"/>
                </a:ext>
              </a:extLst>
            </p:cNvPr>
            <p:cNvSpPr/>
            <p:nvPr/>
          </p:nvSpPr>
          <p:spPr>
            <a:xfrm>
              <a:off x="3470936" y="1354204"/>
              <a:ext cx="540000" cy="540000"/>
            </a:xfrm>
            <a:prstGeom prst="ellipse">
              <a:avLst/>
            </a:prstGeom>
            <a:solidFill>
              <a:srgbClr val="014380"/>
            </a:solidFill>
            <a:ln>
              <a:solidFill>
                <a:srgbClr val="01438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5B64C8F0-9747-1AD2-8FE1-BCF5A28415AF}"/>
                </a:ext>
              </a:extLst>
            </p:cNvPr>
            <p:cNvSpPr/>
            <p:nvPr/>
          </p:nvSpPr>
          <p:spPr>
            <a:xfrm>
              <a:off x="5475101" y="2594999"/>
              <a:ext cx="540000" cy="540000"/>
            </a:xfrm>
            <a:prstGeom prst="ellipse">
              <a:avLst/>
            </a:prstGeom>
            <a:solidFill>
              <a:srgbClr val="014380"/>
            </a:solidFill>
            <a:ln>
              <a:solidFill>
                <a:srgbClr val="01438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Arrow: Left-Right 26">
              <a:extLst>
                <a:ext uri="{FF2B5EF4-FFF2-40B4-BE49-F238E27FC236}">
                  <a16:creationId xmlns:a16="http://schemas.microsoft.com/office/drawing/2014/main" id="{DBF149E7-19AE-259C-BD5F-4A18DA7AD954}"/>
                </a:ext>
              </a:extLst>
            </p:cNvPr>
            <p:cNvSpPr/>
            <p:nvPr/>
          </p:nvSpPr>
          <p:spPr>
            <a:xfrm rot="18374140">
              <a:off x="4524009" y="2203531"/>
              <a:ext cx="540000" cy="94552"/>
            </a:xfrm>
            <a:prstGeom prst="leftRightArrow">
              <a:avLst/>
            </a:prstGeom>
            <a:solidFill>
              <a:srgbClr val="014380"/>
            </a:solidFill>
            <a:ln>
              <a:solidFill>
                <a:srgbClr val="01438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Arrow: Left-Right 27">
              <a:extLst>
                <a:ext uri="{FF2B5EF4-FFF2-40B4-BE49-F238E27FC236}">
                  <a16:creationId xmlns:a16="http://schemas.microsoft.com/office/drawing/2014/main" id="{343966CE-9986-F92D-A5D4-E3B569F5F383}"/>
                </a:ext>
              </a:extLst>
            </p:cNvPr>
            <p:cNvSpPr/>
            <p:nvPr/>
          </p:nvSpPr>
          <p:spPr>
            <a:xfrm>
              <a:off x="4747495" y="2811482"/>
              <a:ext cx="540000" cy="94552"/>
            </a:xfrm>
            <a:prstGeom prst="leftRightArrow">
              <a:avLst/>
            </a:prstGeom>
            <a:solidFill>
              <a:srgbClr val="014380"/>
            </a:solidFill>
            <a:ln>
              <a:solidFill>
                <a:srgbClr val="01438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Arrow: Left-Right 28">
              <a:extLst>
                <a:ext uri="{FF2B5EF4-FFF2-40B4-BE49-F238E27FC236}">
                  <a16:creationId xmlns:a16="http://schemas.microsoft.com/office/drawing/2014/main" id="{8CA4E2D5-72CB-AE30-B3C8-7216D781AA01}"/>
                </a:ext>
              </a:extLst>
            </p:cNvPr>
            <p:cNvSpPr/>
            <p:nvPr/>
          </p:nvSpPr>
          <p:spPr>
            <a:xfrm rot="4187192">
              <a:off x="5241258" y="2203531"/>
              <a:ext cx="540000" cy="94552"/>
            </a:xfrm>
            <a:prstGeom prst="leftRightArrow">
              <a:avLst/>
            </a:prstGeom>
            <a:solidFill>
              <a:srgbClr val="014380"/>
            </a:solidFill>
            <a:ln>
              <a:solidFill>
                <a:srgbClr val="01438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Arrow: Left-Right 29">
              <a:extLst>
                <a:ext uri="{FF2B5EF4-FFF2-40B4-BE49-F238E27FC236}">
                  <a16:creationId xmlns:a16="http://schemas.microsoft.com/office/drawing/2014/main" id="{D76E20B3-16FA-185A-A67D-B9A041FCD025}"/>
                </a:ext>
              </a:extLst>
            </p:cNvPr>
            <p:cNvSpPr/>
            <p:nvPr/>
          </p:nvSpPr>
          <p:spPr>
            <a:xfrm>
              <a:off x="4165146" y="1570687"/>
              <a:ext cx="540000" cy="94552"/>
            </a:xfrm>
            <a:prstGeom prst="leftRightArrow">
              <a:avLst/>
            </a:prstGeom>
            <a:solidFill>
              <a:srgbClr val="014380"/>
            </a:solidFill>
            <a:ln>
              <a:solidFill>
                <a:srgbClr val="01438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Arrow: Left-Right 30">
              <a:extLst>
                <a:ext uri="{FF2B5EF4-FFF2-40B4-BE49-F238E27FC236}">
                  <a16:creationId xmlns:a16="http://schemas.microsoft.com/office/drawing/2014/main" id="{788D59AE-3584-EA62-A01E-41A499D576CE}"/>
                </a:ext>
              </a:extLst>
            </p:cNvPr>
            <p:cNvSpPr/>
            <p:nvPr/>
          </p:nvSpPr>
          <p:spPr>
            <a:xfrm rot="3964711">
              <a:off x="3806759" y="2203531"/>
              <a:ext cx="540000" cy="94552"/>
            </a:xfrm>
            <a:prstGeom prst="leftRightArrow">
              <a:avLst/>
            </a:prstGeom>
            <a:solidFill>
              <a:srgbClr val="014380"/>
            </a:solidFill>
            <a:ln>
              <a:solidFill>
                <a:srgbClr val="01438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Arrow: Left-Right 31">
              <a:extLst>
                <a:ext uri="{FF2B5EF4-FFF2-40B4-BE49-F238E27FC236}">
                  <a16:creationId xmlns:a16="http://schemas.microsoft.com/office/drawing/2014/main" id="{4260E9F2-180E-4719-196F-B47A2F27855F}"/>
                </a:ext>
              </a:extLst>
            </p:cNvPr>
            <p:cNvSpPr/>
            <p:nvPr/>
          </p:nvSpPr>
          <p:spPr>
            <a:xfrm rot="18471749">
              <a:off x="3089509" y="2203531"/>
              <a:ext cx="540000" cy="94552"/>
            </a:xfrm>
            <a:prstGeom prst="leftRightArrow">
              <a:avLst/>
            </a:prstGeom>
            <a:solidFill>
              <a:srgbClr val="014380"/>
            </a:solidFill>
            <a:ln>
              <a:solidFill>
                <a:srgbClr val="01438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Arrow: Left-Right 32">
              <a:extLst>
                <a:ext uri="{FF2B5EF4-FFF2-40B4-BE49-F238E27FC236}">
                  <a16:creationId xmlns:a16="http://schemas.microsoft.com/office/drawing/2014/main" id="{250F9DB4-CF49-C162-2AD2-DABA99929CB7}"/>
                </a:ext>
              </a:extLst>
            </p:cNvPr>
            <p:cNvSpPr/>
            <p:nvPr/>
          </p:nvSpPr>
          <p:spPr>
            <a:xfrm>
              <a:off x="3368027" y="2811482"/>
              <a:ext cx="540000" cy="94552"/>
            </a:xfrm>
            <a:prstGeom prst="leftRightArrow">
              <a:avLst/>
            </a:prstGeom>
            <a:solidFill>
              <a:srgbClr val="014380"/>
            </a:solidFill>
            <a:ln>
              <a:solidFill>
                <a:srgbClr val="01438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Speech Bubble: Rectangle with Corners Rounded 33">
              <a:extLst>
                <a:ext uri="{FF2B5EF4-FFF2-40B4-BE49-F238E27FC236}">
                  <a16:creationId xmlns:a16="http://schemas.microsoft.com/office/drawing/2014/main" id="{19D8F5EB-CCA5-D440-7E57-C1FF70A306D5}"/>
                </a:ext>
              </a:extLst>
            </p:cNvPr>
            <p:cNvSpPr/>
            <p:nvPr/>
          </p:nvSpPr>
          <p:spPr>
            <a:xfrm rot="10800000">
              <a:off x="730026" y="1238515"/>
              <a:ext cx="2052000" cy="648000"/>
            </a:xfrm>
            <a:prstGeom prst="wedgeRoundRectCallout">
              <a:avLst>
                <a:gd name="adj1" fmla="val -65675"/>
                <a:gd name="adj2" fmla="val -89741"/>
                <a:gd name="adj3" fmla="val 16667"/>
              </a:avLst>
            </a:prstGeom>
            <a:solidFill>
              <a:schemeClr val="bg1"/>
            </a:solidFill>
            <a:ln w="19050">
              <a:solidFill>
                <a:srgbClr val="01438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n w="12700">
                  <a:solidFill>
                    <a:srgbClr val="014380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35" name="Speech Bubble: Rectangle with Corners Rounded 34">
              <a:extLst>
                <a:ext uri="{FF2B5EF4-FFF2-40B4-BE49-F238E27FC236}">
                  <a16:creationId xmlns:a16="http://schemas.microsoft.com/office/drawing/2014/main" id="{5621DBC3-9545-0480-E838-80A35A8053EB}"/>
                </a:ext>
              </a:extLst>
            </p:cNvPr>
            <p:cNvSpPr/>
            <p:nvPr/>
          </p:nvSpPr>
          <p:spPr>
            <a:xfrm rot="10800000">
              <a:off x="1722842" y="3651975"/>
              <a:ext cx="2052000" cy="648000"/>
            </a:xfrm>
            <a:prstGeom prst="wedgeRoundRectCallout">
              <a:avLst>
                <a:gd name="adj1" fmla="val -47208"/>
                <a:gd name="adj2" fmla="val 145462"/>
                <a:gd name="adj3" fmla="val 16667"/>
              </a:avLst>
            </a:prstGeom>
            <a:solidFill>
              <a:schemeClr val="bg1"/>
            </a:solidFill>
            <a:ln w="19050">
              <a:solidFill>
                <a:srgbClr val="01438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n w="12700">
                  <a:solidFill>
                    <a:srgbClr val="014380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36" name="Speech Bubble: Rectangle with Corners Rounded 35">
              <a:extLst>
                <a:ext uri="{FF2B5EF4-FFF2-40B4-BE49-F238E27FC236}">
                  <a16:creationId xmlns:a16="http://schemas.microsoft.com/office/drawing/2014/main" id="{D9083177-BDE6-1A95-99D6-B42A9DA3C7A6}"/>
                </a:ext>
              </a:extLst>
            </p:cNvPr>
            <p:cNvSpPr/>
            <p:nvPr/>
          </p:nvSpPr>
          <p:spPr>
            <a:xfrm rot="10800000">
              <a:off x="6000078" y="1203551"/>
              <a:ext cx="2052000" cy="648000"/>
            </a:xfrm>
            <a:prstGeom prst="wedgeRoundRectCallout">
              <a:avLst>
                <a:gd name="adj1" fmla="val 63224"/>
                <a:gd name="adj2" fmla="val -97782"/>
                <a:gd name="adj3" fmla="val 16667"/>
              </a:avLst>
            </a:prstGeom>
            <a:solidFill>
              <a:schemeClr val="bg1"/>
            </a:solidFill>
            <a:ln w="19050">
              <a:solidFill>
                <a:srgbClr val="01438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n w="12700">
                  <a:solidFill>
                    <a:srgbClr val="014380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id="{3A354D33-4478-088B-2B1B-D12B2BAF5CC3}"/>
                </a:ext>
              </a:extLst>
            </p:cNvPr>
            <p:cNvSpPr/>
            <p:nvPr/>
          </p:nvSpPr>
          <p:spPr>
            <a:xfrm rot="10800000">
              <a:off x="4966474" y="3658797"/>
              <a:ext cx="2052000" cy="648000"/>
            </a:xfrm>
            <a:prstGeom prst="wedgeRoundRectCallout">
              <a:avLst>
                <a:gd name="adj1" fmla="val 48112"/>
                <a:gd name="adj2" fmla="val 145498"/>
                <a:gd name="adj3" fmla="val 16667"/>
              </a:avLst>
            </a:prstGeom>
            <a:solidFill>
              <a:schemeClr val="bg1"/>
            </a:solidFill>
            <a:ln w="19050">
              <a:solidFill>
                <a:srgbClr val="01438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n w="12700">
                  <a:solidFill>
                    <a:srgbClr val="014380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55224FE-7045-9125-DA9E-47D287AB69C8}"/>
                </a:ext>
              </a:extLst>
            </p:cNvPr>
            <p:cNvSpPr txBox="1"/>
            <p:nvPr/>
          </p:nvSpPr>
          <p:spPr>
            <a:xfrm>
              <a:off x="832026" y="1242802"/>
              <a:ext cx="166724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800" b="1" dirty="0">
                  <a:solidFill>
                    <a:srgbClr val="014380"/>
                  </a:solidFill>
                </a:rPr>
                <a:t>Knowledge shared</a:t>
              </a:r>
            </a:p>
            <a:p>
              <a:pPr algn="ctr"/>
              <a:endParaRPr lang="en-GB" b="1" dirty="0">
                <a:solidFill>
                  <a:srgbClr val="014380"/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11AD02B-9DB2-1DDB-EFF4-1BC0C1CA3C2E}"/>
                </a:ext>
              </a:extLst>
            </p:cNvPr>
            <p:cNvSpPr txBox="1"/>
            <p:nvPr/>
          </p:nvSpPr>
          <p:spPr>
            <a:xfrm>
              <a:off x="1712791" y="3682922"/>
              <a:ext cx="205200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800" b="1" dirty="0">
                  <a:solidFill>
                    <a:srgbClr val="014380"/>
                  </a:solidFill>
                </a:rPr>
                <a:t>Coordination of care</a:t>
              </a:r>
            </a:p>
            <a:p>
              <a:pPr algn="ctr"/>
              <a:endParaRPr lang="en-GB" b="1" dirty="0">
                <a:solidFill>
                  <a:srgbClr val="014380"/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AFDE726-00BC-5FB1-0D27-FEE4AF60BEC2}"/>
                </a:ext>
              </a:extLst>
            </p:cNvPr>
            <p:cNvSpPr txBox="1"/>
            <p:nvPr/>
          </p:nvSpPr>
          <p:spPr>
            <a:xfrm>
              <a:off x="6132294" y="1325711"/>
              <a:ext cx="18422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800" b="1" dirty="0">
                  <a:solidFill>
                    <a:srgbClr val="014380"/>
                  </a:solidFill>
                </a:rPr>
                <a:t>Shared views</a:t>
              </a:r>
            </a:p>
            <a:p>
              <a:endParaRPr lang="en-GB" b="1" dirty="0">
                <a:solidFill>
                  <a:srgbClr val="014380"/>
                </a:solidFill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CAC2EA2-5EC0-0A9E-3C97-492A685F133D}"/>
                </a:ext>
              </a:extLst>
            </p:cNvPr>
            <p:cNvSpPr txBox="1"/>
            <p:nvPr/>
          </p:nvSpPr>
          <p:spPr>
            <a:xfrm>
              <a:off x="4973441" y="3649436"/>
              <a:ext cx="191957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800" b="1" dirty="0">
                  <a:solidFill>
                    <a:srgbClr val="014380"/>
                  </a:solidFill>
                </a:rPr>
                <a:t>Aligning processes</a:t>
              </a:r>
            </a:p>
            <a:p>
              <a:pPr algn="ctr"/>
              <a:endParaRPr lang="en-GB" b="1" dirty="0">
                <a:solidFill>
                  <a:srgbClr val="01438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28972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E98106-D018-4FF7-D9B4-5D3C5B7F78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D6D3510-ADA1-9933-1C09-DC9C812D8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850" y="264829"/>
            <a:ext cx="8488800" cy="375571"/>
          </a:xfrm>
        </p:spPr>
        <p:txBody>
          <a:bodyPr/>
          <a:lstStyle/>
          <a:p>
            <a:r>
              <a:rPr lang="en-GB" sz="3000" dirty="0"/>
              <a:t>Definition of a system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C19ECEC-62B0-608D-928E-2377770BCC80}"/>
              </a:ext>
            </a:extLst>
          </p:cNvPr>
          <p:cNvGrpSpPr/>
          <p:nvPr/>
        </p:nvGrpSpPr>
        <p:grpSpPr>
          <a:xfrm>
            <a:off x="869780" y="1269706"/>
            <a:ext cx="7404440" cy="3846901"/>
            <a:chOff x="796068" y="1269706"/>
            <a:chExt cx="7404440" cy="3846901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77E0F0A4-F607-08DC-C767-152DBA612E64}"/>
                </a:ext>
              </a:extLst>
            </p:cNvPr>
            <p:cNvGrpSpPr/>
            <p:nvPr/>
          </p:nvGrpSpPr>
          <p:grpSpPr>
            <a:xfrm>
              <a:off x="796068" y="1269706"/>
              <a:ext cx="7404440" cy="3558165"/>
              <a:chOff x="796068" y="1269706"/>
              <a:chExt cx="7404440" cy="3558165"/>
            </a:xfrm>
          </p:grpSpPr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C5B3F93E-CC10-ED65-4382-AAD0D9F241E2}"/>
                  </a:ext>
                </a:extLst>
              </p:cNvPr>
              <p:cNvSpPr/>
              <p:nvPr/>
            </p:nvSpPr>
            <p:spPr>
              <a:xfrm>
                <a:off x="2493432" y="1269706"/>
                <a:ext cx="3869611" cy="3558165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01438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5D0F9836-6894-476F-2BE4-60E15BFF5612}"/>
                  </a:ext>
                </a:extLst>
              </p:cNvPr>
              <p:cNvGrpSpPr/>
              <p:nvPr/>
            </p:nvGrpSpPr>
            <p:grpSpPr>
              <a:xfrm>
                <a:off x="2778770" y="1439642"/>
                <a:ext cx="3298936" cy="3150377"/>
                <a:chOff x="2881532" y="1420601"/>
                <a:chExt cx="3298936" cy="3150377"/>
              </a:xfrm>
            </p:grpSpPr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28970A2C-33C9-845F-6DF3-671D195BCDE1}"/>
                    </a:ext>
                  </a:extLst>
                </p:cNvPr>
                <p:cNvSpPr/>
                <p:nvPr/>
              </p:nvSpPr>
              <p:spPr>
                <a:xfrm>
                  <a:off x="4261000" y="2661396"/>
                  <a:ext cx="540000" cy="540000"/>
                </a:xfrm>
                <a:prstGeom prst="ellipse">
                  <a:avLst/>
                </a:prstGeom>
                <a:solidFill>
                  <a:srgbClr val="014380"/>
                </a:solidFill>
                <a:ln>
                  <a:solidFill>
                    <a:srgbClr val="01438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382C1A5F-1F85-1705-4D71-5FDE32FA3343}"/>
                    </a:ext>
                  </a:extLst>
                </p:cNvPr>
                <p:cNvSpPr/>
                <p:nvPr/>
              </p:nvSpPr>
              <p:spPr>
                <a:xfrm>
                  <a:off x="5073639" y="1420601"/>
                  <a:ext cx="540000" cy="540000"/>
                </a:xfrm>
                <a:prstGeom prst="ellipse">
                  <a:avLst/>
                </a:prstGeom>
                <a:solidFill>
                  <a:srgbClr val="014380"/>
                </a:solidFill>
                <a:ln>
                  <a:solidFill>
                    <a:srgbClr val="01438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42FEE86A-6997-FC61-934F-0B7F5F078E3A}"/>
                    </a:ext>
                  </a:extLst>
                </p:cNvPr>
                <p:cNvSpPr/>
                <p:nvPr/>
              </p:nvSpPr>
              <p:spPr>
                <a:xfrm>
                  <a:off x="2881532" y="2661396"/>
                  <a:ext cx="540000" cy="540000"/>
                </a:xfrm>
                <a:prstGeom prst="ellipse">
                  <a:avLst/>
                </a:prstGeom>
                <a:solidFill>
                  <a:srgbClr val="014380"/>
                </a:solidFill>
                <a:ln>
                  <a:solidFill>
                    <a:srgbClr val="01438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8D2B5A77-47ED-C3D5-E11B-EF03D269C4DF}"/>
                    </a:ext>
                  </a:extLst>
                </p:cNvPr>
                <p:cNvSpPr/>
                <p:nvPr/>
              </p:nvSpPr>
              <p:spPr>
                <a:xfrm>
                  <a:off x="3578332" y="1420601"/>
                  <a:ext cx="540000" cy="540000"/>
                </a:xfrm>
                <a:prstGeom prst="ellipse">
                  <a:avLst/>
                </a:prstGeom>
                <a:solidFill>
                  <a:srgbClr val="014380"/>
                </a:solidFill>
                <a:ln>
                  <a:solidFill>
                    <a:srgbClr val="01438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6BF4F8B2-3999-CD88-E9EE-D00141045DB7}"/>
                    </a:ext>
                  </a:extLst>
                </p:cNvPr>
                <p:cNvSpPr/>
                <p:nvPr/>
              </p:nvSpPr>
              <p:spPr>
                <a:xfrm>
                  <a:off x="5640468" y="2661396"/>
                  <a:ext cx="540000" cy="540000"/>
                </a:xfrm>
                <a:prstGeom prst="ellipse">
                  <a:avLst/>
                </a:prstGeom>
                <a:solidFill>
                  <a:srgbClr val="014380"/>
                </a:solidFill>
                <a:ln>
                  <a:solidFill>
                    <a:srgbClr val="01438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8" name="Arrow: Left-Right 37">
                  <a:extLst>
                    <a:ext uri="{FF2B5EF4-FFF2-40B4-BE49-F238E27FC236}">
                      <a16:creationId xmlns:a16="http://schemas.microsoft.com/office/drawing/2014/main" id="{0B913A1F-89BF-D932-12D1-4F7DAB39577D}"/>
                    </a:ext>
                  </a:extLst>
                </p:cNvPr>
                <p:cNvSpPr/>
                <p:nvPr/>
              </p:nvSpPr>
              <p:spPr>
                <a:xfrm rot="17510339">
                  <a:off x="4731678" y="2258203"/>
                  <a:ext cx="540000" cy="94552"/>
                </a:xfrm>
                <a:prstGeom prst="leftRightArrow">
                  <a:avLst/>
                </a:prstGeom>
                <a:solidFill>
                  <a:srgbClr val="014380"/>
                </a:solidFill>
                <a:ln>
                  <a:solidFill>
                    <a:srgbClr val="014380"/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9" name="Arrow: Left-Right 38">
                  <a:extLst>
                    <a:ext uri="{FF2B5EF4-FFF2-40B4-BE49-F238E27FC236}">
                      <a16:creationId xmlns:a16="http://schemas.microsoft.com/office/drawing/2014/main" id="{80823D12-391E-BA2C-4602-B81034A4F810}"/>
                    </a:ext>
                  </a:extLst>
                </p:cNvPr>
                <p:cNvSpPr/>
                <p:nvPr/>
              </p:nvSpPr>
              <p:spPr>
                <a:xfrm>
                  <a:off x="4912862" y="2877879"/>
                  <a:ext cx="540000" cy="94552"/>
                </a:xfrm>
                <a:prstGeom prst="leftRightArrow">
                  <a:avLst/>
                </a:prstGeom>
                <a:solidFill>
                  <a:srgbClr val="014380"/>
                </a:solidFill>
                <a:ln>
                  <a:solidFill>
                    <a:srgbClr val="014380"/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0" name="Arrow: Left-Right 39">
                  <a:extLst>
                    <a:ext uri="{FF2B5EF4-FFF2-40B4-BE49-F238E27FC236}">
                      <a16:creationId xmlns:a16="http://schemas.microsoft.com/office/drawing/2014/main" id="{F50F61AB-0918-32AC-3CFA-CAE37FBC44E3}"/>
                    </a:ext>
                  </a:extLst>
                </p:cNvPr>
                <p:cNvSpPr/>
                <p:nvPr/>
              </p:nvSpPr>
              <p:spPr>
                <a:xfrm rot="4105235">
                  <a:off x="5416317" y="2284262"/>
                  <a:ext cx="540000" cy="94552"/>
                </a:xfrm>
                <a:prstGeom prst="leftRightArrow">
                  <a:avLst/>
                </a:prstGeom>
                <a:solidFill>
                  <a:srgbClr val="014380"/>
                </a:solidFill>
                <a:ln>
                  <a:solidFill>
                    <a:srgbClr val="014380"/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41" name="Arrow: Left-Right 40">
                  <a:extLst>
                    <a:ext uri="{FF2B5EF4-FFF2-40B4-BE49-F238E27FC236}">
                      <a16:creationId xmlns:a16="http://schemas.microsoft.com/office/drawing/2014/main" id="{D1FEBA2F-7CEE-C2F5-3912-6F431F86F8D2}"/>
                    </a:ext>
                  </a:extLst>
                </p:cNvPr>
                <p:cNvSpPr/>
                <p:nvPr/>
              </p:nvSpPr>
              <p:spPr>
                <a:xfrm>
                  <a:off x="4330513" y="1637084"/>
                  <a:ext cx="540000" cy="94552"/>
                </a:xfrm>
                <a:prstGeom prst="leftRightArrow">
                  <a:avLst/>
                </a:prstGeom>
                <a:solidFill>
                  <a:srgbClr val="014380"/>
                </a:solidFill>
                <a:ln>
                  <a:solidFill>
                    <a:srgbClr val="014380"/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4" name="Arrow: Left-Right 43">
                  <a:extLst>
                    <a:ext uri="{FF2B5EF4-FFF2-40B4-BE49-F238E27FC236}">
                      <a16:creationId xmlns:a16="http://schemas.microsoft.com/office/drawing/2014/main" id="{BD9B50B6-A08F-C523-B834-15F910B03A5B}"/>
                    </a:ext>
                  </a:extLst>
                </p:cNvPr>
                <p:cNvSpPr/>
                <p:nvPr/>
              </p:nvSpPr>
              <p:spPr>
                <a:xfrm rot="4138813">
                  <a:off x="3936256" y="2269928"/>
                  <a:ext cx="540000" cy="94552"/>
                </a:xfrm>
                <a:prstGeom prst="leftRightArrow">
                  <a:avLst/>
                </a:prstGeom>
                <a:solidFill>
                  <a:srgbClr val="014380"/>
                </a:solidFill>
                <a:ln>
                  <a:solidFill>
                    <a:srgbClr val="014380"/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5" name="Arrow: Left-Right 44">
                  <a:extLst>
                    <a:ext uri="{FF2B5EF4-FFF2-40B4-BE49-F238E27FC236}">
                      <a16:creationId xmlns:a16="http://schemas.microsoft.com/office/drawing/2014/main" id="{0F6763CD-F7D8-E2FD-0C3F-8D9473C3A286}"/>
                    </a:ext>
                  </a:extLst>
                </p:cNvPr>
                <p:cNvSpPr/>
                <p:nvPr/>
              </p:nvSpPr>
              <p:spPr>
                <a:xfrm rot="6567364">
                  <a:off x="3243153" y="2258205"/>
                  <a:ext cx="540000" cy="94552"/>
                </a:xfrm>
                <a:prstGeom prst="leftRightArrow">
                  <a:avLst/>
                </a:prstGeom>
                <a:solidFill>
                  <a:srgbClr val="014380"/>
                </a:solidFill>
                <a:ln>
                  <a:solidFill>
                    <a:srgbClr val="014380"/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46" name="Arrow: Left-Right 45">
                  <a:extLst>
                    <a:ext uri="{FF2B5EF4-FFF2-40B4-BE49-F238E27FC236}">
                      <a16:creationId xmlns:a16="http://schemas.microsoft.com/office/drawing/2014/main" id="{FDA22E75-2930-D439-4AA1-611AF3B6393D}"/>
                    </a:ext>
                  </a:extLst>
                </p:cNvPr>
                <p:cNvSpPr/>
                <p:nvPr/>
              </p:nvSpPr>
              <p:spPr>
                <a:xfrm>
                  <a:off x="3533394" y="2877879"/>
                  <a:ext cx="540000" cy="94552"/>
                </a:xfrm>
                <a:prstGeom prst="leftRightArrow">
                  <a:avLst/>
                </a:prstGeom>
                <a:solidFill>
                  <a:srgbClr val="014380"/>
                </a:solidFill>
                <a:ln>
                  <a:solidFill>
                    <a:srgbClr val="014380"/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7" name="Pentagon 46">
                  <a:extLst>
                    <a:ext uri="{FF2B5EF4-FFF2-40B4-BE49-F238E27FC236}">
                      <a16:creationId xmlns:a16="http://schemas.microsoft.com/office/drawing/2014/main" id="{E7E146F5-34CE-A354-D6E4-1B5333EA6D1F}"/>
                    </a:ext>
                  </a:extLst>
                </p:cNvPr>
                <p:cNvSpPr/>
                <p:nvPr/>
              </p:nvSpPr>
              <p:spPr>
                <a:xfrm rot="10800000">
                  <a:off x="4221644" y="4030978"/>
                  <a:ext cx="540000" cy="540000"/>
                </a:xfrm>
                <a:prstGeom prst="pentagon">
                  <a:avLst/>
                </a:prstGeom>
                <a:solidFill>
                  <a:srgbClr val="0070C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8" name="Left Brace 47">
                  <a:extLst>
                    <a:ext uri="{FF2B5EF4-FFF2-40B4-BE49-F238E27FC236}">
                      <a16:creationId xmlns:a16="http://schemas.microsoft.com/office/drawing/2014/main" id="{339AA747-BBE3-A486-F06B-DE2B822CD653}"/>
                    </a:ext>
                  </a:extLst>
                </p:cNvPr>
                <p:cNvSpPr/>
                <p:nvPr/>
              </p:nvSpPr>
              <p:spPr>
                <a:xfrm rot="16200000">
                  <a:off x="4305570" y="2984225"/>
                  <a:ext cx="330769" cy="1208015"/>
                </a:xfrm>
                <a:prstGeom prst="leftBrace">
                  <a:avLst>
                    <a:gd name="adj1" fmla="val 48912"/>
                    <a:gd name="adj2" fmla="val 50000"/>
                  </a:avLst>
                </a:prstGeom>
                <a:solidFill>
                  <a:schemeClr val="bg1"/>
                </a:solidFill>
                <a:ln w="38100">
                  <a:solidFill>
                    <a:srgbClr val="01438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sp>
            <p:nvSpPr>
              <p:cNvPr id="11" name="Speech Bubble: Rectangle with Corners Rounded 10">
                <a:extLst>
                  <a:ext uri="{FF2B5EF4-FFF2-40B4-BE49-F238E27FC236}">
                    <a16:creationId xmlns:a16="http://schemas.microsoft.com/office/drawing/2014/main" id="{4E916EF9-92EC-A0B8-81A2-CB215D72B501}"/>
                  </a:ext>
                </a:extLst>
              </p:cNvPr>
              <p:cNvSpPr/>
              <p:nvPr/>
            </p:nvSpPr>
            <p:spPr>
              <a:xfrm rot="10800000">
                <a:off x="5537706" y="4171016"/>
                <a:ext cx="2052000" cy="648000"/>
              </a:xfrm>
              <a:prstGeom prst="wedgeRoundRectCallout">
                <a:avLst>
                  <a:gd name="adj1" fmla="val 87266"/>
                  <a:gd name="adj2" fmla="val 51104"/>
                  <a:gd name="adj3" fmla="val 16667"/>
                </a:avLst>
              </a:prstGeom>
              <a:solidFill>
                <a:schemeClr val="bg1"/>
              </a:solidFill>
              <a:ln w="19050">
                <a:solidFill>
                  <a:srgbClr val="01438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n w="12700">
                    <a:solidFill>
                      <a:srgbClr val="014380"/>
                    </a:solidFill>
                  </a:ln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BD6304B-6944-DDFF-4D16-37590BB9202A}"/>
                  </a:ext>
                </a:extLst>
              </p:cNvPr>
              <p:cNvSpPr txBox="1"/>
              <p:nvPr/>
            </p:nvSpPr>
            <p:spPr>
              <a:xfrm>
                <a:off x="5261844" y="4285929"/>
                <a:ext cx="268490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b="1" dirty="0">
                    <a:solidFill>
                      <a:srgbClr val="014380"/>
                    </a:solidFill>
                  </a:rPr>
                  <a:t>Gaps closed</a:t>
                </a:r>
              </a:p>
            </p:txBody>
          </p:sp>
          <p:sp>
            <p:nvSpPr>
              <p:cNvPr id="19" name="Speech Bubble: Rectangle with Corners Rounded 18">
                <a:extLst>
                  <a:ext uri="{FF2B5EF4-FFF2-40B4-BE49-F238E27FC236}">
                    <a16:creationId xmlns:a16="http://schemas.microsoft.com/office/drawing/2014/main" id="{C9FA8A9E-F7E9-5F1A-A6F7-91A60C154ABF}"/>
                  </a:ext>
                </a:extLst>
              </p:cNvPr>
              <p:cNvSpPr/>
              <p:nvPr/>
            </p:nvSpPr>
            <p:spPr>
              <a:xfrm rot="10800000">
                <a:off x="5991849" y="3249910"/>
                <a:ext cx="2052000" cy="648000"/>
              </a:xfrm>
              <a:prstGeom prst="wedgeRoundRectCallout">
                <a:avLst>
                  <a:gd name="adj1" fmla="val 98121"/>
                  <a:gd name="adj2" fmla="val 449"/>
                  <a:gd name="adj3" fmla="val 16667"/>
                </a:avLst>
              </a:prstGeom>
              <a:solidFill>
                <a:schemeClr val="bg1"/>
              </a:solidFill>
              <a:ln w="19050">
                <a:solidFill>
                  <a:srgbClr val="01438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41A4C67-FAE1-3A14-886D-2AD2BD5F16B0}"/>
                  </a:ext>
                </a:extLst>
              </p:cNvPr>
              <p:cNvSpPr txBox="1"/>
              <p:nvPr/>
            </p:nvSpPr>
            <p:spPr>
              <a:xfrm>
                <a:off x="6268919" y="3247686"/>
                <a:ext cx="193158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800" b="1" dirty="0">
                    <a:solidFill>
                      <a:srgbClr val="014380"/>
                    </a:solidFill>
                  </a:rPr>
                  <a:t>Trusted person coordinating</a:t>
                </a:r>
              </a:p>
              <a:p>
                <a:endParaRPr lang="en-GB" b="1" dirty="0">
                  <a:solidFill>
                    <a:srgbClr val="014380"/>
                  </a:solidFill>
                </a:endParaRPr>
              </a:p>
            </p:txBody>
          </p:sp>
          <p:sp>
            <p:nvSpPr>
              <p:cNvPr id="28" name="Speech Bubble: Rectangle with Corners Rounded 27">
                <a:extLst>
                  <a:ext uri="{FF2B5EF4-FFF2-40B4-BE49-F238E27FC236}">
                    <a16:creationId xmlns:a16="http://schemas.microsoft.com/office/drawing/2014/main" id="{E205FAE0-6ADD-EEF1-A046-9AAB6F67D75D}"/>
                  </a:ext>
                </a:extLst>
              </p:cNvPr>
              <p:cNvSpPr/>
              <p:nvPr/>
            </p:nvSpPr>
            <p:spPr>
              <a:xfrm rot="10800000">
                <a:off x="3430632" y="1777931"/>
                <a:ext cx="2052000" cy="648000"/>
              </a:xfrm>
              <a:prstGeom prst="wedgeRoundRectCallout">
                <a:avLst>
                  <a:gd name="adj1" fmla="val -2998"/>
                  <a:gd name="adj2" fmla="val -80962"/>
                  <a:gd name="adj3" fmla="val 16667"/>
                </a:avLst>
              </a:prstGeom>
              <a:solidFill>
                <a:schemeClr val="bg1"/>
              </a:solidFill>
              <a:ln w="19050">
                <a:solidFill>
                  <a:srgbClr val="01438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ln w="12700">
                    <a:solidFill>
                      <a:srgbClr val="014380"/>
                    </a:solidFill>
                  </a:ln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F5CC559-C25B-3AD8-4B04-02E7014ADA29}"/>
                  </a:ext>
                </a:extLst>
              </p:cNvPr>
              <p:cNvSpPr txBox="1"/>
              <p:nvPr/>
            </p:nvSpPr>
            <p:spPr>
              <a:xfrm>
                <a:off x="3363648" y="1721693"/>
                <a:ext cx="214789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b="1" dirty="0">
                    <a:solidFill>
                      <a:srgbClr val="014380"/>
                    </a:solidFill>
                  </a:rPr>
                  <a:t>Escalation prevented</a:t>
                </a:r>
              </a:p>
            </p:txBody>
          </p:sp>
          <p:sp>
            <p:nvSpPr>
              <p:cNvPr id="30" name="Speech Bubble: Rectangle with Corners Rounded 29">
                <a:extLst>
                  <a:ext uri="{FF2B5EF4-FFF2-40B4-BE49-F238E27FC236}">
                    <a16:creationId xmlns:a16="http://schemas.microsoft.com/office/drawing/2014/main" id="{4144BEC1-2107-1869-5F14-7B5A61BB7112}"/>
                  </a:ext>
                </a:extLst>
              </p:cNvPr>
              <p:cNvSpPr/>
              <p:nvPr/>
            </p:nvSpPr>
            <p:spPr>
              <a:xfrm rot="10800000">
                <a:off x="796068" y="3281670"/>
                <a:ext cx="2052000" cy="648000"/>
              </a:xfrm>
              <a:prstGeom prst="wedgeRoundRectCallout">
                <a:avLst>
                  <a:gd name="adj1" fmla="val -94407"/>
                  <a:gd name="adj2" fmla="val 5876"/>
                  <a:gd name="adj3" fmla="val 16667"/>
                </a:avLst>
              </a:prstGeom>
              <a:solidFill>
                <a:schemeClr val="bg1"/>
              </a:solidFill>
              <a:ln w="19050">
                <a:solidFill>
                  <a:srgbClr val="01438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5B59ADA-E9CB-41D7-34BB-F4B6737DB428}"/>
                  </a:ext>
                </a:extLst>
              </p:cNvPr>
              <p:cNvSpPr txBox="1"/>
              <p:nvPr/>
            </p:nvSpPr>
            <p:spPr>
              <a:xfrm>
                <a:off x="818583" y="3269947"/>
                <a:ext cx="193158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800" b="1" dirty="0">
                    <a:solidFill>
                      <a:srgbClr val="014380"/>
                    </a:solidFill>
                  </a:rPr>
                  <a:t>Trauma informed care</a:t>
                </a:r>
              </a:p>
              <a:p>
                <a:endParaRPr lang="en-GB" b="1" dirty="0">
                  <a:solidFill>
                    <a:srgbClr val="014380"/>
                  </a:solidFill>
                </a:endParaRPr>
              </a:p>
            </p:txBody>
          </p:sp>
          <p:sp>
            <p:nvSpPr>
              <p:cNvPr id="32" name="Speech Bubble: Rectangle with Corners Rounded 31">
                <a:extLst>
                  <a:ext uri="{FF2B5EF4-FFF2-40B4-BE49-F238E27FC236}">
                    <a16:creationId xmlns:a16="http://schemas.microsoft.com/office/drawing/2014/main" id="{24BE8B38-A90C-6FAB-FCAF-F55AF45748FE}"/>
                  </a:ext>
                </a:extLst>
              </p:cNvPr>
              <p:cNvSpPr/>
              <p:nvPr/>
            </p:nvSpPr>
            <p:spPr>
              <a:xfrm rot="10800000">
                <a:off x="1234868" y="4161984"/>
                <a:ext cx="2052000" cy="648000"/>
              </a:xfrm>
              <a:prstGeom prst="wedgeRoundRectCallout">
                <a:avLst>
                  <a:gd name="adj1" fmla="val -82981"/>
                  <a:gd name="adj2" fmla="val 51104"/>
                  <a:gd name="adj3" fmla="val 16667"/>
                </a:avLst>
              </a:prstGeom>
              <a:solidFill>
                <a:schemeClr val="bg1"/>
              </a:solidFill>
              <a:ln w="19050">
                <a:solidFill>
                  <a:srgbClr val="01438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00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9460139-49CE-2C1A-7DAB-F8B8359420BD}"/>
                </a:ext>
              </a:extLst>
            </p:cNvPr>
            <p:cNvSpPr txBox="1"/>
            <p:nvPr/>
          </p:nvSpPr>
          <p:spPr>
            <a:xfrm>
              <a:off x="1234867" y="4193277"/>
              <a:ext cx="204101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800" b="1" dirty="0">
                  <a:solidFill>
                    <a:srgbClr val="014380"/>
                  </a:solidFill>
                </a:rPr>
                <a:t>Additional access </a:t>
              </a:r>
            </a:p>
            <a:p>
              <a:pPr algn="ctr"/>
              <a:r>
                <a:rPr lang="en-GB" sz="1800" b="1" dirty="0">
                  <a:solidFill>
                    <a:srgbClr val="014380"/>
                  </a:solidFill>
                </a:rPr>
                <a:t>to care</a:t>
              </a:r>
            </a:p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4013698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E350AC-B6FA-F9CE-80A9-F71EB259E7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D646C40B-F8A9-5DBE-03F3-2A0811BF7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850" y="264829"/>
            <a:ext cx="8488800" cy="375571"/>
          </a:xfrm>
        </p:spPr>
        <p:txBody>
          <a:bodyPr/>
          <a:lstStyle/>
          <a:p>
            <a:r>
              <a:rPr lang="en-GB" sz="3000" dirty="0"/>
              <a:t>Definition your boundary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7AC10E8-7D96-9155-486E-A347963BCAB6}"/>
              </a:ext>
            </a:extLst>
          </p:cNvPr>
          <p:cNvGrpSpPr/>
          <p:nvPr/>
        </p:nvGrpSpPr>
        <p:grpSpPr>
          <a:xfrm>
            <a:off x="932220" y="1128025"/>
            <a:ext cx="7279560" cy="3558166"/>
            <a:chOff x="1029338" y="4000179"/>
            <a:chExt cx="7279560" cy="3558166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D7D3FC40-F849-E1F4-4BE1-B73C9FC33BBE}"/>
                </a:ext>
              </a:extLst>
            </p:cNvPr>
            <p:cNvSpPr/>
            <p:nvPr/>
          </p:nvSpPr>
          <p:spPr>
            <a:xfrm>
              <a:off x="1029338" y="4000179"/>
              <a:ext cx="7279560" cy="355816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1438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83C6F74-CBAF-8774-8DF8-597586526A62}"/>
                </a:ext>
              </a:extLst>
            </p:cNvPr>
            <p:cNvSpPr/>
            <p:nvPr/>
          </p:nvSpPr>
          <p:spPr>
            <a:xfrm>
              <a:off x="3087330" y="4308518"/>
              <a:ext cx="2880000" cy="2880000"/>
            </a:xfrm>
            <a:prstGeom prst="ellipse">
              <a:avLst/>
            </a:prstGeom>
            <a:noFill/>
            <a:ln w="38100">
              <a:solidFill>
                <a:srgbClr val="01438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E08E97C-506B-2FCD-7226-F8CFA58F8A0B}"/>
                </a:ext>
              </a:extLst>
            </p:cNvPr>
            <p:cNvSpPr txBox="1"/>
            <p:nvPr/>
          </p:nvSpPr>
          <p:spPr>
            <a:xfrm>
              <a:off x="3632475" y="5317597"/>
              <a:ext cx="1789710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014380"/>
                  </a:solidFill>
                </a:rPr>
                <a:t>THE COMPONENTS OF THE SYSTEM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41B0CB2-4491-8B8E-1F3F-02FB139F896E}"/>
                </a:ext>
              </a:extLst>
            </p:cNvPr>
            <p:cNvSpPr txBox="1"/>
            <p:nvPr/>
          </p:nvSpPr>
          <p:spPr>
            <a:xfrm>
              <a:off x="1176181" y="5646475"/>
              <a:ext cx="15711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014380"/>
                  </a:solidFill>
                </a:rPr>
                <a:t>SYSTEM BOUNDARY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F2624C06-55C5-7E7F-6A61-4DC62CB9F399}"/>
                </a:ext>
              </a:extLst>
            </p:cNvPr>
            <p:cNvCxnSpPr>
              <a:cxnSpLocks/>
            </p:cNvCxnSpPr>
            <p:nvPr/>
          </p:nvCxnSpPr>
          <p:spPr>
            <a:xfrm>
              <a:off x="2546398" y="5912155"/>
              <a:ext cx="457120" cy="0"/>
            </a:xfrm>
            <a:prstGeom prst="straightConnector1">
              <a:avLst/>
            </a:prstGeom>
            <a:ln w="38100">
              <a:solidFill>
                <a:srgbClr val="01438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8F834DA-CF79-BA37-22B7-FB5DAD9BF421}"/>
                </a:ext>
              </a:extLst>
            </p:cNvPr>
            <p:cNvSpPr txBox="1"/>
            <p:nvPr/>
          </p:nvSpPr>
          <p:spPr>
            <a:xfrm>
              <a:off x="5979742" y="5581458"/>
              <a:ext cx="19880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014380"/>
                  </a:solidFill>
                </a:rPr>
                <a:t>SYSTEM CONTEXT OR ENVIRONMENT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63714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DCF61F-DB1D-BBD7-617B-DC0793009C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A3357836-CF27-FA36-78C5-F07B3ECE3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850" y="264829"/>
            <a:ext cx="8488800" cy="375571"/>
          </a:xfrm>
        </p:spPr>
        <p:txBody>
          <a:bodyPr/>
          <a:lstStyle/>
          <a:p>
            <a:r>
              <a:rPr lang="en-GB" sz="3000" dirty="0"/>
              <a:t>Definition your boundary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61EB418-A653-EBE8-6CB3-98BCCAFAD0F5}"/>
              </a:ext>
            </a:extLst>
          </p:cNvPr>
          <p:cNvGrpSpPr/>
          <p:nvPr/>
        </p:nvGrpSpPr>
        <p:grpSpPr>
          <a:xfrm>
            <a:off x="638956" y="1049140"/>
            <a:ext cx="7866088" cy="3666126"/>
            <a:chOff x="638956" y="1049140"/>
            <a:chExt cx="7866088" cy="3666126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C396BD4-FE16-ABAC-B476-3A860EFF99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7406" y="2200666"/>
              <a:ext cx="1943100" cy="1943100"/>
            </a:xfrm>
            <a:prstGeom prst="rect">
              <a:avLst/>
            </a:prstGeom>
          </p:spPr>
        </p:pic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7E824D80-67B2-9BBE-E239-13ADBD50B25E}"/>
                </a:ext>
              </a:extLst>
            </p:cNvPr>
            <p:cNvGrpSpPr/>
            <p:nvPr/>
          </p:nvGrpSpPr>
          <p:grpSpPr>
            <a:xfrm>
              <a:off x="5310597" y="2279904"/>
              <a:ext cx="2171700" cy="2371725"/>
              <a:chOff x="352425" y="2771775"/>
              <a:chExt cx="2171700" cy="2371725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FF7C7A32-F604-B1EC-F0B8-C739D5A92B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2425" y="2771775"/>
                <a:ext cx="971550" cy="971550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8E31A455-6EA2-33E9-59C2-0C6FCEC768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1025" y="3200400"/>
                <a:ext cx="1943100" cy="1943100"/>
              </a:xfrm>
              <a:prstGeom prst="rect">
                <a:avLst/>
              </a:prstGeom>
            </p:spPr>
          </p:pic>
        </p:grp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C11CD42-F584-D01A-0345-5F199AD826E9}"/>
                </a:ext>
              </a:extLst>
            </p:cNvPr>
            <p:cNvSpPr/>
            <p:nvPr/>
          </p:nvSpPr>
          <p:spPr>
            <a:xfrm>
              <a:off x="4956447" y="1835266"/>
              <a:ext cx="2880000" cy="2880000"/>
            </a:xfrm>
            <a:prstGeom prst="ellipse">
              <a:avLst/>
            </a:prstGeom>
            <a:noFill/>
            <a:ln w="38100">
              <a:solidFill>
                <a:srgbClr val="01438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A36476A-5581-6C8A-EE91-14766B799CB7}"/>
                </a:ext>
              </a:extLst>
            </p:cNvPr>
            <p:cNvSpPr/>
            <p:nvPr/>
          </p:nvSpPr>
          <p:spPr>
            <a:xfrm>
              <a:off x="638956" y="1835266"/>
              <a:ext cx="2880000" cy="2880000"/>
            </a:xfrm>
            <a:prstGeom prst="ellipse">
              <a:avLst/>
            </a:prstGeom>
            <a:noFill/>
            <a:ln w="38100">
              <a:solidFill>
                <a:srgbClr val="01438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DD3EC4E-5DA1-CE29-993A-181432AC02FD}"/>
                </a:ext>
              </a:extLst>
            </p:cNvPr>
            <p:cNvSpPr txBox="1"/>
            <p:nvPr/>
          </p:nvSpPr>
          <p:spPr>
            <a:xfrm>
              <a:off x="908570" y="1102890"/>
              <a:ext cx="281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014380"/>
                  </a:solidFill>
                </a:rPr>
                <a:t>WHICH IS THE SYSTEM?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63DD33C-66B0-7C76-3273-864D844E1954}"/>
                </a:ext>
              </a:extLst>
            </p:cNvPr>
            <p:cNvSpPr txBox="1"/>
            <p:nvPr/>
          </p:nvSpPr>
          <p:spPr>
            <a:xfrm>
              <a:off x="4003452" y="1049140"/>
              <a:ext cx="45015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014380"/>
                  </a:solidFill>
                </a:rPr>
                <a:t>…IT DEPENDS ON WHAT YOU ARE TRYING </a:t>
              </a:r>
            </a:p>
            <a:p>
              <a:r>
                <a:rPr lang="en-GB" b="1" dirty="0">
                  <a:solidFill>
                    <a:srgbClr val="014380"/>
                  </a:solidFill>
                </a:rPr>
                <a:t>TO ACHIEVE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0360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4BFD75-8202-D123-0BD3-0D6B3FD14F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5991B52-8513-42DD-5654-82F6B880B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850" y="239429"/>
            <a:ext cx="8488800" cy="375571"/>
          </a:xfrm>
        </p:spPr>
        <p:txBody>
          <a:bodyPr/>
          <a:lstStyle/>
          <a:p>
            <a:r>
              <a:rPr lang="en-GB" sz="3000" dirty="0"/>
              <a:t>Structures and behaviours of a system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0181453-4742-3312-98D9-1D77F1106A04}"/>
              </a:ext>
            </a:extLst>
          </p:cNvPr>
          <p:cNvGrpSpPr/>
          <p:nvPr/>
        </p:nvGrpSpPr>
        <p:grpSpPr>
          <a:xfrm>
            <a:off x="1027151" y="1130407"/>
            <a:ext cx="7089699" cy="3570662"/>
            <a:chOff x="1058695" y="1130407"/>
            <a:chExt cx="7089699" cy="3570662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FAEF5D0-7A8C-3564-4031-90514BE9CADA}"/>
                </a:ext>
              </a:extLst>
            </p:cNvPr>
            <p:cNvSpPr txBox="1"/>
            <p:nvPr/>
          </p:nvSpPr>
          <p:spPr>
            <a:xfrm>
              <a:off x="1188861" y="1130407"/>
              <a:ext cx="32941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014380"/>
                  </a:solidFill>
                </a:rPr>
                <a:t>THE STRUCTURE OF A SYSTEM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BA5E0F3-4977-977B-22B7-9FE55452B24D}"/>
                </a:ext>
              </a:extLst>
            </p:cNvPr>
            <p:cNvSpPr txBox="1"/>
            <p:nvPr/>
          </p:nvSpPr>
          <p:spPr>
            <a:xfrm>
              <a:off x="4681029" y="1144418"/>
              <a:ext cx="32941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014380"/>
                  </a:solidFill>
                </a:rPr>
                <a:t>THE BEHAVIOUR OF A SYSTEM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F279016-39C8-1467-5818-2DA682B30648}"/>
                </a:ext>
              </a:extLst>
            </p:cNvPr>
            <p:cNvGrpSpPr/>
            <p:nvPr/>
          </p:nvGrpSpPr>
          <p:grpSpPr>
            <a:xfrm>
              <a:off x="1058695" y="1576033"/>
              <a:ext cx="7089699" cy="3125036"/>
              <a:chOff x="590652" y="1033301"/>
              <a:chExt cx="8249965" cy="3727683"/>
            </a:xfrm>
          </p:grpSpPr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EEFC06E2-9D90-66A3-CFB0-CA977025CD68}"/>
                  </a:ext>
                </a:extLst>
              </p:cNvPr>
              <p:cNvSpPr/>
              <p:nvPr/>
            </p:nvSpPr>
            <p:spPr>
              <a:xfrm>
                <a:off x="590652" y="1085426"/>
                <a:ext cx="3869611" cy="3675558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01438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A129677A-422F-AD41-9388-BA2976296157}"/>
                  </a:ext>
                </a:extLst>
              </p:cNvPr>
              <p:cNvSpPr/>
              <p:nvPr/>
            </p:nvSpPr>
            <p:spPr>
              <a:xfrm>
                <a:off x="4729765" y="1033301"/>
                <a:ext cx="3869611" cy="372768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01438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rgbClr val="014380"/>
                  </a:solidFill>
                </a:endParaRPr>
              </a:p>
            </p:txBody>
          </p:sp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F3E7EC00-C760-F6EE-45F2-D794F5A05BA9}"/>
                  </a:ext>
                </a:extLst>
              </p:cNvPr>
              <p:cNvSpPr/>
              <p:nvPr/>
            </p:nvSpPr>
            <p:spPr>
              <a:xfrm>
                <a:off x="890954" y="1277816"/>
                <a:ext cx="633046" cy="3294184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01438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2F90673D-7F12-3D43-3538-6673EDBD4A1C}"/>
                  </a:ext>
                </a:extLst>
              </p:cNvPr>
              <p:cNvSpPr/>
              <p:nvPr/>
            </p:nvSpPr>
            <p:spPr>
              <a:xfrm>
                <a:off x="2208934" y="1277816"/>
                <a:ext cx="633046" cy="20412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01438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E35C2C81-CEBB-B31F-75BC-C6612CD5534E}"/>
                  </a:ext>
                </a:extLst>
              </p:cNvPr>
              <p:cNvSpPr/>
              <p:nvPr/>
            </p:nvSpPr>
            <p:spPr>
              <a:xfrm>
                <a:off x="2208934" y="3872643"/>
                <a:ext cx="633046" cy="71108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01438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035E2B93-7F05-CA10-59F3-EA6D0B6FA4B2}"/>
                  </a:ext>
                </a:extLst>
              </p:cNvPr>
              <p:cNvSpPr/>
              <p:nvPr/>
            </p:nvSpPr>
            <p:spPr>
              <a:xfrm>
                <a:off x="3458308" y="1258766"/>
                <a:ext cx="633046" cy="3294184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01438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304A1701-3DFC-6355-E7E3-ADD4F82A6228}"/>
                  </a:ext>
                </a:extLst>
              </p:cNvPr>
              <p:cNvSpPr/>
              <p:nvPr/>
            </p:nvSpPr>
            <p:spPr>
              <a:xfrm>
                <a:off x="937477" y="1439642"/>
                <a:ext cx="540000" cy="540000"/>
              </a:xfrm>
              <a:prstGeom prst="ellipse">
                <a:avLst/>
              </a:prstGeom>
              <a:solidFill>
                <a:srgbClr val="014380"/>
              </a:solidFill>
              <a:ln>
                <a:solidFill>
                  <a:srgbClr val="01438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EC8762CC-981A-82E2-16FC-47F282DB1AF2}"/>
                  </a:ext>
                </a:extLst>
              </p:cNvPr>
              <p:cNvSpPr/>
              <p:nvPr/>
            </p:nvSpPr>
            <p:spPr>
              <a:xfrm>
                <a:off x="3504831" y="1439642"/>
                <a:ext cx="540000" cy="540000"/>
              </a:xfrm>
              <a:prstGeom prst="ellipse">
                <a:avLst/>
              </a:prstGeom>
              <a:solidFill>
                <a:srgbClr val="014380"/>
              </a:solidFill>
              <a:ln>
                <a:solidFill>
                  <a:srgbClr val="01438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311EE559-D3AD-E145-F866-4720AF40CE1D}"/>
                  </a:ext>
                </a:extLst>
              </p:cNvPr>
              <p:cNvSpPr/>
              <p:nvPr/>
            </p:nvSpPr>
            <p:spPr>
              <a:xfrm>
                <a:off x="937893" y="2681771"/>
                <a:ext cx="540000" cy="540000"/>
              </a:xfrm>
              <a:prstGeom prst="ellipse">
                <a:avLst/>
              </a:prstGeom>
              <a:solidFill>
                <a:srgbClr val="014380"/>
              </a:solidFill>
              <a:ln>
                <a:solidFill>
                  <a:srgbClr val="01438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FF430918-B40A-6395-45DE-B913F8BA7695}"/>
                  </a:ext>
                </a:extLst>
              </p:cNvPr>
              <p:cNvSpPr/>
              <p:nvPr/>
            </p:nvSpPr>
            <p:spPr>
              <a:xfrm>
                <a:off x="940592" y="3958183"/>
                <a:ext cx="540000" cy="540000"/>
              </a:xfrm>
              <a:prstGeom prst="ellipse">
                <a:avLst/>
              </a:prstGeom>
              <a:solidFill>
                <a:srgbClr val="014380"/>
              </a:solidFill>
              <a:ln>
                <a:solidFill>
                  <a:srgbClr val="01438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80AEFDC1-291F-4A4C-2A7E-5670C9AA3333}"/>
                  </a:ext>
                </a:extLst>
              </p:cNvPr>
              <p:cNvSpPr/>
              <p:nvPr/>
            </p:nvSpPr>
            <p:spPr>
              <a:xfrm>
                <a:off x="2255457" y="1439642"/>
                <a:ext cx="540000" cy="540000"/>
              </a:xfrm>
              <a:prstGeom prst="ellipse">
                <a:avLst/>
              </a:prstGeom>
              <a:solidFill>
                <a:srgbClr val="014380"/>
              </a:solidFill>
              <a:ln>
                <a:solidFill>
                  <a:srgbClr val="01438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92D12961-37F0-8EBB-AFDE-23E40730F1BA}"/>
                  </a:ext>
                </a:extLst>
              </p:cNvPr>
              <p:cNvSpPr/>
              <p:nvPr/>
            </p:nvSpPr>
            <p:spPr>
              <a:xfrm>
                <a:off x="2255457" y="2692613"/>
                <a:ext cx="540000" cy="540000"/>
              </a:xfrm>
              <a:prstGeom prst="ellipse">
                <a:avLst/>
              </a:prstGeom>
              <a:solidFill>
                <a:srgbClr val="014380"/>
              </a:solidFill>
              <a:ln>
                <a:solidFill>
                  <a:srgbClr val="01438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C872A567-6D57-94BE-02E1-C13CFEC50682}"/>
                  </a:ext>
                </a:extLst>
              </p:cNvPr>
              <p:cNvSpPr/>
              <p:nvPr/>
            </p:nvSpPr>
            <p:spPr>
              <a:xfrm>
                <a:off x="3504831" y="2048422"/>
                <a:ext cx="540000" cy="540000"/>
              </a:xfrm>
              <a:prstGeom prst="ellipse">
                <a:avLst/>
              </a:prstGeom>
              <a:solidFill>
                <a:srgbClr val="014380"/>
              </a:solidFill>
              <a:ln>
                <a:solidFill>
                  <a:srgbClr val="01438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ACADE1B9-08F9-EF82-9E5A-DE5D47B4EAE3}"/>
                  </a:ext>
                </a:extLst>
              </p:cNvPr>
              <p:cNvSpPr/>
              <p:nvPr/>
            </p:nvSpPr>
            <p:spPr>
              <a:xfrm>
                <a:off x="3501870" y="2703752"/>
                <a:ext cx="540000" cy="540000"/>
              </a:xfrm>
              <a:prstGeom prst="ellipse">
                <a:avLst/>
              </a:prstGeom>
              <a:solidFill>
                <a:srgbClr val="014380"/>
              </a:solidFill>
              <a:ln>
                <a:solidFill>
                  <a:srgbClr val="01438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127CBF90-0710-2713-14B0-147F133EE4EF}"/>
                  </a:ext>
                </a:extLst>
              </p:cNvPr>
              <p:cNvSpPr/>
              <p:nvPr/>
            </p:nvSpPr>
            <p:spPr>
              <a:xfrm>
                <a:off x="3517782" y="3328559"/>
                <a:ext cx="540000" cy="540000"/>
              </a:xfrm>
              <a:prstGeom prst="ellipse">
                <a:avLst/>
              </a:prstGeom>
              <a:solidFill>
                <a:srgbClr val="014380"/>
              </a:solidFill>
              <a:ln>
                <a:solidFill>
                  <a:srgbClr val="01438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9E6E06A6-6560-D7AB-A795-D38651117264}"/>
                  </a:ext>
                </a:extLst>
              </p:cNvPr>
              <p:cNvSpPr/>
              <p:nvPr/>
            </p:nvSpPr>
            <p:spPr>
              <a:xfrm>
                <a:off x="3504831" y="3943542"/>
                <a:ext cx="540000" cy="540000"/>
              </a:xfrm>
              <a:prstGeom prst="ellipse">
                <a:avLst/>
              </a:prstGeom>
              <a:solidFill>
                <a:srgbClr val="014380"/>
              </a:solidFill>
              <a:ln>
                <a:solidFill>
                  <a:srgbClr val="01438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ECE59E12-58FD-A11C-F389-5AC3F2B6EC1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59169" y="1664677"/>
                <a:ext cx="567704" cy="0"/>
              </a:xfrm>
              <a:prstGeom prst="straightConnector1">
                <a:avLst/>
              </a:prstGeom>
              <a:ln w="38100">
                <a:solidFill>
                  <a:srgbClr val="014380"/>
                </a:solidFill>
                <a:headEnd type="triangl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0FAE7B06-FCA4-FEA5-4229-509EA0F5071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11243" y="2066678"/>
                <a:ext cx="0" cy="521744"/>
              </a:xfrm>
              <a:prstGeom prst="straightConnector1">
                <a:avLst/>
              </a:prstGeom>
              <a:ln w="38100">
                <a:solidFill>
                  <a:srgbClr val="014380"/>
                </a:solidFill>
                <a:headEnd type="triangl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862423F9-8458-82EB-5F8B-755019C3B0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11243" y="3350899"/>
                <a:ext cx="0" cy="521744"/>
              </a:xfrm>
              <a:prstGeom prst="straightConnector1">
                <a:avLst/>
              </a:prstGeom>
              <a:ln w="38100">
                <a:solidFill>
                  <a:srgbClr val="014380"/>
                </a:solidFill>
                <a:headEnd type="triangl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C32E4263-3D3A-9B2F-2E46-B02B26CDD5BE}"/>
                  </a:ext>
                </a:extLst>
              </p:cNvPr>
              <p:cNvSpPr/>
              <p:nvPr/>
            </p:nvSpPr>
            <p:spPr>
              <a:xfrm>
                <a:off x="2255457" y="3960654"/>
                <a:ext cx="540000" cy="540000"/>
              </a:xfrm>
              <a:prstGeom prst="ellipse">
                <a:avLst/>
              </a:prstGeom>
              <a:solidFill>
                <a:srgbClr val="014380"/>
              </a:solidFill>
              <a:ln>
                <a:solidFill>
                  <a:srgbClr val="01438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FE4A3717-8318-27AB-7058-F5F6553E47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53703" y="2251545"/>
                <a:ext cx="567704" cy="0"/>
              </a:xfrm>
              <a:prstGeom prst="straightConnector1">
                <a:avLst/>
              </a:prstGeom>
              <a:ln w="38100">
                <a:solidFill>
                  <a:srgbClr val="014380"/>
                </a:solidFill>
                <a:headEnd type="triangl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750F895B-B616-7624-A484-4476A963CBE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53703" y="4228866"/>
                <a:ext cx="567704" cy="0"/>
              </a:xfrm>
              <a:prstGeom prst="straightConnector1">
                <a:avLst/>
              </a:prstGeom>
              <a:ln w="38100">
                <a:solidFill>
                  <a:srgbClr val="014380"/>
                </a:solidFill>
                <a:headEnd type="triangl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BCEB723F-DE4B-74A0-5762-C50B4F4CF1A7}"/>
                  </a:ext>
                </a:extLst>
              </p:cNvPr>
              <p:cNvSpPr/>
              <p:nvPr/>
            </p:nvSpPr>
            <p:spPr>
              <a:xfrm>
                <a:off x="6124571" y="1167237"/>
                <a:ext cx="540000" cy="540000"/>
              </a:xfrm>
              <a:prstGeom prst="ellipse">
                <a:avLst/>
              </a:prstGeom>
              <a:solidFill>
                <a:srgbClr val="014380"/>
              </a:solidFill>
              <a:ln>
                <a:solidFill>
                  <a:srgbClr val="01438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1F513CBA-A79D-FA3B-CAB6-9FECF9B8CBC4}"/>
                  </a:ext>
                </a:extLst>
              </p:cNvPr>
              <p:cNvSpPr/>
              <p:nvPr/>
            </p:nvSpPr>
            <p:spPr>
              <a:xfrm>
                <a:off x="6412761" y="2126969"/>
                <a:ext cx="540000" cy="540000"/>
              </a:xfrm>
              <a:prstGeom prst="ellipse">
                <a:avLst/>
              </a:prstGeom>
              <a:solidFill>
                <a:srgbClr val="014380"/>
              </a:solidFill>
              <a:ln>
                <a:solidFill>
                  <a:srgbClr val="01438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2A707616-A775-D96C-6E22-A209668538D0}"/>
                  </a:ext>
                </a:extLst>
              </p:cNvPr>
              <p:cNvSpPr/>
              <p:nvPr/>
            </p:nvSpPr>
            <p:spPr>
              <a:xfrm>
                <a:off x="6211539" y="3181277"/>
                <a:ext cx="540000" cy="540000"/>
              </a:xfrm>
              <a:prstGeom prst="ellipse">
                <a:avLst/>
              </a:prstGeom>
              <a:solidFill>
                <a:srgbClr val="014380"/>
              </a:solidFill>
              <a:ln>
                <a:solidFill>
                  <a:srgbClr val="01438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2ADE7B26-5805-ACAF-8CBC-8661D7307F24}"/>
                  </a:ext>
                </a:extLst>
              </p:cNvPr>
              <p:cNvSpPr/>
              <p:nvPr/>
            </p:nvSpPr>
            <p:spPr>
              <a:xfrm>
                <a:off x="6889955" y="3618337"/>
                <a:ext cx="540000" cy="540000"/>
              </a:xfrm>
              <a:prstGeom prst="ellipse">
                <a:avLst/>
              </a:prstGeom>
              <a:solidFill>
                <a:srgbClr val="014380"/>
              </a:solidFill>
              <a:ln>
                <a:solidFill>
                  <a:srgbClr val="01438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9914F752-582C-ABE2-D6C7-0BA9107174A1}"/>
                  </a:ext>
                </a:extLst>
              </p:cNvPr>
              <p:cNvSpPr/>
              <p:nvPr/>
            </p:nvSpPr>
            <p:spPr>
              <a:xfrm>
                <a:off x="7140351" y="2797814"/>
                <a:ext cx="540000" cy="540000"/>
              </a:xfrm>
              <a:prstGeom prst="ellipse">
                <a:avLst/>
              </a:prstGeom>
              <a:solidFill>
                <a:srgbClr val="014380"/>
              </a:solidFill>
              <a:ln>
                <a:solidFill>
                  <a:srgbClr val="01438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EB15F3AE-E4C7-C6AA-586B-A49D671E5987}"/>
                  </a:ext>
                </a:extLst>
              </p:cNvPr>
              <p:cNvSpPr/>
              <p:nvPr/>
            </p:nvSpPr>
            <p:spPr>
              <a:xfrm>
                <a:off x="7983046" y="3418183"/>
                <a:ext cx="540000" cy="540000"/>
              </a:xfrm>
              <a:prstGeom prst="ellipse">
                <a:avLst/>
              </a:prstGeom>
              <a:solidFill>
                <a:srgbClr val="014380"/>
              </a:solidFill>
              <a:ln>
                <a:solidFill>
                  <a:srgbClr val="01438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F7AB6EA5-FEEA-0E56-15E1-D985BBE94D9A}"/>
                  </a:ext>
                </a:extLst>
              </p:cNvPr>
              <p:cNvSpPr/>
              <p:nvPr/>
            </p:nvSpPr>
            <p:spPr>
              <a:xfrm>
                <a:off x="6351771" y="4158337"/>
                <a:ext cx="540000" cy="540000"/>
              </a:xfrm>
              <a:prstGeom prst="ellipse">
                <a:avLst/>
              </a:prstGeom>
              <a:solidFill>
                <a:srgbClr val="014380"/>
              </a:solidFill>
              <a:ln>
                <a:solidFill>
                  <a:srgbClr val="01438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AC49D451-52E1-D71A-B7DD-2BD5FBFC424D}"/>
                  </a:ext>
                </a:extLst>
              </p:cNvPr>
              <p:cNvSpPr/>
              <p:nvPr/>
            </p:nvSpPr>
            <p:spPr>
              <a:xfrm>
                <a:off x="4887417" y="2057550"/>
                <a:ext cx="540000" cy="540000"/>
              </a:xfrm>
              <a:prstGeom prst="ellipse">
                <a:avLst/>
              </a:prstGeom>
              <a:solidFill>
                <a:srgbClr val="014380"/>
              </a:solidFill>
              <a:ln>
                <a:solidFill>
                  <a:srgbClr val="01438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4A75A521-AAB1-A5AB-BA9D-FAF8D8C2815C}"/>
                  </a:ext>
                </a:extLst>
              </p:cNvPr>
              <p:cNvSpPr/>
              <p:nvPr/>
            </p:nvSpPr>
            <p:spPr>
              <a:xfrm>
                <a:off x="4776289" y="1944461"/>
                <a:ext cx="757004" cy="45719"/>
              </a:xfrm>
              <a:prstGeom prst="rect">
                <a:avLst/>
              </a:prstGeom>
              <a:solidFill>
                <a:srgbClr val="014380"/>
              </a:solidFill>
              <a:ln>
                <a:solidFill>
                  <a:srgbClr val="01438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014380"/>
                  </a:solidFill>
                </a:endParaRP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A84755D6-98D3-E017-11FB-E126E9B35701}"/>
                  </a:ext>
                </a:extLst>
              </p:cNvPr>
              <p:cNvSpPr/>
              <p:nvPr/>
            </p:nvSpPr>
            <p:spPr>
              <a:xfrm>
                <a:off x="4776289" y="2669753"/>
                <a:ext cx="757004" cy="45719"/>
              </a:xfrm>
              <a:prstGeom prst="rect">
                <a:avLst/>
              </a:prstGeom>
              <a:solidFill>
                <a:srgbClr val="014380"/>
              </a:solidFill>
              <a:ln>
                <a:solidFill>
                  <a:srgbClr val="01438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014380"/>
                  </a:solidFill>
                </a:endParaRPr>
              </a:p>
            </p:txBody>
          </p: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D4D4FC3B-BB58-4602-1034-8B4DB20616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32186" y="2112990"/>
                <a:ext cx="0" cy="484560"/>
              </a:xfrm>
              <a:prstGeom prst="straightConnector1">
                <a:avLst/>
              </a:prstGeom>
              <a:ln w="38100">
                <a:solidFill>
                  <a:srgbClr val="01438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EAFFC568-2AEF-F399-AF60-4FEB297A73D4}"/>
                  </a:ext>
                </a:extLst>
              </p:cNvPr>
              <p:cNvCxnSpPr/>
              <p:nvPr/>
            </p:nvCxnSpPr>
            <p:spPr>
              <a:xfrm flipV="1">
                <a:off x="2520462" y="3350899"/>
                <a:ext cx="0" cy="454692"/>
              </a:xfrm>
              <a:prstGeom prst="straightConnector1">
                <a:avLst/>
              </a:prstGeom>
              <a:ln w="38100">
                <a:solidFill>
                  <a:srgbClr val="01438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3B6DE18E-0D8F-5B84-7EA7-5309B552ADE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559169" y="4228866"/>
                <a:ext cx="567704" cy="0"/>
              </a:xfrm>
              <a:prstGeom prst="straightConnector1">
                <a:avLst/>
              </a:prstGeom>
              <a:ln w="38100">
                <a:solidFill>
                  <a:srgbClr val="01438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18092BBA-1E68-F2B0-D4BF-2631158C6F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89641" y="2298437"/>
                <a:ext cx="567704" cy="0"/>
              </a:xfrm>
              <a:prstGeom prst="straightConnector1">
                <a:avLst/>
              </a:prstGeom>
              <a:ln w="38100">
                <a:solidFill>
                  <a:srgbClr val="014380"/>
                </a:solidFill>
                <a:headEnd type="triangl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Arrow: Curved Left 42">
                <a:extLst>
                  <a:ext uri="{FF2B5EF4-FFF2-40B4-BE49-F238E27FC236}">
                    <a16:creationId xmlns:a16="http://schemas.microsoft.com/office/drawing/2014/main" id="{FBD65355-6EA9-70A5-AF36-045D35BB2DA5}"/>
                  </a:ext>
                </a:extLst>
              </p:cNvPr>
              <p:cNvSpPr/>
              <p:nvPr/>
            </p:nvSpPr>
            <p:spPr>
              <a:xfrm rot="14585376">
                <a:off x="5319868" y="726816"/>
                <a:ext cx="331588" cy="1393211"/>
              </a:xfrm>
              <a:prstGeom prst="curvedLeftArrow">
                <a:avLst/>
              </a:prstGeom>
              <a:solidFill>
                <a:srgbClr val="01438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Arrow: Curved Left 43">
                <a:extLst>
                  <a:ext uri="{FF2B5EF4-FFF2-40B4-BE49-F238E27FC236}">
                    <a16:creationId xmlns:a16="http://schemas.microsoft.com/office/drawing/2014/main" id="{9847C423-14BB-D66E-EF79-4EA074373C78}"/>
                  </a:ext>
                </a:extLst>
              </p:cNvPr>
              <p:cNvSpPr/>
              <p:nvPr/>
            </p:nvSpPr>
            <p:spPr>
              <a:xfrm flipH="1">
                <a:off x="5698721" y="1390671"/>
                <a:ext cx="358624" cy="1866285"/>
              </a:xfrm>
              <a:prstGeom prst="curvedLeftArrow">
                <a:avLst>
                  <a:gd name="adj1" fmla="val 31463"/>
                  <a:gd name="adj2" fmla="val 50000"/>
                  <a:gd name="adj3" fmla="val 25000"/>
                </a:avLst>
              </a:prstGeom>
              <a:solidFill>
                <a:srgbClr val="01438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Arrow: Curved Left 44">
                <a:extLst>
                  <a:ext uri="{FF2B5EF4-FFF2-40B4-BE49-F238E27FC236}">
                    <a16:creationId xmlns:a16="http://schemas.microsoft.com/office/drawing/2014/main" id="{6182A4DA-D34A-5A3C-905A-B3C6F7FBB359}"/>
                  </a:ext>
                </a:extLst>
              </p:cNvPr>
              <p:cNvSpPr/>
              <p:nvPr/>
            </p:nvSpPr>
            <p:spPr>
              <a:xfrm rot="7533458">
                <a:off x="5298579" y="2544693"/>
                <a:ext cx="339773" cy="1693595"/>
              </a:xfrm>
              <a:prstGeom prst="curvedLeftArrow">
                <a:avLst>
                  <a:gd name="adj1" fmla="val 31463"/>
                  <a:gd name="adj2" fmla="val 50000"/>
                  <a:gd name="adj3" fmla="val 25000"/>
                </a:avLst>
              </a:prstGeom>
              <a:solidFill>
                <a:srgbClr val="01438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F210584C-6B34-4950-F1A3-D2E29D51B1A6}"/>
                  </a:ext>
                </a:extLst>
              </p:cNvPr>
              <p:cNvSpPr/>
              <p:nvPr/>
            </p:nvSpPr>
            <p:spPr>
              <a:xfrm rot="1778478" flipV="1">
                <a:off x="6531819" y="4165494"/>
                <a:ext cx="749795" cy="45719"/>
              </a:xfrm>
              <a:prstGeom prst="rect">
                <a:avLst/>
              </a:prstGeom>
              <a:solidFill>
                <a:srgbClr val="014380"/>
              </a:solidFill>
              <a:ln>
                <a:solidFill>
                  <a:srgbClr val="01438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014380"/>
                  </a:solidFill>
                </a:endParaRPr>
              </a:p>
            </p:txBody>
          </p:sp>
          <p:sp>
            <p:nvSpPr>
              <p:cNvPr id="47" name="Arrow: Curved Left 46">
                <a:extLst>
                  <a:ext uri="{FF2B5EF4-FFF2-40B4-BE49-F238E27FC236}">
                    <a16:creationId xmlns:a16="http://schemas.microsoft.com/office/drawing/2014/main" id="{342F0C5C-C6E7-E8E8-32B7-13954D97E83E}"/>
                  </a:ext>
                </a:extLst>
              </p:cNvPr>
              <p:cNvSpPr/>
              <p:nvPr/>
            </p:nvSpPr>
            <p:spPr>
              <a:xfrm rot="11885986">
                <a:off x="5837996" y="3966040"/>
                <a:ext cx="331588" cy="620302"/>
              </a:xfrm>
              <a:prstGeom prst="curvedLeftArrow">
                <a:avLst/>
              </a:prstGeom>
              <a:solidFill>
                <a:srgbClr val="01438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Arrow: Curved Left 47">
                <a:extLst>
                  <a:ext uri="{FF2B5EF4-FFF2-40B4-BE49-F238E27FC236}">
                    <a16:creationId xmlns:a16="http://schemas.microsoft.com/office/drawing/2014/main" id="{605367B7-D04B-25EF-79DD-62CA0C4D611A}"/>
                  </a:ext>
                </a:extLst>
              </p:cNvPr>
              <p:cNvSpPr/>
              <p:nvPr/>
            </p:nvSpPr>
            <p:spPr>
              <a:xfrm rot="7816799" flipH="1">
                <a:off x="7613542" y="1506799"/>
                <a:ext cx="399057" cy="2055093"/>
              </a:xfrm>
              <a:prstGeom prst="curvedLeftArrow">
                <a:avLst>
                  <a:gd name="adj1" fmla="val 31463"/>
                  <a:gd name="adj2" fmla="val 50000"/>
                  <a:gd name="adj3" fmla="val 36929"/>
                </a:avLst>
              </a:prstGeom>
              <a:solidFill>
                <a:srgbClr val="01438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BB79E8D5-50E2-940D-CC8A-2B458D1080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64204" y="1717793"/>
                <a:ext cx="141860" cy="409176"/>
              </a:xfrm>
              <a:prstGeom prst="straightConnector1">
                <a:avLst/>
              </a:prstGeom>
              <a:ln w="38100">
                <a:solidFill>
                  <a:srgbClr val="014380"/>
                </a:solidFill>
                <a:headEnd type="triangl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32C5B5F9-9E4D-A87E-FEDA-0FB43C91986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606064" y="2692612"/>
                <a:ext cx="93304" cy="454555"/>
              </a:xfrm>
              <a:prstGeom prst="straightConnector1">
                <a:avLst/>
              </a:prstGeom>
              <a:ln w="38100">
                <a:solidFill>
                  <a:srgbClr val="014380"/>
                </a:solidFill>
                <a:headEnd type="triangl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B9B4EEA4-11C3-6667-3911-5B65408C0E21}"/>
                  </a:ext>
                </a:extLst>
              </p:cNvPr>
              <p:cNvCxnSpPr>
                <a:cxnSpLocks/>
                <a:stCxn id="30" idx="5"/>
              </p:cNvCxnSpPr>
              <p:nvPr/>
            </p:nvCxnSpPr>
            <p:spPr>
              <a:xfrm>
                <a:off x="6873680" y="2587888"/>
                <a:ext cx="318060" cy="310804"/>
              </a:xfrm>
              <a:prstGeom prst="straightConnector1">
                <a:avLst/>
              </a:prstGeom>
              <a:ln w="38100">
                <a:solidFill>
                  <a:srgbClr val="014380"/>
                </a:solidFill>
                <a:headEnd type="triangl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id="{ECB7F2A1-1E92-A2B4-CD4D-0EC41E213EB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49863" y="3239227"/>
                <a:ext cx="355295" cy="315950"/>
              </a:xfrm>
              <a:prstGeom prst="straightConnector1">
                <a:avLst/>
              </a:prstGeom>
              <a:ln w="38100">
                <a:solidFill>
                  <a:srgbClr val="014380"/>
                </a:solidFill>
                <a:headEnd type="triangl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>
                <a:extLst>
                  <a:ext uri="{FF2B5EF4-FFF2-40B4-BE49-F238E27FC236}">
                    <a16:creationId xmlns:a16="http://schemas.microsoft.com/office/drawing/2014/main" id="{A86A8500-AC4A-553E-AD55-EA914A24C39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474636" y="3849750"/>
                <a:ext cx="508410" cy="37618"/>
              </a:xfrm>
              <a:prstGeom prst="straightConnector1">
                <a:avLst/>
              </a:prstGeom>
              <a:ln w="38100">
                <a:solidFill>
                  <a:srgbClr val="014380"/>
                </a:solidFill>
                <a:headEnd type="triangl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Arrow: Curved Left 53">
                <a:extLst>
                  <a:ext uri="{FF2B5EF4-FFF2-40B4-BE49-F238E27FC236}">
                    <a16:creationId xmlns:a16="http://schemas.microsoft.com/office/drawing/2014/main" id="{ECDA49E8-372B-3B7E-C787-9690302A1D3C}"/>
                  </a:ext>
                </a:extLst>
              </p:cNvPr>
              <p:cNvSpPr/>
              <p:nvPr/>
            </p:nvSpPr>
            <p:spPr>
              <a:xfrm rot="14666031" flipH="1">
                <a:off x="7496745" y="3700667"/>
                <a:ext cx="299915" cy="1421057"/>
              </a:xfrm>
              <a:prstGeom prst="curvedLeftArrow">
                <a:avLst>
                  <a:gd name="adj1" fmla="val 31463"/>
                  <a:gd name="adj2" fmla="val 50000"/>
                  <a:gd name="adj3" fmla="val 25000"/>
                </a:avLst>
              </a:prstGeom>
              <a:solidFill>
                <a:srgbClr val="01438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90284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3B34BB-70FD-5D53-2F8E-0661DB3973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02946E8-356F-2F4F-63CF-66F9379DC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850" y="239429"/>
            <a:ext cx="8488800" cy="375571"/>
          </a:xfrm>
        </p:spPr>
        <p:txBody>
          <a:bodyPr/>
          <a:lstStyle/>
          <a:p>
            <a:r>
              <a:rPr lang="en-GB" sz="3000" dirty="0"/>
              <a:t>Cause and effect within a system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9EC8B3E-02C2-2FB5-935B-6E3286081750}"/>
              </a:ext>
            </a:extLst>
          </p:cNvPr>
          <p:cNvSpPr/>
          <p:nvPr/>
        </p:nvSpPr>
        <p:spPr>
          <a:xfrm>
            <a:off x="775519" y="1825193"/>
            <a:ext cx="540000" cy="540000"/>
          </a:xfrm>
          <a:prstGeom prst="ellipse">
            <a:avLst/>
          </a:prstGeom>
          <a:solidFill>
            <a:srgbClr val="014380"/>
          </a:solidFill>
          <a:ln>
            <a:solidFill>
              <a:srgbClr val="01438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68B693D-05A3-8E31-8451-D986EE3634FD}"/>
              </a:ext>
            </a:extLst>
          </p:cNvPr>
          <p:cNvSpPr/>
          <p:nvPr/>
        </p:nvSpPr>
        <p:spPr>
          <a:xfrm>
            <a:off x="2800712" y="1825193"/>
            <a:ext cx="540000" cy="540000"/>
          </a:xfrm>
          <a:prstGeom prst="ellipse">
            <a:avLst/>
          </a:prstGeom>
          <a:solidFill>
            <a:srgbClr val="014380"/>
          </a:solidFill>
          <a:ln>
            <a:solidFill>
              <a:srgbClr val="01438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Arrow: Curved Right 4">
            <a:extLst>
              <a:ext uri="{FF2B5EF4-FFF2-40B4-BE49-F238E27FC236}">
                <a16:creationId xmlns:a16="http://schemas.microsoft.com/office/drawing/2014/main" id="{5FB355CD-CEBF-DEB7-AF29-4B8A684942E5}"/>
              </a:ext>
            </a:extLst>
          </p:cNvPr>
          <p:cNvSpPr/>
          <p:nvPr/>
        </p:nvSpPr>
        <p:spPr>
          <a:xfrm rot="5400000">
            <a:off x="1924987" y="954009"/>
            <a:ext cx="266258" cy="1277007"/>
          </a:xfrm>
          <a:prstGeom prst="curvedRightArrow">
            <a:avLst/>
          </a:prstGeom>
          <a:solidFill>
            <a:srgbClr val="014380"/>
          </a:solidFill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Arrow: Curved Right 5">
            <a:extLst>
              <a:ext uri="{FF2B5EF4-FFF2-40B4-BE49-F238E27FC236}">
                <a16:creationId xmlns:a16="http://schemas.microsoft.com/office/drawing/2014/main" id="{6BFCBED2-22C1-4FFD-068C-9EB9370AC19A}"/>
              </a:ext>
            </a:extLst>
          </p:cNvPr>
          <p:cNvSpPr/>
          <p:nvPr/>
        </p:nvSpPr>
        <p:spPr>
          <a:xfrm rot="16200000">
            <a:off x="1924987" y="1902904"/>
            <a:ext cx="266258" cy="1277007"/>
          </a:xfrm>
          <a:prstGeom prst="curvedRightArrow">
            <a:avLst/>
          </a:prstGeom>
          <a:solidFill>
            <a:srgbClr val="014380"/>
          </a:solidFill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Arrow: Circular 7">
            <a:extLst>
              <a:ext uri="{FF2B5EF4-FFF2-40B4-BE49-F238E27FC236}">
                <a16:creationId xmlns:a16="http://schemas.microsoft.com/office/drawing/2014/main" id="{34BC87EA-53B1-4252-B366-7C92B3D6872B}"/>
              </a:ext>
            </a:extLst>
          </p:cNvPr>
          <p:cNvSpPr/>
          <p:nvPr/>
        </p:nvSpPr>
        <p:spPr>
          <a:xfrm rot="5400000">
            <a:off x="1773758" y="1735193"/>
            <a:ext cx="540000" cy="720000"/>
          </a:xfrm>
          <a:prstGeom prst="circularArrow">
            <a:avLst>
              <a:gd name="adj1" fmla="val 4745"/>
              <a:gd name="adj2" fmla="val 1142319"/>
              <a:gd name="adj3" fmla="val 20457649"/>
              <a:gd name="adj4" fmla="val 1376874"/>
              <a:gd name="adj5" fmla="val 7113"/>
            </a:avLst>
          </a:prstGeom>
          <a:solidFill>
            <a:srgbClr val="014380"/>
          </a:solidFill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31DE9EE-3F75-CB5C-84B6-5E366CDCB780}"/>
              </a:ext>
            </a:extLst>
          </p:cNvPr>
          <p:cNvSpPr/>
          <p:nvPr/>
        </p:nvSpPr>
        <p:spPr>
          <a:xfrm>
            <a:off x="4212305" y="3198640"/>
            <a:ext cx="540000" cy="540000"/>
          </a:xfrm>
          <a:prstGeom prst="ellipse">
            <a:avLst/>
          </a:prstGeom>
          <a:solidFill>
            <a:srgbClr val="014380"/>
          </a:solidFill>
          <a:ln>
            <a:solidFill>
              <a:srgbClr val="01438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08C4C0B-B78B-A887-43A2-7B373CDC98C2}"/>
              </a:ext>
            </a:extLst>
          </p:cNvPr>
          <p:cNvSpPr/>
          <p:nvPr/>
        </p:nvSpPr>
        <p:spPr>
          <a:xfrm>
            <a:off x="6073290" y="3198640"/>
            <a:ext cx="540000" cy="540000"/>
          </a:xfrm>
          <a:prstGeom prst="ellipse">
            <a:avLst/>
          </a:prstGeom>
          <a:solidFill>
            <a:srgbClr val="014380"/>
          </a:solidFill>
          <a:ln>
            <a:solidFill>
              <a:srgbClr val="01438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row: Curved Right 13">
            <a:extLst>
              <a:ext uri="{FF2B5EF4-FFF2-40B4-BE49-F238E27FC236}">
                <a16:creationId xmlns:a16="http://schemas.microsoft.com/office/drawing/2014/main" id="{BCE25F38-6508-6ADD-4370-2FA523E23126}"/>
              </a:ext>
            </a:extLst>
          </p:cNvPr>
          <p:cNvSpPr/>
          <p:nvPr/>
        </p:nvSpPr>
        <p:spPr>
          <a:xfrm rot="16200000">
            <a:off x="5301658" y="3424105"/>
            <a:ext cx="266258" cy="1277007"/>
          </a:xfrm>
          <a:prstGeom prst="curvedRightArrow">
            <a:avLst/>
          </a:prstGeom>
          <a:solidFill>
            <a:srgbClr val="014380"/>
          </a:solidFill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F42845C-27BC-4935-FC3E-38002C477C2F}"/>
              </a:ext>
            </a:extLst>
          </p:cNvPr>
          <p:cNvSpPr/>
          <p:nvPr/>
        </p:nvSpPr>
        <p:spPr>
          <a:xfrm>
            <a:off x="7934275" y="3198640"/>
            <a:ext cx="540000" cy="540000"/>
          </a:xfrm>
          <a:prstGeom prst="ellipse">
            <a:avLst/>
          </a:prstGeom>
          <a:solidFill>
            <a:srgbClr val="014380"/>
          </a:solidFill>
          <a:ln>
            <a:solidFill>
              <a:srgbClr val="01438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rrow: Curved Left 15">
            <a:extLst>
              <a:ext uri="{FF2B5EF4-FFF2-40B4-BE49-F238E27FC236}">
                <a16:creationId xmlns:a16="http://schemas.microsoft.com/office/drawing/2014/main" id="{0C7F968B-75B8-87B5-1C3C-62DC0D9D2460}"/>
              </a:ext>
            </a:extLst>
          </p:cNvPr>
          <p:cNvSpPr/>
          <p:nvPr/>
        </p:nvSpPr>
        <p:spPr>
          <a:xfrm rot="16370635">
            <a:off x="7120712" y="2134999"/>
            <a:ext cx="331588" cy="1393211"/>
          </a:xfrm>
          <a:prstGeom prst="curvedLeftArrow">
            <a:avLst/>
          </a:prstGeom>
          <a:solidFill>
            <a:srgbClr val="014380"/>
          </a:solidFill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4706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A09626-5D91-AFC8-EE37-DD261F5D6F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23C9CEF-75FA-4C2A-4DFB-219FD14EF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850" y="239429"/>
            <a:ext cx="8488800" cy="375571"/>
          </a:xfrm>
        </p:spPr>
        <p:txBody>
          <a:bodyPr/>
          <a:lstStyle/>
          <a:p>
            <a:r>
              <a:rPr lang="en-GB" sz="3000" dirty="0"/>
              <a:t>Feedback loops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C5A5FB4-623E-2527-17CA-31E657795508}"/>
              </a:ext>
            </a:extLst>
          </p:cNvPr>
          <p:cNvSpPr/>
          <p:nvPr/>
        </p:nvSpPr>
        <p:spPr>
          <a:xfrm>
            <a:off x="1149611" y="2091452"/>
            <a:ext cx="540000" cy="540000"/>
          </a:xfrm>
          <a:prstGeom prst="ellipse">
            <a:avLst/>
          </a:prstGeom>
          <a:solidFill>
            <a:srgbClr val="014380"/>
          </a:solidFill>
          <a:ln>
            <a:solidFill>
              <a:srgbClr val="01438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1600927-58AE-DBC1-93CA-CFFE5CB6EF77}"/>
              </a:ext>
            </a:extLst>
          </p:cNvPr>
          <p:cNvSpPr/>
          <p:nvPr/>
        </p:nvSpPr>
        <p:spPr>
          <a:xfrm>
            <a:off x="3174804" y="2091452"/>
            <a:ext cx="540000" cy="540000"/>
          </a:xfrm>
          <a:prstGeom prst="ellipse">
            <a:avLst/>
          </a:prstGeom>
          <a:solidFill>
            <a:srgbClr val="014380"/>
          </a:solidFill>
          <a:ln>
            <a:solidFill>
              <a:srgbClr val="01438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rrow: Curved Right 5">
            <a:extLst>
              <a:ext uri="{FF2B5EF4-FFF2-40B4-BE49-F238E27FC236}">
                <a16:creationId xmlns:a16="http://schemas.microsoft.com/office/drawing/2014/main" id="{B7861310-5F16-EE4D-81C2-BA80D12D53A7}"/>
              </a:ext>
            </a:extLst>
          </p:cNvPr>
          <p:cNvSpPr/>
          <p:nvPr/>
        </p:nvSpPr>
        <p:spPr>
          <a:xfrm rot="5400000">
            <a:off x="2299079" y="1220268"/>
            <a:ext cx="266258" cy="1277007"/>
          </a:xfrm>
          <a:prstGeom prst="curvedRightArrow">
            <a:avLst/>
          </a:prstGeom>
          <a:solidFill>
            <a:srgbClr val="014380"/>
          </a:solidFill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Arrow: Curved Right 6">
            <a:extLst>
              <a:ext uri="{FF2B5EF4-FFF2-40B4-BE49-F238E27FC236}">
                <a16:creationId xmlns:a16="http://schemas.microsoft.com/office/drawing/2014/main" id="{D01BAD87-8F70-DE9A-8C38-A124A799418C}"/>
              </a:ext>
            </a:extLst>
          </p:cNvPr>
          <p:cNvSpPr/>
          <p:nvPr/>
        </p:nvSpPr>
        <p:spPr>
          <a:xfrm rot="16200000">
            <a:off x="2299079" y="2169163"/>
            <a:ext cx="266258" cy="1277007"/>
          </a:xfrm>
          <a:prstGeom prst="curvedRightArrow">
            <a:avLst/>
          </a:prstGeom>
          <a:solidFill>
            <a:srgbClr val="014380"/>
          </a:solidFill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48D251-636B-BE88-9D1D-E13C936839CD}"/>
              </a:ext>
            </a:extLst>
          </p:cNvPr>
          <p:cNvSpPr txBox="1"/>
          <p:nvPr/>
        </p:nvSpPr>
        <p:spPr>
          <a:xfrm>
            <a:off x="2269936" y="2148553"/>
            <a:ext cx="310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14380"/>
                </a:solidFill>
              </a:rPr>
              <a:t>R</a:t>
            </a:r>
          </a:p>
        </p:txBody>
      </p:sp>
      <p:sp>
        <p:nvSpPr>
          <p:cNvPr id="10" name="Arrow: Circular 9">
            <a:extLst>
              <a:ext uri="{FF2B5EF4-FFF2-40B4-BE49-F238E27FC236}">
                <a16:creationId xmlns:a16="http://schemas.microsoft.com/office/drawing/2014/main" id="{68F3524C-6B42-C84E-14CD-43F6577C17EA}"/>
              </a:ext>
            </a:extLst>
          </p:cNvPr>
          <p:cNvSpPr/>
          <p:nvPr/>
        </p:nvSpPr>
        <p:spPr>
          <a:xfrm rot="5400000">
            <a:off x="2147850" y="1966211"/>
            <a:ext cx="540000" cy="720000"/>
          </a:xfrm>
          <a:prstGeom prst="circularArrow">
            <a:avLst>
              <a:gd name="adj1" fmla="val 4745"/>
              <a:gd name="adj2" fmla="val 1142319"/>
              <a:gd name="adj3" fmla="val 20457649"/>
              <a:gd name="adj4" fmla="val 1376874"/>
              <a:gd name="adj5" fmla="val 7113"/>
            </a:avLst>
          </a:prstGeom>
          <a:solidFill>
            <a:srgbClr val="014380"/>
          </a:solidFill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5EF0BA2-6069-271C-DACA-7B1AB7FE6328}"/>
              </a:ext>
            </a:extLst>
          </p:cNvPr>
          <p:cNvSpPr/>
          <p:nvPr/>
        </p:nvSpPr>
        <p:spPr>
          <a:xfrm>
            <a:off x="4576081" y="3418453"/>
            <a:ext cx="540000" cy="540000"/>
          </a:xfrm>
          <a:prstGeom prst="ellipse">
            <a:avLst/>
          </a:prstGeom>
          <a:solidFill>
            <a:srgbClr val="014380"/>
          </a:solidFill>
          <a:ln>
            <a:solidFill>
              <a:srgbClr val="01438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B121481-E530-3304-7108-39CB809D0E71}"/>
              </a:ext>
            </a:extLst>
          </p:cNvPr>
          <p:cNvSpPr/>
          <p:nvPr/>
        </p:nvSpPr>
        <p:spPr>
          <a:xfrm>
            <a:off x="6601274" y="3418453"/>
            <a:ext cx="540000" cy="540000"/>
          </a:xfrm>
          <a:prstGeom prst="ellipse">
            <a:avLst/>
          </a:prstGeom>
          <a:solidFill>
            <a:srgbClr val="014380"/>
          </a:solidFill>
          <a:ln>
            <a:solidFill>
              <a:srgbClr val="01438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rrow: Curved Right 14">
            <a:extLst>
              <a:ext uri="{FF2B5EF4-FFF2-40B4-BE49-F238E27FC236}">
                <a16:creationId xmlns:a16="http://schemas.microsoft.com/office/drawing/2014/main" id="{3AB415FB-4153-027B-A0BC-8CB679055A1D}"/>
              </a:ext>
            </a:extLst>
          </p:cNvPr>
          <p:cNvSpPr/>
          <p:nvPr/>
        </p:nvSpPr>
        <p:spPr>
          <a:xfrm rot="5400000">
            <a:off x="5725549" y="2547269"/>
            <a:ext cx="266258" cy="1277007"/>
          </a:xfrm>
          <a:prstGeom prst="curvedRightArrow">
            <a:avLst/>
          </a:prstGeom>
          <a:solidFill>
            <a:srgbClr val="014380"/>
          </a:solidFill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Arrow: Curved Right 15">
            <a:extLst>
              <a:ext uri="{FF2B5EF4-FFF2-40B4-BE49-F238E27FC236}">
                <a16:creationId xmlns:a16="http://schemas.microsoft.com/office/drawing/2014/main" id="{E3EDBF3F-1FB5-29F9-2C7C-D34ADD0EC1BD}"/>
              </a:ext>
            </a:extLst>
          </p:cNvPr>
          <p:cNvSpPr/>
          <p:nvPr/>
        </p:nvSpPr>
        <p:spPr>
          <a:xfrm rot="16200000">
            <a:off x="5725549" y="3496164"/>
            <a:ext cx="266258" cy="1277007"/>
          </a:xfrm>
          <a:prstGeom prst="curvedRightArrow">
            <a:avLst/>
          </a:prstGeom>
          <a:solidFill>
            <a:srgbClr val="014380"/>
          </a:solidFill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D932FAA-6CF6-1937-353C-E9D464547126}"/>
              </a:ext>
            </a:extLst>
          </p:cNvPr>
          <p:cNvSpPr txBox="1"/>
          <p:nvPr/>
        </p:nvSpPr>
        <p:spPr>
          <a:xfrm>
            <a:off x="5696406" y="3475554"/>
            <a:ext cx="310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14380"/>
                </a:solidFill>
              </a:rPr>
              <a:t>B</a:t>
            </a:r>
          </a:p>
        </p:txBody>
      </p:sp>
      <p:sp>
        <p:nvSpPr>
          <p:cNvPr id="18" name="Arrow: Circular 17">
            <a:extLst>
              <a:ext uri="{FF2B5EF4-FFF2-40B4-BE49-F238E27FC236}">
                <a16:creationId xmlns:a16="http://schemas.microsoft.com/office/drawing/2014/main" id="{562DB0E1-5419-ADCA-3102-2261CB359590}"/>
              </a:ext>
            </a:extLst>
          </p:cNvPr>
          <p:cNvSpPr/>
          <p:nvPr/>
        </p:nvSpPr>
        <p:spPr>
          <a:xfrm rot="5400000">
            <a:off x="5574320" y="3293212"/>
            <a:ext cx="540000" cy="720000"/>
          </a:xfrm>
          <a:prstGeom prst="circularArrow">
            <a:avLst>
              <a:gd name="adj1" fmla="val 4745"/>
              <a:gd name="adj2" fmla="val 1142319"/>
              <a:gd name="adj3" fmla="val 20457649"/>
              <a:gd name="adj4" fmla="val 1376874"/>
              <a:gd name="adj5" fmla="val 7113"/>
            </a:avLst>
          </a:prstGeom>
          <a:solidFill>
            <a:srgbClr val="014380"/>
          </a:solidFill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BB1CFB4-671B-C843-5F77-E9C2C97EC4CF}"/>
              </a:ext>
            </a:extLst>
          </p:cNvPr>
          <p:cNvSpPr txBox="1"/>
          <p:nvPr/>
        </p:nvSpPr>
        <p:spPr>
          <a:xfrm>
            <a:off x="2933579" y="2609040"/>
            <a:ext cx="310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14380"/>
                </a:solidFill>
              </a:rPr>
              <a:t>+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97EA4BD-AB47-5253-0611-B656E737B4A8}"/>
              </a:ext>
            </a:extLst>
          </p:cNvPr>
          <p:cNvSpPr txBox="1"/>
          <p:nvPr/>
        </p:nvSpPr>
        <p:spPr>
          <a:xfrm>
            <a:off x="1552478" y="1399847"/>
            <a:ext cx="310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14380"/>
                </a:solidFill>
              </a:rPr>
              <a:t>+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980C076-B1FE-72AE-5644-21D6143DA888}"/>
              </a:ext>
            </a:extLst>
          </p:cNvPr>
          <p:cNvSpPr txBox="1"/>
          <p:nvPr/>
        </p:nvSpPr>
        <p:spPr>
          <a:xfrm>
            <a:off x="6342087" y="3987300"/>
            <a:ext cx="310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14380"/>
                </a:solidFill>
              </a:rPr>
              <a:t>+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5376461-7ABB-CBE4-25ED-9B6D94B0C570}"/>
              </a:ext>
            </a:extLst>
          </p:cNvPr>
          <p:cNvSpPr txBox="1"/>
          <p:nvPr/>
        </p:nvSpPr>
        <p:spPr>
          <a:xfrm>
            <a:off x="4960986" y="2676364"/>
            <a:ext cx="310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14380"/>
                </a:solidFill>
              </a:rPr>
              <a:t>-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A632F10-FDE0-821D-D7F2-4E54E826DD35}"/>
              </a:ext>
            </a:extLst>
          </p:cNvPr>
          <p:cNvSpPr txBox="1"/>
          <p:nvPr/>
        </p:nvSpPr>
        <p:spPr>
          <a:xfrm>
            <a:off x="3956029" y="1907782"/>
            <a:ext cx="14731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14380"/>
                </a:solidFill>
              </a:rPr>
              <a:t>POSITIVE OR REINFORCING FEEDBACK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52C2500-6073-6622-A2F2-B1D735425476}"/>
              </a:ext>
            </a:extLst>
          </p:cNvPr>
          <p:cNvSpPr txBox="1"/>
          <p:nvPr/>
        </p:nvSpPr>
        <p:spPr>
          <a:xfrm>
            <a:off x="7346575" y="3256759"/>
            <a:ext cx="14731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14380"/>
                </a:solidFill>
              </a:rPr>
              <a:t>NEGATIVE OR BALANCING FEEDBACK</a:t>
            </a:r>
          </a:p>
        </p:txBody>
      </p:sp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id="{5AC71515-93BC-1F8F-595F-48551E24C61C}"/>
              </a:ext>
            </a:extLst>
          </p:cNvPr>
          <p:cNvSpPr/>
          <p:nvPr/>
        </p:nvSpPr>
        <p:spPr>
          <a:xfrm rot="10800000">
            <a:off x="170436" y="1073605"/>
            <a:ext cx="1277008" cy="375571"/>
          </a:xfrm>
          <a:prstGeom prst="wedgeRoundRectCallout">
            <a:avLst>
              <a:gd name="adj1" fmla="val -65675"/>
              <a:gd name="adj2" fmla="val -89741"/>
              <a:gd name="adj3" fmla="val 16667"/>
            </a:avLst>
          </a:prstGeom>
          <a:solidFill>
            <a:schemeClr val="bg1"/>
          </a:solidFill>
          <a:ln w="19050">
            <a:solidFill>
              <a:srgbClr val="01438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 w="12700">
                <a:solidFill>
                  <a:srgbClr val="01438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5282754-2377-CD7D-DA81-7E4DE86B24BF}"/>
              </a:ext>
            </a:extLst>
          </p:cNvPr>
          <p:cNvSpPr txBox="1"/>
          <p:nvPr/>
        </p:nvSpPr>
        <p:spPr>
          <a:xfrm>
            <a:off x="296962" y="1079311"/>
            <a:ext cx="1160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solidFill>
                  <a:srgbClr val="014380"/>
                </a:solidFill>
              </a:rPr>
              <a:t>Chickens</a:t>
            </a:r>
          </a:p>
          <a:p>
            <a:endParaRPr lang="en-GB" b="1" dirty="0">
              <a:solidFill>
                <a:srgbClr val="014380"/>
              </a:solidFill>
            </a:endParaRPr>
          </a:p>
        </p:txBody>
      </p:sp>
      <p:sp>
        <p:nvSpPr>
          <p:cNvPr id="27" name="Speech Bubble: Rectangle with Corners Rounded 26">
            <a:extLst>
              <a:ext uri="{FF2B5EF4-FFF2-40B4-BE49-F238E27FC236}">
                <a16:creationId xmlns:a16="http://schemas.microsoft.com/office/drawing/2014/main" id="{AB1CC6EF-3A01-4F40-2B7D-D756104BCBCA}"/>
              </a:ext>
            </a:extLst>
          </p:cNvPr>
          <p:cNvSpPr/>
          <p:nvPr/>
        </p:nvSpPr>
        <p:spPr>
          <a:xfrm rot="10800000">
            <a:off x="3597889" y="4476400"/>
            <a:ext cx="1277008" cy="375571"/>
          </a:xfrm>
          <a:prstGeom prst="wedgeRoundRectCallout">
            <a:avLst>
              <a:gd name="adj1" fmla="val -50987"/>
              <a:gd name="adj2" fmla="val 150607"/>
              <a:gd name="adj3" fmla="val 16667"/>
            </a:avLst>
          </a:prstGeom>
          <a:solidFill>
            <a:schemeClr val="bg1"/>
          </a:solidFill>
          <a:ln w="19050">
            <a:solidFill>
              <a:srgbClr val="01438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 w="12700">
                <a:solidFill>
                  <a:srgbClr val="01438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D8CF9F7-5B49-5634-E237-E1BCD45B1811}"/>
              </a:ext>
            </a:extLst>
          </p:cNvPr>
          <p:cNvSpPr txBox="1"/>
          <p:nvPr/>
        </p:nvSpPr>
        <p:spPr>
          <a:xfrm>
            <a:off x="3724415" y="4482106"/>
            <a:ext cx="1160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solidFill>
                  <a:srgbClr val="014380"/>
                </a:solidFill>
              </a:rPr>
              <a:t>Chickens</a:t>
            </a:r>
          </a:p>
          <a:p>
            <a:endParaRPr lang="en-GB" b="1" dirty="0">
              <a:solidFill>
                <a:srgbClr val="014380"/>
              </a:solidFill>
            </a:endParaRPr>
          </a:p>
        </p:txBody>
      </p:sp>
      <p:sp>
        <p:nvSpPr>
          <p:cNvPr id="31" name="Speech Bubble: Rectangle with Corners Rounded 30">
            <a:extLst>
              <a:ext uri="{FF2B5EF4-FFF2-40B4-BE49-F238E27FC236}">
                <a16:creationId xmlns:a16="http://schemas.microsoft.com/office/drawing/2014/main" id="{802638E5-425D-5367-F9E3-9DB9756A8616}"/>
              </a:ext>
            </a:extLst>
          </p:cNvPr>
          <p:cNvSpPr/>
          <p:nvPr/>
        </p:nvSpPr>
        <p:spPr>
          <a:xfrm rot="10800000">
            <a:off x="3440862" y="1073605"/>
            <a:ext cx="1277008" cy="375571"/>
          </a:xfrm>
          <a:prstGeom prst="wedgeRoundRectCallout">
            <a:avLst>
              <a:gd name="adj1" fmla="val 64683"/>
              <a:gd name="adj2" fmla="val -117833"/>
              <a:gd name="adj3" fmla="val 16667"/>
            </a:avLst>
          </a:prstGeom>
          <a:solidFill>
            <a:schemeClr val="bg1"/>
          </a:solidFill>
          <a:ln w="19050">
            <a:solidFill>
              <a:srgbClr val="01438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 w="12700">
                <a:solidFill>
                  <a:srgbClr val="01438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639F7C7-8B16-1E1F-8765-BD4A3B1B16F6}"/>
              </a:ext>
            </a:extLst>
          </p:cNvPr>
          <p:cNvSpPr txBox="1"/>
          <p:nvPr/>
        </p:nvSpPr>
        <p:spPr>
          <a:xfrm>
            <a:off x="3681155" y="1084623"/>
            <a:ext cx="935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solidFill>
                  <a:srgbClr val="014380"/>
                </a:solidFill>
              </a:rPr>
              <a:t>Eggs</a:t>
            </a:r>
          </a:p>
          <a:p>
            <a:endParaRPr lang="en-GB" b="1" dirty="0">
              <a:solidFill>
                <a:srgbClr val="014380"/>
              </a:solidFill>
            </a:endParaRPr>
          </a:p>
        </p:txBody>
      </p:sp>
      <p:sp>
        <p:nvSpPr>
          <p:cNvPr id="35" name="Speech Bubble: Rectangle with Corners Rounded 34">
            <a:extLst>
              <a:ext uri="{FF2B5EF4-FFF2-40B4-BE49-F238E27FC236}">
                <a16:creationId xmlns:a16="http://schemas.microsoft.com/office/drawing/2014/main" id="{FF152955-ED41-6A4B-0FFA-EA40B1AD46CD}"/>
              </a:ext>
            </a:extLst>
          </p:cNvPr>
          <p:cNvSpPr/>
          <p:nvPr/>
        </p:nvSpPr>
        <p:spPr>
          <a:xfrm rot="10800000">
            <a:off x="6952566" y="4476399"/>
            <a:ext cx="1277008" cy="375571"/>
          </a:xfrm>
          <a:prstGeom prst="wedgeRoundRectCallout">
            <a:avLst>
              <a:gd name="adj1" fmla="val 47240"/>
              <a:gd name="adj2" fmla="val 141243"/>
              <a:gd name="adj3" fmla="val 16667"/>
            </a:avLst>
          </a:prstGeom>
          <a:solidFill>
            <a:schemeClr val="bg1"/>
          </a:solidFill>
          <a:ln w="19050">
            <a:solidFill>
              <a:srgbClr val="01438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 w="12700">
                <a:solidFill>
                  <a:srgbClr val="01438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FE3A478-953C-710C-42E9-A091C0FDD7F9}"/>
              </a:ext>
            </a:extLst>
          </p:cNvPr>
          <p:cNvSpPr txBox="1"/>
          <p:nvPr/>
        </p:nvSpPr>
        <p:spPr>
          <a:xfrm>
            <a:off x="7208316" y="4497169"/>
            <a:ext cx="1160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solidFill>
                  <a:srgbClr val="014380"/>
                </a:solidFill>
              </a:rPr>
              <a:t>Roads</a:t>
            </a:r>
          </a:p>
          <a:p>
            <a:endParaRPr lang="en-GB" b="1" dirty="0">
              <a:solidFill>
                <a:srgbClr val="0143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502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C7C88-9623-87B4-5EEB-DC21B4141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000" dirty="0"/>
              <a:t>This session is being recorded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31A27D-B980-0D65-EB09-AE8A812FEF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6029" y="1330778"/>
            <a:ext cx="3252885" cy="325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1327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0BF88F-E14F-4EDA-00FA-01DB85ABFA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D88ACBB2-0FE8-29DE-15F9-C8EF92DF0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850" y="239429"/>
            <a:ext cx="8488800" cy="375571"/>
          </a:xfrm>
        </p:spPr>
        <p:txBody>
          <a:bodyPr/>
          <a:lstStyle/>
          <a:p>
            <a:r>
              <a:rPr lang="en-GB" sz="3000" dirty="0"/>
              <a:t>Feedback loops</a:t>
            </a:r>
          </a:p>
        </p:txBody>
      </p:sp>
      <p:sp>
        <p:nvSpPr>
          <p:cNvPr id="6" name="Arrow: Curved Right 5">
            <a:extLst>
              <a:ext uri="{FF2B5EF4-FFF2-40B4-BE49-F238E27FC236}">
                <a16:creationId xmlns:a16="http://schemas.microsoft.com/office/drawing/2014/main" id="{72636805-B9CB-64B9-364B-7324D273964C}"/>
              </a:ext>
            </a:extLst>
          </p:cNvPr>
          <p:cNvSpPr/>
          <p:nvPr/>
        </p:nvSpPr>
        <p:spPr>
          <a:xfrm rot="7356333">
            <a:off x="5478744" y="702036"/>
            <a:ext cx="266258" cy="1277007"/>
          </a:xfrm>
          <a:prstGeom prst="curvedRightArrow">
            <a:avLst/>
          </a:prstGeom>
          <a:solidFill>
            <a:srgbClr val="014380"/>
          </a:solidFill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CB60F7A-9339-DFBA-6833-32E514D52489}"/>
              </a:ext>
            </a:extLst>
          </p:cNvPr>
          <p:cNvGrpSpPr/>
          <p:nvPr/>
        </p:nvGrpSpPr>
        <p:grpSpPr>
          <a:xfrm>
            <a:off x="2244199" y="1229760"/>
            <a:ext cx="4655603" cy="3587611"/>
            <a:chOff x="2045404" y="1229760"/>
            <a:chExt cx="4655603" cy="3587611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11F22A6B-EBC3-87B3-F145-40A6F116DFAC}"/>
                </a:ext>
              </a:extLst>
            </p:cNvPr>
            <p:cNvSpPr/>
            <p:nvPr/>
          </p:nvSpPr>
          <p:spPr>
            <a:xfrm>
              <a:off x="2460893" y="2203414"/>
              <a:ext cx="540000" cy="540000"/>
            </a:xfrm>
            <a:prstGeom prst="ellipse">
              <a:avLst/>
            </a:prstGeom>
            <a:solidFill>
              <a:srgbClr val="014380"/>
            </a:solidFill>
            <a:ln>
              <a:solidFill>
                <a:srgbClr val="01438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Arrow: Curved Right 6">
              <a:extLst>
                <a:ext uri="{FF2B5EF4-FFF2-40B4-BE49-F238E27FC236}">
                  <a16:creationId xmlns:a16="http://schemas.microsoft.com/office/drawing/2014/main" id="{0F2EF5BA-1A24-AADF-6959-A6F1566EE7BA}"/>
                </a:ext>
              </a:extLst>
            </p:cNvPr>
            <p:cNvSpPr/>
            <p:nvPr/>
          </p:nvSpPr>
          <p:spPr>
            <a:xfrm rot="19896029">
              <a:off x="2045404" y="3030345"/>
              <a:ext cx="266258" cy="1277007"/>
            </a:xfrm>
            <a:prstGeom prst="curvedRightArrow">
              <a:avLst/>
            </a:prstGeom>
            <a:solidFill>
              <a:srgbClr val="014380"/>
            </a:solidFill>
            <a:ln>
              <a:solidFill>
                <a:srgbClr val="0070C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CCB5B4F-7BB6-5687-DBEF-15647EC408C9}"/>
                </a:ext>
              </a:extLst>
            </p:cNvPr>
            <p:cNvSpPr txBox="1"/>
            <p:nvPr/>
          </p:nvSpPr>
          <p:spPr>
            <a:xfrm>
              <a:off x="4164629" y="2596211"/>
              <a:ext cx="310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014380"/>
                  </a:solidFill>
                </a:rPr>
                <a:t>R</a:t>
              </a:r>
            </a:p>
          </p:txBody>
        </p:sp>
        <p:sp>
          <p:nvSpPr>
            <p:cNvPr id="10" name="Arrow: Circular 9">
              <a:extLst>
                <a:ext uri="{FF2B5EF4-FFF2-40B4-BE49-F238E27FC236}">
                  <a16:creationId xmlns:a16="http://schemas.microsoft.com/office/drawing/2014/main" id="{1E130547-AD48-B333-F67A-6D22BF47A793}"/>
                </a:ext>
              </a:extLst>
            </p:cNvPr>
            <p:cNvSpPr/>
            <p:nvPr/>
          </p:nvSpPr>
          <p:spPr>
            <a:xfrm rot="5400000">
              <a:off x="4073571" y="2422912"/>
              <a:ext cx="540000" cy="720000"/>
            </a:xfrm>
            <a:prstGeom prst="circularArrow">
              <a:avLst>
                <a:gd name="adj1" fmla="val 4745"/>
                <a:gd name="adj2" fmla="val 1142319"/>
                <a:gd name="adj3" fmla="val 20457649"/>
                <a:gd name="adj4" fmla="val 1376874"/>
                <a:gd name="adj5" fmla="val 7113"/>
              </a:avLst>
            </a:prstGeom>
            <a:solidFill>
              <a:srgbClr val="014380"/>
            </a:solidFill>
            <a:ln>
              <a:solidFill>
                <a:srgbClr val="0070C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A2412D9-AFD8-4BEC-4089-9393BF920718}"/>
                </a:ext>
              </a:extLst>
            </p:cNvPr>
            <p:cNvSpPr/>
            <p:nvPr/>
          </p:nvSpPr>
          <p:spPr>
            <a:xfrm>
              <a:off x="3109828" y="3798487"/>
              <a:ext cx="540000" cy="540000"/>
            </a:xfrm>
            <a:prstGeom prst="ellipse">
              <a:avLst/>
            </a:prstGeom>
            <a:solidFill>
              <a:srgbClr val="014380"/>
            </a:solidFill>
            <a:ln>
              <a:solidFill>
                <a:srgbClr val="01438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A35D6D1-F8A3-5320-976D-B509E5AA1F51}"/>
                </a:ext>
              </a:extLst>
            </p:cNvPr>
            <p:cNvSpPr/>
            <p:nvPr/>
          </p:nvSpPr>
          <p:spPr>
            <a:xfrm>
              <a:off x="4049724" y="1261455"/>
              <a:ext cx="540000" cy="540000"/>
            </a:xfrm>
            <a:prstGeom prst="ellipse">
              <a:avLst/>
            </a:prstGeom>
            <a:solidFill>
              <a:srgbClr val="014380"/>
            </a:solidFill>
            <a:ln>
              <a:solidFill>
                <a:srgbClr val="01438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FF70838-63CE-0C8C-374D-8C4225323CD4}"/>
                </a:ext>
              </a:extLst>
            </p:cNvPr>
            <p:cNvSpPr/>
            <p:nvPr/>
          </p:nvSpPr>
          <p:spPr>
            <a:xfrm>
              <a:off x="5818555" y="2110384"/>
              <a:ext cx="540000" cy="540000"/>
            </a:xfrm>
            <a:prstGeom prst="ellipse">
              <a:avLst/>
            </a:prstGeom>
            <a:solidFill>
              <a:srgbClr val="014380"/>
            </a:solidFill>
            <a:ln>
              <a:solidFill>
                <a:srgbClr val="01438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BF09AD6-8E4F-BB82-E8C4-11A68C2166AC}"/>
                </a:ext>
              </a:extLst>
            </p:cNvPr>
            <p:cNvSpPr/>
            <p:nvPr/>
          </p:nvSpPr>
          <p:spPr>
            <a:xfrm>
              <a:off x="5224174" y="3545400"/>
              <a:ext cx="540000" cy="540000"/>
            </a:xfrm>
            <a:prstGeom prst="ellipse">
              <a:avLst/>
            </a:prstGeom>
            <a:solidFill>
              <a:srgbClr val="014380"/>
            </a:solidFill>
            <a:ln>
              <a:solidFill>
                <a:srgbClr val="01438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Arrow: Curved Right 30">
              <a:extLst>
                <a:ext uri="{FF2B5EF4-FFF2-40B4-BE49-F238E27FC236}">
                  <a16:creationId xmlns:a16="http://schemas.microsoft.com/office/drawing/2014/main" id="{17228B74-EE90-CEB6-F78E-26C1BF6B8CFD}"/>
                </a:ext>
              </a:extLst>
            </p:cNvPr>
            <p:cNvSpPr/>
            <p:nvPr/>
          </p:nvSpPr>
          <p:spPr>
            <a:xfrm rot="3745274">
              <a:off x="2867765" y="724385"/>
              <a:ext cx="266258" cy="1277007"/>
            </a:xfrm>
            <a:prstGeom prst="curvedRightArrow">
              <a:avLst/>
            </a:prstGeom>
            <a:solidFill>
              <a:srgbClr val="014380"/>
            </a:solidFill>
            <a:ln>
              <a:solidFill>
                <a:srgbClr val="0070C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3" name="Arrow: Curved Right 32">
              <a:extLst>
                <a:ext uri="{FF2B5EF4-FFF2-40B4-BE49-F238E27FC236}">
                  <a16:creationId xmlns:a16="http://schemas.microsoft.com/office/drawing/2014/main" id="{EEC24CA9-6C02-A50B-3CE9-7C745E4A369F}"/>
                </a:ext>
              </a:extLst>
            </p:cNvPr>
            <p:cNvSpPr/>
            <p:nvPr/>
          </p:nvSpPr>
          <p:spPr>
            <a:xfrm rot="15689367">
              <a:off x="4438870" y="4045738"/>
              <a:ext cx="266258" cy="1277007"/>
            </a:xfrm>
            <a:prstGeom prst="curvedRightArrow">
              <a:avLst/>
            </a:prstGeom>
            <a:solidFill>
              <a:srgbClr val="014380"/>
            </a:solidFill>
            <a:ln>
              <a:solidFill>
                <a:srgbClr val="0070C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4" name="Arrow: Curved Right 33">
              <a:extLst>
                <a:ext uri="{FF2B5EF4-FFF2-40B4-BE49-F238E27FC236}">
                  <a16:creationId xmlns:a16="http://schemas.microsoft.com/office/drawing/2014/main" id="{394DD876-FE30-3993-EE2D-26FB6421CBB5}"/>
                </a:ext>
              </a:extLst>
            </p:cNvPr>
            <p:cNvSpPr/>
            <p:nvPr/>
          </p:nvSpPr>
          <p:spPr>
            <a:xfrm rot="11696165">
              <a:off x="6434749" y="2795653"/>
              <a:ext cx="266258" cy="1277007"/>
            </a:xfrm>
            <a:prstGeom prst="curvedRightArrow">
              <a:avLst/>
            </a:prstGeom>
            <a:solidFill>
              <a:srgbClr val="014380"/>
            </a:solidFill>
            <a:ln>
              <a:solidFill>
                <a:srgbClr val="0070C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78293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D79673-D64F-0108-A346-8EE0243C79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5F850D35-008C-B6A4-A1C2-158AAE9FC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850" y="239429"/>
            <a:ext cx="8488800" cy="375571"/>
          </a:xfrm>
        </p:spPr>
        <p:txBody>
          <a:bodyPr/>
          <a:lstStyle/>
          <a:p>
            <a:r>
              <a:rPr lang="en-GB" sz="3000" dirty="0"/>
              <a:t>Knock on effects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E986123-057C-8A44-6000-EDC61E46D92B}"/>
              </a:ext>
            </a:extLst>
          </p:cNvPr>
          <p:cNvSpPr/>
          <p:nvPr/>
        </p:nvSpPr>
        <p:spPr>
          <a:xfrm>
            <a:off x="1083249" y="2473703"/>
            <a:ext cx="540000" cy="540000"/>
          </a:xfrm>
          <a:prstGeom prst="ellipse">
            <a:avLst/>
          </a:prstGeom>
          <a:solidFill>
            <a:srgbClr val="014380"/>
          </a:solidFill>
          <a:ln>
            <a:solidFill>
              <a:srgbClr val="01438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A9B4F43-0010-B88D-DF4D-6C18EDC82CDC}"/>
              </a:ext>
            </a:extLst>
          </p:cNvPr>
          <p:cNvSpPr/>
          <p:nvPr/>
        </p:nvSpPr>
        <p:spPr>
          <a:xfrm>
            <a:off x="2944234" y="2473703"/>
            <a:ext cx="540000" cy="540000"/>
          </a:xfrm>
          <a:prstGeom prst="ellipse">
            <a:avLst/>
          </a:prstGeom>
          <a:solidFill>
            <a:srgbClr val="014380"/>
          </a:solidFill>
          <a:ln>
            <a:solidFill>
              <a:srgbClr val="01438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rrow: Curved Right 5">
            <a:extLst>
              <a:ext uri="{FF2B5EF4-FFF2-40B4-BE49-F238E27FC236}">
                <a16:creationId xmlns:a16="http://schemas.microsoft.com/office/drawing/2014/main" id="{2266E738-F900-2D64-6FD4-0CA2A17D12FB}"/>
              </a:ext>
            </a:extLst>
          </p:cNvPr>
          <p:cNvSpPr/>
          <p:nvPr/>
        </p:nvSpPr>
        <p:spPr>
          <a:xfrm rot="16200000">
            <a:off x="2172602" y="2699168"/>
            <a:ext cx="266258" cy="1277007"/>
          </a:xfrm>
          <a:prstGeom prst="curvedRightArrow">
            <a:avLst/>
          </a:prstGeom>
          <a:solidFill>
            <a:srgbClr val="014380"/>
          </a:solidFill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AEA111-1CBE-DC30-FDDE-A7329430063E}"/>
              </a:ext>
            </a:extLst>
          </p:cNvPr>
          <p:cNvSpPr txBox="1"/>
          <p:nvPr/>
        </p:nvSpPr>
        <p:spPr>
          <a:xfrm>
            <a:off x="2674446" y="3260027"/>
            <a:ext cx="310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14380"/>
                </a:solidFill>
              </a:rPr>
              <a:t>+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143EF8F-9F7B-6519-5C21-059E7ADF4FD7}"/>
              </a:ext>
            </a:extLst>
          </p:cNvPr>
          <p:cNvSpPr/>
          <p:nvPr/>
        </p:nvSpPr>
        <p:spPr>
          <a:xfrm>
            <a:off x="4805219" y="2473703"/>
            <a:ext cx="540000" cy="540000"/>
          </a:xfrm>
          <a:prstGeom prst="ellipse">
            <a:avLst/>
          </a:prstGeom>
          <a:solidFill>
            <a:srgbClr val="014380"/>
          </a:solidFill>
          <a:ln>
            <a:solidFill>
              <a:srgbClr val="01438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1065D3C-39BE-1049-4A36-BD6245479A9F}"/>
              </a:ext>
            </a:extLst>
          </p:cNvPr>
          <p:cNvSpPr/>
          <p:nvPr/>
        </p:nvSpPr>
        <p:spPr>
          <a:xfrm>
            <a:off x="6666205" y="2473703"/>
            <a:ext cx="540000" cy="540000"/>
          </a:xfrm>
          <a:prstGeom prst="ellipse">
            <a:avLst/>
          </a:prstGeom>
          <a:solidFill>
            <a:srgbClr val="014380"/>
          </a:solidFill>
          <a:ln>
            <a:solidFill>
              <a:srgbClr val="01438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row: Curved Left 11">
            <a:extLst>
              <a:ext uri="{FF2B5EF4-FFF2-40B4-BE49-F238E27FC236}">
                <a16:creationId xmlns:a16="http://schemas.microsoft.com/office/drawing/2014/main" id="{E475CC94-AA91-9955-8679-3A917FAFD9FC}"/>
              </a:ext>
            </a:extLst>
          </p:cNvPr>
          <p:cNvSpPr/>
          <p:nvPr/>
        </p:nvSpPr>
        <p:spPr>
          <a:xfrm rot="16370635">
            <a:off x="3991656" y="1410062"/>
            <a:ext cx="331588" cy="1393211"/>
          </a:xfrm>
          <a:prstGeom prst="curvedLeftArrow">
            <a:avLst/>
          </a:prstGeom>
          <a:solidFill>
            <a:srgbClr val="014380"/>
          </a:solidFill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CDB988-558E-234C-C7FD-957E2828C365}"/>
              </a:ext>
            </a:extLst>
          </p:cNvPr>
          <p:cNvSpPr txBox="1"/>
          <p:nvPr/>
        </p:nvSpPr>
        <p:spPr>
          <a:xfrm>
            <a:off x="4706329" y="1533663"/>
            <a:ext cx="310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14380"/>
                </a:solidFill>
              </a:rPr>
              <a:t>+</a:t>
            </a:r>
          </a:p>
        </p:txBody>
      </p:sp>
      <p:sp>
        <p:nvSpPr>
          <p:cNvPr id="15" name="Arrow: Curved Right 14">
            <a:extLst>
              <a:ext uri="{FF2B5EF4-FFF2-40B4-BE49-F238E27FC236}">
                <a16:creationId xmlns:a16="http://schemas.microsoft.com/office/drawing/2014/main" id="{4709FBEB-5F75-BA47-FF0D-1325599AE6B3}"/>
              </a:ext>
            </a:extLst>
          </p:cNvPr>
          <p:cNvSpPr/>
          <p:nvPr/>
        </p:nvSpPr>
        <p:spPr>
          <a:xfrm rot="16200000">
            <a:off x="5956349" y="2663541"/>
            <a:ext cx="266258" cy="1277007"/>
          </a:xfrm>
          <a:prstGeom prst="curvedRightArrow">
            <a:avLst/>
          </a:prstGeom>
          <a:solidFill>
            <a:srgbClr val="014380"/>
          </a:solidFill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BE5A52-B98C-51A2-0280-E30B6DB2EFEC}"/>
              </a:ext>
            </a:extLst>
          </p:cNvPr>
          <p:cNvSpPr txBox="1"/>
          <p:nvPr/>
        </p:nvSpPr>
        <p:spPr>
          <a:xfrm>
            <a:off x="6572887" y="3153265"/>
            <a:ext cx="310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14380"/>
                </a:solidFill>
              </a:rPr>
              <a:t>+</a:t>
            </a:r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6E201C58-B1A1-E4F8-2D8A-10EFF173EBF0}"/>
              </a:ext>
            </a:extLst>
          </p:cNvPr>
          <p:cNvSpPr/>
          <p:nvPr/>
        </p:nvSpPr>
        <p:spPr>
          <a:xfrm rot="10800000">
            <a:off x="483384" y="1166359"/>
            <a:ext cx="2052000" cy="648000"/>
          </a:xfrm>
          <a:prstGeom prst="wedgeRoundRectCallout">
            <a:avLst>
              <a:gd name="adj1" fmla="val -2832"/>
              <a:gd name="adj2" fmla="val -131350"/>
              <a:gd name="adj3" fmla="val 16667"/>
            </a:avLst>
          </a:prstGeom>
          <a:solidFill>
            <a:schemeClr val="bg1"/>
          </a:solidFill>
          <a:ln w="19050">
            <a:solidFill>
              <a:srgbClr val="01438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n w="12700">
                <a:solidFill>
                  <a:srgbClr val="01438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A4F0879-A7E3-3F1A-9774-21AD816F57AF}"/>
              </a:ext>
            </a:extLst>
          </p:cNvPr>
          <p:cNvSpPr txBox="1"/>
          <p:nvPr/>
        </p:nvSpPr>
        <p:spPr>
          <a:xfrm>
            <a:off x="335850" y="1305692"/>
            <a:ext cx="205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14380"/>
                </a:solidFill>
              </a:rPr>
              <a:t>Wait times</a:t>
            </a:r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0319618E-3DCE-6D7A-CCC0-712304BDAA22}"/>
              </a:ext>
            </a:extLst>
          </p:cNvPr>
          <p:cNvSpPr/>
          <p:nvPr/>
        </p:nvSpPr>
        <p:spPr>
          <a:xfrm rot="10800000">
            <a:off x="3438298" y="3535356"/>
            <a:ext cx="2052000" cy="648000"/>
          </a:xfrm>
          <a:prstGeom prst="wedgeRoundRectCallout">
            <a:avLst>
              <a:gd name="adj1" fmla="val 45157"/>
              <a:gd name="adj2" fmla="val 125545"/>
              <a:gd name="adj3" fmla="val 16667"/>
            </a:avLst>
          </a:prstGeom>
          <a:solidFill>
            <a:schemeClr val="bg1"/>
          </a:solidFill>
          <a:ln w="19050">
            <a:solidFill>
              <a:srgbClr val="01438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n w="12700">
                <a:solidFill>
                  <a:srgbClr val="01438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1C37E56-C853-99C7-7047-37071430B69B}"/>
              </a:ext>
            </a:extLst>
          </p:cNvPr>
          <p:cNvSpPr txBox="1"/>
          <p:nvPr/>
        </p:nvSpPr>
        <p:spPr>
          <a:xfrm>
            <a:off x="3613271" y="3516142"/>
            <a:ext cx="18377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solidFill>
                  <a:srgbClr val="014380"/>
                </a:solidFill>
              </a:rPr>
              <a:t>GP appointment demand</a:t>
            </a:r>
          </a:p>
          <a:p>
            <a:endParaRPr lang="en-GB" b="1" dirty="0">
              <a:solidFill>
                <a:srgbClr val="014380"/>
              </a:solidFill>
            </a:endParaRPr>
          </a:p>
        </p:txBody>
      </p:sp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E386BC5C-8AFC-D81D-6E5D-B072E20E2385}"/>
              </a:ext>
            </a:extLst>
          </p:cNvPr>
          <p:cNvSpPr/>
          <p:nvPr/>
        </p:nvSpPr>
        <p:spPr>
          <a:xfrm rot="10800000">
            <a:off x="5169394" y="1166359"/>
            <a:ext cx="2052000" cy="648000"/>
          </a:xfrm>
          <a:prstGeom prst="wedgeRoundRectCallout">
            <a:avLst>
              <a:gd name="adj1" fmla="val 42301"/>
              <a:gd name="adj2" fmla="val -145823"/>
              <a:gd name="adj3" fmla="val 16667"/>
            </a:avLst>
          </a:prstGeom>
          <a:solidFill>
            <a:schemeClr val="bg1"/>
          </a:solidFill>
          <a:ln w="19050">
            <a:solidFill>
              <a:srgbClr val="01438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n w="12700">
                <a:solidFill>
                  <a:srgbClr val="01438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E8A82ED-2F05-C8F9-8040-F192C0F6DCC5}"/>
              </a:ext>
            </a:extLst>
          </p:cNvPr>
          <p:cNvSpPr txBox="1"/>
          <p:nvPr/>
        </p:nvSpPr>
        <p:spPr>
          <a:xfrm>
            <a:off x="5213812" y="1304192"/>
            <a:ext cx="205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>
                <a:solidFill>
                  <a:srgbClr val="014380"/>
                </a:solidFill>
              </a:rPr>
              <a:t>Case escalation</a:t>
            </a:r>
          </a:p>
          <a:p>
            <a:pPr algn="ctr"/>
            <a:endParaRPr lang="en-GB" b="1" dirty="0">
              <a:solidFill>
                <a:srgbClr val="014380"/>
              </a:solidFill>
            </a:endParaRPr>
          </a:p>
        </p:txBody>
      </p:sp>
      <p:sp>
        <p:nvSpPr>
          <p:cNvPr id="27" name="Speech Bubble: Rectangle with Corners Rounded 26">
            <a:extLst>
              <a:ext uri="{FF2B5EF4-FFF2-40B4-BE49-F238E27FC236}">
                <a16:creationId xmlns:a16="http://schemas.microsoft.com/office/drawing/2014/main" id="{D1FE5C86-F8CB-F95E-4CA2-8FCA9AB4165D}"/>
              </a:ext>
            </a:extLst>
          </p:cNvPr>
          <p:cNvSpPr/>
          <p:nvPr/>
        </p:nvSpPr>
        <p:spPr>
          <a:xfrm rot="10800000">
            <a:off x="6904329" y="3552414"/>
            <a:ext cx="2052000" cy="648000"/>
          </a:xfrm>
          <a:prstGeom prst="wedgeRoundRectCallout">
            <a:avLst>
              <a:gd name="adj1" fmla="val 37159"/>
              <a:gd name="adj2" fmla="val 123736"/>
              <a:gd name="adj3" fmla="val 16667"/>
            </a:avLst>
          </a:prstGeom>
          <a:solidFill>
            <a:schemeClr val="bg1"/>
          </a:solidFill>
          <a:ln w="19050">
            <a:solidFill>
              <a:srgbClr val="01438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n w="12700">
                <a:solidFill>
                  <a:srgbClr val="01438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6C35EF6-0612-41B6-F9DC-63B4DDD0A8FF}"/>
              </a:ext>
            </a:extLst>
          </p:cNvPr>
          <p:cNvSpPr txBox="1"/>
          <p:nvPr/>
        </p:nvSpPr>
        <p:spPr>
          <a:xfrm>
            <a:off x="6883078" y="3653976"/>
            <a:ext cx="205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>
                <a:solidFill>
                  <a:srgbClr val="014380"/>
                </a:solidFill>
              </a:rPr>
              <a:t>Overall demand</a:t>
            </a:r>
          </a:p>
          <a:p>
            <a:pPr algn="ctr"/>
            <a:endParaRPr lang="en-GB" b="1" dirty="0">
              <a:solidFill>
                <a:srgbClr val="0143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3485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CBBBF5-9BF8-557E-CE26-B6F32D9BE4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B69BE77-DA54-7CE0-0A78-6239E7B8619D}"/>
              </a:ext>
            </a:extLst>
          </p:cNvPr>
          <p:cNvSpPr txBox="1">
            <a:spLocks/>
          </p:cNvSpPr>
          <p:nvPr/>
        </p:nvSpPr>
        <p:spPr>
          <a:xfrm>
            <a:off x="384291" y="2217262"/>
            <a:ext cx="8426606" cy="118042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b="0" u="none" kern="1200" spc="-20" baseline="0">
                <a:solidFill>
                  <a:schemeClr val="bg1"/>
                </a:solidFill>
                <a:uFill>
                  <a:solidFill>
                    <a:srgbClr val="00A2E5"/>
                  </a:solidFill>
                </a:u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/>
              <a:t>Examples in action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18F095E-5F33-7CD4-B74F-9B7D7B4F2B3F}"/>
              </a:ext>
            </a:extLst>
          </p:cNvPr>
          <p:cNvSpPr txBox="1">
            <a:spLocks/>
          </p:cNvSpPr>
          <p:nvPr/>
        </p:nvSpPr>
        <p:spPr>
          <a:xfrm>
            <a:off x="384291" y="2993814"/>
            <a:ext cx="5386194" cy="60791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5989671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4EAC9C-F6B8-A019-483B-70C2991426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8913987-4477-AB59-40AE-C71505891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850" y="228220"/>
            <a:ext cx="8488800" cy="375571"/>
          </a:xfrm>
        </p:spPr>
        <p:txBody>
          <a:bodyPr/>
          <a:lstStyle/>
          <a:p>
            <a:r>
              <a:rPr lang="en-GB" sz="3000" dirty="0"/>
              <a:t>Dundee care for older people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C9A4711-077A-5727-F584-D040DE6B759C}"/>
              </a:ext>
            </a:extLst>
          </p:cNvPr>
          <p:cNvCxnSpPr>
            <a:stCxn id="5" idx="3"/>
            <a:endCxn id="22" idx="1"/>
          </p:cNvCxnSpPr>
          <p:nvPr/>
        </p:nvCxnSpPr>
        <p:spPr>
          <a:xfrm>
            <a:off x="3688548" y="3239039"/>
            <a:ext cx="2303294" cy="177661"/>
          </a:xfrm>
          <a:prstGeom prst="straightConnector1">
            <a:avLst/>
          </a:prstGeom>
          <a:ln w="38100">
            <a:solidFill>
              <a:srgbClr val="0143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944ED1ED-1095-6677-A39B-12FBE01DEDDC}"/>
              </a:ext>
            </a:extLst>
          </p:cNvPr>
          <p:cNvSpPr/>
          <p:nvPr/>
        </p:nvSpPr>
        <p:spPr>
          <a:xfrm>
            <a:off x="2611259" y="1615947"/>
            <a:ext cx="1077289" cy="32461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cxnSp>
        <p:nvCxnSpPr>
          <p:cNvPr id="6" name="Connector: Curved 5">
            <a:extLst>
              <a:ext uri="{FF2B5EF4-FFF2-40B4-BE49-F238E27FC236}">
                <a16:creationId xmlns:a16="http://schemas.microsoft.com/office/drawing/2014/main" id="{945BFF49-6BD8-6C58-EAD9-241CF4B46A04}"/>
              </a:ext>
            </a:extLst>
          </p:cNvPr>
          <p:cNvCxnSpPr>
            <a:cxnSpLocks/>
            <a:stCxn id="12" idx="0"/>
            <a:endCxn id="14" idx="0"/>
          </p:cNvCxnSpPr>
          <p:nvPr/>
        </p:nvCxnSpPr>
        <p:spPr>
          <a:xfrm rot="16200000" flipH="1" flipV="1">
            <a:off x="4059697" y="-1720674"/>
            <a:ext cx="851212" cy="7388689"/>
          </a:xfrm>
          <a:prstGeom prst="curvedConnector3">
            <a:avLst>
              <a:gd name="adj1" fmla="val -32995"/>
            </a:avLst>
          </a:prstGeom>
          <a:ln w="38100">
            <a:solidFill>
              <a:srgbClr val="01438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BD502C1C-D919-9DDE-E76A-62EC2DA4DFC9}"/>
              </a:ext>
            </a:extLst>
          </p:cNvPr>
          <p:cNvSpPr/>
          <p:nvPr/>
        </p:nvSpPr>
        <p:spPr>
          <a:xfrm>
            <a:off x="4695535" y="1048829"/>
            <a:ext cx="1182661" cy="461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E35A14B-CD4A-3861-6CF7-59E6F14AE7A3}"/>
              </a:ext>
            </a:extLst>
          </p:cNvPr>
          <p:cNvSpPr/>
          <p:nvPr/>
        </p:nvSpPr>
        <p:spPr>
          <a:xfrm>
            <a:off x="3933391" y="1047311"/>
            <a:ext cx="768635" cy="461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FC5DFB-2F0A-89CB-F19B-3C9A58B61FE2}"/>
              </a:ext>
            </a:extLst>
          </p:cNvPr>
          <p:cNvSpPr/>
          <p:nvPr/>
        </p:nvSpPr>
        <p:spPr>
          <a:xfrm rot="21223722">
            <a:off x="2826859" y="1244472"/>
            <a:ext cx="1286419" cy="1333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21C880D-8605-AF51-D1DF-38FB6DA3F6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7212" y="1548065"/>
            <a:ext cx="864870" cy="86487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9117914-55AA-82CB-C00D-9DB2BF7CAB4A}"/>
              </a:ext>
            </a:extLst>
          </p:cNvPr>
          <p:cNvSpPr txBox="1"/>
          <p:nvPr/>
        </p:nvSpPr>
        <p:spPr>
          <a:xfrm>
            <a:off x="8026750" y="2388016"/>
            <a:ext cx="1012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>
                <a:solidFill>
                  <a:srgbClr val="014380"/>
                </a:solidFill>
              </a:rPr>
              <a:t>Home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114D8F8-AD8E-B3A4-A182-42028A4903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579" y="2399277"/>
            <a:ext cx="832757" cy="832757"/>
          </a:xfrm>
          <a:prstGeom prst="rect">
            <a:avLst/>
          </a:prstGeom>
        </p:spPr>
      </p:pic>
      <p:sp>
        <p:nvSpPr>
          <p:cNvPr id="15" name="TextBox 15">
            <a:extLst>
              <a:ext uri="{FF2B5EF4-FFF2-40B4-BE49-F238E27FC236}">
                <a16:creationId xmlns:a16="http://schemas.microsoft.com/office/drawing/2014/main" id="{22652F70-77DE-356A-03E0-C9AFE3951DD6}"/>
              </a:ext>
            </a:extLst>
          </p:cNvPr>
          <p:cNvSpPr txBox="1"/>
          <p:nvPr/>
        </p:nvSpPr>
        <p:spPr>
          <a:xfrm>
            <a:off x="284498" y="3047368"/>
            <a:ext cx="1012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>
                <a:solidFill>
                  <a:srgbClr val="014380"/>
                </a:solidFill>
              </a:rPr>
              <a:t>Hospital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1061F39-90B0-2B7B-F9C7-54E9435BE6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3247" y="1905044"/>
            <a:ext cx="951956" cy="951956"/>
          </a:xfrm>
          <a:prstGeom prst="rect">
            <a:avLst/>
          </a:prstGeom>
        </p:spPr>
      </p:pic>
      <p:sp>
        <p:nvSpPr>
          <p:cNvPr id="17" name="TextBox 18">
            <a:extLst>
              <a:ext uri="{FF2B5EF4-FFF2-40B4-BE49-F238E27FC236}">
                <a16:creationId xmlns:a16="http://schemas.microsoft.com/office/drawing/2014/main" id="{20F5B8DC-0E76-3205-EE20-2CC52FCB6E9B}"/>
              </a:ext>
            </a:extLst>
          </p:cNvPr>
          <p:cNvSpPr txBox="1"/>
          <p:nvPr/>
        </p:nvSpPr>
        <p:spPr>
          <a:xfrm>
            <a:off x="2450211" y="2858357"/>
            <a:ext cx="1483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>
                <a:solidFill>
                  <a:srgbClr val="014380"/>
                </a:solidFill>
              </a:rPr>
              <a:t>Reablement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3B6BA60-5F17-9993-B36D-580B6F9F2F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26859" y="3353914"/>
            <a:ext cx="882287" cy="882287"/>
          </a:xfrm>
          <a:prstGeom prst="rect">
            <a:avLst/>
          </a:prstGeom>
        </p:spPr>
      </p:pic>
      <p:sp>
        <p:nvSpPr>
          <p:cNvPr id="19" name="TextBox 21">
            <a:extLst>
              <a:ext uri="{FF2B5EF4-FFF2-40B4-BE49-F238E27FC236}">
                <a16:creationId xmlns:a16="http://schemas.microsoft.com/office/drawing/2014/main" id="{82532D1B-A9C0-EDCC-1A5D-DEF0E77962E2}"/>
              </a:ext>
            </a:extLst>
          </p:cNvPr>
          <p:cNvSpPr txBox="1"/>
          <p:nvPr/>
        </p:nvSpPr>
        <p:spPr>
          <a:xfrm>
            <a:off x="2450211" y="4236201"/>
            <a:ext cx="1483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>
                <a:solidFill>
                  <a:srgbClr val="014380"/>
                </a:solidFill>
              </a:rPr>
              <a:t>Discharge to assess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90A0ACF-6839-900F-BCC4-394D1F7D4F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99593" y="1017558"/>
            <a:ext cx="629740" cy="629740"/>
          </a:xfrm>
          <a:prstGeom prst="rect">
            <a:avLst/>
          </a:prstGeom>
        </p:spPr>
      </p:pic>
      <p:sp>
        <p:nvSpPr>
          <p:cNvPr id="21" name="TextBox 24">
            <a:extLst>
              <a:ext uri="{FF2B5EF4-FFF2-40B4-BE49-F238E27FC236}">
                <a16:creationId xmlns:a16="http://schemas.microsoft.com/office/drawing/2014/main" id="{E9C1B28D-50F8-22EE-F5BD-621C05A2FCFA}"/>
              </a:ext>
            </a:extLst>
          </p:cNvPr>
          <p:cNvSpPr txBox="1"/>
          <p:nvPr/>
        </p:nvSpPr>
        <p:spPr>
          <a:xfrm>
            <a:off x="3748405" y="1611123"/>
            <a:ext cx="11321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>
                <a:solidFill>
                  <a:srgbClr val="014380"/>
                </a:solidFill>
              </a:rPr>
              <a:t>Enhanced care in home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09CEF95-53C2-A3BF-DFEB-948837A0F93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91842" y="2953785"/>
            <a:ext cx="925830" cy="925830"/>
          </a:xfrm>
          <a:prstGeom prst="rect">
            <a:avLst/>
          </a:prstGeom>
        </p:spPr>
      </p:pic>
      <p:sp>
        <p:nvSpPr>
          <p:cNvPr id="23" name="TextBox 27">
            <a:extLst>
              <a:ext uri="{FF2B5EF4-FFF2-40B4-BE49-F238E27FC236}">
                <a16:creationId xmlns:a16="http://schemas.microsoft.com/office/drawing/2014/main" id="{31BA3B58-5053-325A-DE65-A19F8F1066F9}"/>
              </a:ext>
            </a:extLst>
          </p:cNvPr>
          <p:cNvSpPr txBox="1"/>
          <p:nvPr/>
        </p:nvSpPr>
        <p:spPr>
          <a:xfrm>
            <a:off x="5671510" y="2760928"/>
            <a:ext cx="161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>
                <a:solidFill>
                  <a:srgbClr val="014380"/>
                </a:solidFill>
              </a:rPr>
              <a:t>Care at home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19D96DE-5708-D806-83A7-0B9905D06D2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48659" y="3806734"/>
            <a:ext cx="925831" cy="925831"/>
          </a:xfrm>
          <a:prstGeom prst="rect">
            <a:avLst/>
          </a:prstGeom>
        </p:spPr>
      </p:pic>
      <p:sp>
        <p:nvSpPr>
          <p:cNvPr id="25" name="TextBox 30">
            <a:extLst>
              <a:ext uri="{FF2B5EF4-FFF2-40B4-BE49-F238E27FC236}">
                <a16:creationId xmlns:a16="http://schemas.microsoft.com/office/drawing/2014/main" id="{1717A388-162A-AC23-6B35-83E36EE7A5D6}"/>
              </a:ext>
            </a:extLst>
          </p:cNvPr>
          <p:cNvSpPr txBox="1"/>
          <p:nvPr/>
        </p:nvSpPr>
        <p:spPr>
          <a:xfrm>
            <a:off x="7204670" y="4650924"/>
            <a:ext cx="161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>
                <a:solidFill>
                  <a:srgbClr val="014380"/>
                </a:solidFill>
              </a:rPr>
              <a:t>Care home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7E60134-B5B0-2DE6-3C8F-D0D7F236A37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6200000">
            <a:off x="4018192" y="2613597"/>
            <a:ext cx="346850" cy="34685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E86D04A-DA85-8A9D-021A-2ABABB0AC4D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5400000">
            <a:off x="5264354" y="2914817"/>
            <a:ext cx="346850" cy="34685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B306E45-EBC7-3EC1-CEE5-42909268485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5400000">
            <a:off x="4386224" y="3639449"/>
            <a:ext cx="346850" cy="346850"/>
          </a:xfrm>
          <a:prstGeom prst="rect">
            <a:avLst/>
          </a:prstGeom>
        </p:spPr>
      </p:pic>
      <p:cxnSp>
        <p:nvCxnSpPr>
          <p:cNvPr id="29" name="Connector: Curved 28">
            <a:extLst>
              <a:ext uri="{FF2B5EF4-FFF2-40B4-BE49-F238E27FC236}">
                <a16:creationId xmlns:a16="http://schemas.microsoft.com/office/drawing/2014/main" id="{D34FEB01-6BCC-3F7C-8111-AD03DE63F576}"/>
              </a:ext>
            </a:extLst>
          </p:cNvPr>
          <p:cNvCxnSpPr>
            <a:cxnSpLocks/>
            <a:stCxn id="22" idx="3"/>
            <a:endCxn id="12" idx="2"/>
          </p:cNvCxnSpPr>
          <p:nvPr/>
        </p:nvCxnSpPr>
        <p:spPr>
          <a:xfrm flipV="1">
            <a:off x="6917672" y="2412935"/>
            <a:ext cx="1261975" cy="1003765"/>
          </a:xfrm>
          <a:prstGeom prst="curvedConnector2">
            <a:avLst/>
          </a:prstGeom>
          <a:ln w="38100">
            <a:solidFill>
              <a:srgbClr val="01438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35F31CDA-4036-5669-B124-46F0830974B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6200000">
            <a:off x="7548659" y="2498520"/>
            <a:ext cx="346850" cy="346850"/>
          </a:xfrm>
          <a:prstGeom prst="rect">
            <a:avLst/>
          </a:prstGeom>
        </p:spPr>
      </p:pic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5568BB4-9816-0C9C-B3C5-6220C2638968}"/>
              </a:ext>
            </a:extLst>
          </p:cNvPr>
          <p:cNvCxnSpPr>
            <a:cxnSpLocks/>
          </p:cNvCxnSpPr>
          <p:nvPr/>
        </p:nvCxnSpPr>
        <p:spPr>
          <a:xfrm>
            <a:off x="1368384" y="2858357"/>
            <a:ext cx="1403923" cy="423383"/>
          </a:xfrm>
          <a:prstGeom prst="straightConnector1">
            <a:avLst/>
          </a:prstGeom>
          <a:ln w="38100">
            <a:solidFill>
              <a:srgbClr val="0143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3E00B10-09AD-8D51-AC1A-BE89D233E4FA}"/>
              </a:ext>
            </a:extLst>
          </p:cNvPr>
          <p:cNvCxnSpPr>
            <a:cxnSpLocks/>
            <a:stCxn id="5" idx="3"/>
            <a:endCxn id="24" idx="1"/>
          </p:cNvCxnSpPr>
          <p:nvPr/>
        </p:nvCxnSpPr>
        <p:spPr>
          <a:xfrm>
            <a:off x="3688548" y="3239039"/>
            <a:ext cx="3860111" cy="1030611"/>
          </a:xfrm>
          <a:prstGeom prst="straightConnector1">
            <a:avLst/>
          </a:prstGeom>
          <a:ln w="38100">
            <a:solidFill>
              <a:srgbClr val="0143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F80E470-FDCE-476F-3C86-4C4083C1A8B2}"/>
              </a:ext>
            </a:extLst>
          </p:cNvPr>
          <p:cNvCxnSpPr>
            <a:cxnSpLocks/>
            <a:stCxn id="5" idx="3"/>
            <a:endCxn id="12" idx="1"/>
          </p:cNvCxnSpPr>
          <p:nvPr/>
        </p:nvCxnSpPr>
        <p:spPr>
          <a:xfrm flipV="1">
            <a:off x="3688548" y="1980500"/>
            <a:ext cx="4058664" cy="1258539"/>
          </a:xfrm>
          <a:prstGeom prst="straightConnector1">
            <a:avLst/>
          </a:prstGeom>
          <a:ln w="38100">
            <a:solidFill>
              <a:srgbClr val="0143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38637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9B6ECE-5810-BF06-5DE9-FB441C9935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AD343201-FEC6-DC8D-B2F3-AD6F47F0B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850" y="315629"/>
            <a:ext cx="8488800" cy="375571"/>
          </a:xfrm>
        </p:spPr>
        <p:txBody>
          <a:bodyPr/>
          <a:lstStyle/>
          <a:p>
            <a:r>
              <a:rPr lang="en-GB" dirty="0"/>
              <a:t>Mental health and substance use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088FA6B-4E08-1C5A-10B5-F11785879BE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EF39830-B0B2-FD37-E681-2888F6F6F78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19F79CB-5C0B-6F94-BA1C-BAF2993103B6}"/>
              </a:ext>
            </a:extLst>
          </p:cNvPr>
          <p:cNvGrpSpPr/>
          <p:nvPr/>
        </p:nvGrpSpPr>
        <p:grpSpPr>
          <a:xfrm>
            <a:off x="1041369" y="2071420"/>
            <a:ext cx="691549" cy="875901"/>
            <a:chOff x="3387187" y="1938202"/>
            <a:chExt cx="691549" cy="87590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655605B-A717-F618-440D-19082D3FFE2D}"/>
                </a:ext>
              </a:extLst>
            </p:cNvPr>
            <p:cNvSpPr txBox="1"/>
            <p:nvPr/>
          </p:nvSpPr>
          <p:spPr>
            <a:xfrm>
              <a:off x="3387187" y="2383216"/>
              <a:ext cx="69154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dirty="0">
                  <a:solidFill>
                    <a:srgbClr val="3477B2"/>
                  </a:solidFill>
                </a:rPr>
                <a:t>Primary Care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69FAAAD-A37B-DD30-137E-06CB531F51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92050" y="1938202"/>
              <a:ext cx="452421" cy="445014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52CE132-788A-BADE-240B-ECD12F5EC86B}"/>
              </a:ext>
            </a:extLst>
          </p:cNvPr>
          <p:cNvGrpSpPr/>
          <p:nvPr/>
        </p:nvGrpSpPr>
        <p:grpSpPr>
          <a:xfrm>
            <a:off x="2056693" y="1993255"/>
            <a:ext cx="586160" cy="1035267"/>
            <a:chOff x="4572000" y="1766066"/>
            <a:chExt cx="586160" cy="1035267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90F8B22-11F3-9F5D-2751-DF9DA2836F78}"/>
                </a:ext>
              </a:extLst>
            </p:cNvPr>
            <p:cNvSpPr txBox="1"/>
            <p:nvPr/>
          </p:nvSpPr>
          <p:spPr>
            <a:xfrm>
              <a:off x="4572000" y="2370446"/>
              <a:ext cx="57791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dirty="0">
                  <a:solidFill>
                    <a:srgbClr val="3477B2"/>
                  </a:solidFill>
                </a:rPr>
                <a:t>Social work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360DA0A-79CE-4A5F-1274-4F8C5E59D9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80250" y="1766066"/>
              <a:ext cx="577910" cy="586646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95F108F-D1D1-1824-63A0-68908426EA64}"/>
              </a:ext>
            </a:extLst>
          </p:cNvPr>
          <p:cNvGrpSpPr/>
          <p:nvPr/>
        </p:nvGrpSpPr>
        <p:grpSpPr>
          <a:xfrm>
            <a:off x="2966628" y="1993255"/>
            <a:ext cx="907833" cy="819173"/>
            <a:chOff x="3106351" y="3023827"/>
            <a:chExt cx="907833" cy="81917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0FAF140-8C3B-EA10-5DE3-6B18073EFF40}"/>
                </a:ext>
              </a:extLst>
            </p:cNvPr>
            <p:cNvSpPr txBox="1"/>
            <p:nvPr/>
          </p:nvSpPr>
          <p:spPr>
            <a:xfrm>
              <a:off x="3106351" y="3581390"/>
              <a:ext cx="90783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dirty="0">
                  <a:solidFill>
                    <a:srgbClr val="3477B2"/>
                  </a:solidFill>
                </a:rPr>
                <a:t>Psychology</a:t>
              </a: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BB661B87-7EE3-1A57-66A4-E4E3F65CC6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72119" y="3023827"/>
              <a:ext cx="576298" cy="642516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FFB13E6-2786-D660-1548-FDF545CE007B}"/>
              </a:ext>
            </a:extLst>
          </p:cNvPr>
          <p:cNvGrpSpPr/>
          <p:nvPr/>
        </p:nvGrpSpPr>
        <p:grpSpPr>
          <a:xfrm>
            <a:off x="2720750" y="2873315"/>
            <a:ext cx="907833" cy="1158654"/>
            <a:chOff x="4878159" y="2571750"/>
            <a:chExt cx="907833" cy="1158654"/>
          </a:xfrm>
        </p:grpSpPr>
        <p:pic>
          <p:nvPicPr>
            <p:cNvPr id="25" name="Picture 24" descr="A group of blue people&#10;&#10;AI-generated content may be incorrect.">
              <a:extLst>
                <a:ext uri="{FF2B5EF4-FFF2-40B4-BE49-F238E27FC236}">
                  <a16:creationId xmlns:a16="http://schemas.microsoft.com/office/drawing/2014/main" id="{98DD585F-E95C-3341-62DD-21501C96D8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 amt="67000"/>
            </a:blip>
            <a:stretch>
              <a:fillRect/>
            </a:stretch>
          </p:blipFill>
          <p:spPr>
            <a:xfrm>
              <a:off x="4891527" y="2571750"/>
              <a:ext cx="802346" cy="802346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BF659B9-9CC8-1DEE-FDAF-062F3C42CA95}"/>
                </a:ext>
              </a:extLst>
            </p:cNvPr>
            <p:cNvSpPr txBox="1"/>
            <p:nvPr/>
          </p:nvSpPr>
          <p:spPr>
            <a:xfrm>
              <a:off x="4878159" y="3130240"/>
              <a:ext cx="907833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dirty="0">
                  <a:solidFill>
                    <a:srgbClr val="3477B2"/>
                  </a:solidFill>
                </a:rPr>
                <a:t>Community Mental Health</a:t>
              </a:r>
            </a:p>
          </p:txBody>
        </p:sp>
      </p:grp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4161D557-D647-7E58-3EE6-7A3C6612C052}"/>
              </a:ext>
            </a:extLst>
          </p:cNvPr>
          <p:cNvSpPr/>
          <p:nvPr/>
        </p:nvSpPr>
        <p:spPr>
          <a:xfrm>
            <a:off x="653143" y="1611086"/>
            <a:ext cx="3378926" cy="2787846"/>
          </a:xfrm>
          <a:prstGeom prst="roundRect">
            <a:avLst/>
          </a:prstGeom>
          <a:noFill/>
          <a:ln>
            <a:solidFill>
              <a:srgbClr val="004685"/>
            </a:solidFill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E7A5D23-A8C6-CAB7-16B8-5688571EDE49}"/>
              </a:ext>
            </a:extLst>
          </p:cNvPr>
          <p:cNvGrpSpPr/>
          <p:nvPr/>
        </p:nvGrpSpPr>
        <p:grpSpPr>
          <a:xfrm>
            <a:off x="795453" y="3057554"/>
            <a:ext cx="1888908" cy="905407"/>
            <a:chOff x="5059482" y="3022300"/>
            <a:chExt cx="1888908" cy="905407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533E1E2-7E54-070C-3082-BF4D8CCCEF25}"/>
                </a:ext>
              </a:extLst>
            </p:cNvPr>
            <p:cNvSpPr txBox="1"/>
            <p:nvPr/>
          </p:nvSpPr>
          <p:spPr>
            <a:xfrm>
              <a:off x="5059482" y="3496820"/>
              <a:ext cx="188890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dirty="0">
                  <a:solidFill>
                    <a:srgbClr val="3477B2"/>
                  </a:solidFill>
                </a:rPr>
                <a:t>Urgent and emergency mental health service</a:t>
              </a:r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EF00C420-F752-900E-E51A-EA25A63B637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746151" y="3022300"/>
              <a:ext cx="452020" cy="452020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AF78EB9-3005-2D3A-2873-C3E7071F53B2}"/>
              </a:ext>
            </a:extLst>
          </p:cNvPr>
          <p:cNvGrpSpPr/>
          <p:nvPr/>
        </p:nvGrpSpPr>
        <p:grpSpPr>
          <a:xfrm>
            <a:off x="4552467" y="1907589"/>
            <a:ext cx="962228" cy="904839"/>
            <a:chOff x="4962755" y="1303859"/>
            <a:chExt cx="962228" cy="904839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4AB12AD-0EA6-0ACE-E075-26BB88223618}"/>
                </a:ext>
              </a:extLst>
            </p:cNvPr>
            <p:cNvSpPr txBox="1"/>
            <p:nvPr/>
          </p:nvSpPr>
          <p:spPr>
            <a:xfrm>
              <a:off x="4962755" y="1777811"/>
              <a:ext cx="96222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dirty="0">
                  <a:solidFill>
                    <a:srgbClr val="3477B2"/>
                  </a:solidFill>
                </a:rPr>
                <a:t>Alcohol and drug services</a:t>
              </a:r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24F7E85D-F993-75D0-93B7-4E299ED7991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107823" y="1303859"/>
              <a:ext cx="619963" cy="619963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F32E8DD-867B-E7B1-510E-C8F386E09F43}"/>
              </a:ext>
            </a:extLst>
          </p:cNvPr>
          <p:cNvGrpSpPr/>
          <p:nvPr/>
        </p:nvGrpSpPr>
        <p:grpSpPr>
          <a:xfrm>
            <a:off x="4658032" y="3360927"/>
            <a:ext cx="760612" cy="823820"/>
            <a:chOff x="4479277" y="2575849"/>
            <a:chExt cx="760612" cy="823820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DA290F2-8DBF-F9CC-D9E8-3A75FFB09912}"/>
                </a:ext>
              </a:extLst>
            </p:cNvPr>
            <p:cNvSpPr txBox="1"/>
            <p:nvPr/>
          </p:nvSpPr>
          <p:spPr>
            <a:xfrm>
              <a:off x="4479277" y="2938004"/>
              <a:ext cx="7606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solidFill>
                    <a:srgbClr val="3477B2"/>
                  </a:solidFill>
                </a:rPr>
                <a:t>Criminal Justice</a:t>
              </a:r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68E4ACEC-8264-4E05-EA70-089B2538E43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673275" y="2575849"/>
              <a:ext cx="388524" cy="388524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E599E24-8559-1725-AC24-DDC7F7C5BE71}"/>
              </a:ext>
            </a:extLst>
          </p:cNvPr>
          <p:cNvGrpSpPr/>
          <p:nvPr/>
        </p:nvGrpSpPr>
        <p:grpSpPr>
          <a:xfrm>
            <a:off x="5303363" y="1048796"/>
            <a:ext cx="879991" cy="866913"/>
            <a:chOff x="5673048" y="2326785"/>
            <a:chExt cx="879991" cy="866913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5ACAC4BB-F20F-42AB-72E8-CC935D6610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827050" y="2326785"/>
              <a:ext cx="574203" cy="486333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A5EB81C-FE82-6454-5057-EC1794D3C9FB}"/>
                </a:ext>
              </a:extLst>
            </p:cNvPr>
            <p:cNvSpPr txBox="1"/>
            <p:nvPr/>
          </p:nvSpPr>
          <p:spPr>
            <a:xfrm>
              <a:off x="5673048" y="2762811"/>
              <a:ext cx="87999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dirty="0">
                  <a:solidFill>
                    <a:srgbClr val="3477B2"/>
                  </a:solidFill>
                </a:rPr>
                <a:t>Out of Hours GP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D8A2E1D-D745-B839-D5AF-84BA7F678B04}"/>
              </a:ext>
            </a:extLst>
          </p:cNvPr>
          <p:cNvGrpSpPr/>
          <p:nvPr/>
        </p:nvGrpSpPr>
        <p:grpSpPr>
          <a:xfrm>
            <a:off x="5836602" y="2125937"/>
            <a:ext cx="790544" cy="678410"/>
            <a:chOff x="6372128" y="1473959"/>
            <a:chExt cx="790544" cy="678410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95D8900D-39A0-8410-F162-C654DF5A1E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559216" y="1473959"/>
              <a:ext cx="456952" cy="416800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5ED1DDE-260E-9F09-1A58-A0D82D4DA721}"/>
                </a:ext>
              </a:extLst>
            </p:cNvPr>
            <p:cNvSpPr txBox="1"/>
            <p:nvPr/>
          </p:nvSpPr>
          <p:spPr>
            <a:xfrm>
              <a:off x="6372128" y="1890759"/>
              <a:ext cx="79054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dirty="0">
                  <a:solidFill>
                    <a:srgbClr val="3477B2"/>
                  </a:solidFill>
                </a:rPr>
                <a:t>999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E88AB0B-6A21-4796-1D27-8F8963A1B33F}"/>
              </a:ext>
            </a:extLst>
          </p:cNvPr>
          <p:cNvGrpSpPr/>
          <p:nvPr/>
        </p:nvGrpSpPr>
        <p:grpSpPr>
          <a:xfrm>
            <a:off x="5110005" y="3816407"/>
            <a:ext cx="1554390" cy="843698"/>
            <a:chOff x="4572000" y="3405676"/>
            <a:chExt cx="1554390" cy="843698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4C8C76A-D455-3A36-9A9D-C12535AAF879}"/>
                </a:ext>
              </a:extLst>
            </p:cNvPr>
            <p:cNvSpPr txBox="1"/>
            <p:nvPr/>
          </p:nvSpPr>
          <p:spPr>
            <a:xfrm>
              <a:off x="4572000" y="3818487"/>
              <a:ext cx="155439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dirty="0">
                  <a:solidFill>
                    <a:srgbClr val="3477B2"/>
                  </a:solidFill>
                </a:rPr>
                <a:t>Inpatient unscheduled care admissions</a:t>
              </a:r>
            </a:p>
          </p:txBody>
        </p: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48298121-AA89-CAE4-40EB-B402948F70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l="16645" t="23131" r="14498" b="17618"/>
            <a:stretch/>
          </p:blipFill>
          <p:spPr>
            <a:xfrm>
              <a:off x="5117231" y="3405676"/>
              <a:ext cx="502055" cy="432000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10A5260-7F4C-5B35-919C-B4AAEBE1A4DD}"/>
              </a:ext>
            </a:extLst>
          </p:cNvPr>
          <p:cNvGrpSpPr/>
          <p:nvPr/>
        </p:nvGrpSpPr>
        <p:grpSpPr>
          <a:xfrm>
            <a:off x="5402351" y="3016689"/>
            <a:ext cx="1198912" cy="682065"/>
            <a:chOff x="4401947" y="2158899"/>
            <a:chExt cx="1198912" cy="682065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2243D95-100C-E8D0-F446-62776936EBDE}"/>
                </a:ext>
              </a:extLst>
            </p:cNvPr>
            <p:cNvSpPr txBox="1"/>
            <p:nvPr/>
          </p:nvSpPr>
          <p:spPr>
            <a:xfrm>
              <a:off x="4401947" y="2579354"/>
              <a:ext cx="119891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dirty="0">
                  <a:solidFill>
                    <a:srgbClr val="3477B2"/>
                  </a:solidFill>
                </a:rPr>
                <a:t>Pharmacy</a:t>
              </a:r>
            </a:p>
          </p:txBody>
        </p: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B73EF32E-09EE-42C0-CF45-47ECDC2C5A3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771336" y="2158899"/>
              <a:ext cx="444252" cy="444252"/>
            </a:xfrm>
            <a:prstGeom prst="rect">
              <a:avLst/>
            </a:prstGeom>
          </p:spPr>
        </p:pic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F16A6C4A-A716-4738-A2AC-D7B8F8703A2A}"/>
              </a:ext>
            </a:extLst>
          </p:cNvPr>
          <p:cNvGrpSpPr/>
          <p:nvPr/>
        </p:nvGrpSpPr>
        <p:grpSpPr>
          <a:xfrm>
            <a:off x="6692349" y="1382813"/>
            <a:ext cx="1708227" cy="834757"/>
            <a:chOff x="-81444" y="1420370"/>
            <a:chExt cx="1708227" cy="834757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874EF00B-EC1C-19DF-20B6-BE03524E609C}"/>
                </a:ext>
              </a:extLst>
            </p:cNvPr>
            <p:cNvSpPr txBox="1"/>
            <p:nvPr/>
          </p:nvSpPr>
          <p:spPr>
            <a:xfrm>
              <a:off x="-81444" y="1824240"/>
              <a:ext cx="170822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dirty="0">
                  <a:solidFill>
                    <a:srgbClr val="3477B2"/>
                  </a:solidFill>
                </a:rPr>
                <a:t>Children and families social work</a:t>
              </a:r>
            </a:p>
          </p:txBody>
        </p:sp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D403C085-52B2-CA42-E824-708E7422A2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8193" y="1420370"/>
              <a:ext cx="378000" cy="3780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C6378BCC-DA49-2BD1-BE3D-EAB09A8EA328}"/>
              </a:ext>
            </a:extLst>
          </p:cNvPr>
          <p:cNvGrpSpPr/>
          <p:nvPr/>
        </p:nvGrpSpPr>
        <p:grpSpPr>
          <a:xfrm>
            <a:off x="6867864" y="2812428"/>
            <a:ext cx="1087799" cy="944120"/>
            <a:chOff x="96823" y="4025759"/>
            <a:chExt cx="1087799" cy="944120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2D5AE4C-2196-E143-B953-FAD1FFE6D8A0}"/>
                </a:ext>
              </a:extLst>
            </p:cNvPr>
            <p:cNvSpPr txBox="1"/>
            <p:nvPr/>
          </p:nvSpPr>
          <p:spPr>
            <a:xfrm>
              <a:off x="96823" y="4369715"/>
              <a:ext cx="1087799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100" b="1">
                  <a:solidFill>
                    <a:srgbClr val="2A6920"/>
                  </a:solidFill>
                </a:defRPr>
              </a:lvl1pPr>
            </a:lstStyle>
            <a:p>
              <a:r>
                <a:rPr lang="en-GB" b="0" dirty="0">
                  <a:solidFill>
                    <a:srgbClr val="3477B2"/>
                  </a:solidFill>
                </a:rPr>
                <a:t>Housing and homelessness services</a:t>
              </a:r>
            </a:p>
          </p:txBody>
        </p:sp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B06FE299-0981-9A7C-811C-5412F693D3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44088" y="4025759"/>
              <a:ext cx="387369" cy="3873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062971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2D027-10EA-7623-1621-A1631B219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850" y="199181"/>
            <a:ext cx="8488800" cy="375571"/>
          </a:xfrm>
        </p:spPr>
        <p:txBody>
          <a:bodyPr/>
          <a:lstStyle/>
          <a:p>
            <a:r>
              <a:rPr lang="en-GB" sz="3000" dirty="0"/>
              <a:t>Unscheduled care</a:t>
            </a:r>
          </a:p>
        </p:txBody>
      </p:sp>
      <p:sp>
        <p:nvSpPr>
          <p:cNvPr id="50" name="Content Placeholder 10">
            <a:extLst>
              <a:ext uri="{FF2B5EF4-FFF2-40B4-BE49-F238E27FC236}">
                <a16:creationId xmlns:a16="http://schemas.microsoft.com/office/drawing/2014/main" id="{FF0E2A5B-0C7E-410D-BA43-8C10B01A9992}"/>
              </a:ext>
            </a:extLst>
          </p:cNvPr>
          <p:cNvSpPr txBox="1">
            <a:spLocks/>
          </p:cNvSpPr>
          <p:nvPr/>
        </p:nvSpPr>
        <p:spPr>
          <a:xfrm>
            <a:off x="5685157" y="1190224"/>
            <a:ext cx="3155935" cy="6016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spcBef>
                <a:spcPts val="0"/>
              </a:spcBef>
              <a:buFont typeface="Arial"/>
              <a:buNone/>
            </a:pPr>
            <a:r>
              <a:rPr lang="en-GB" sz="1400" dirty="0">
                <a:solidFill>
                  <a:srgbClr val="3E403E"/>
                </a:solidFill>
              </a:rPr>
              <a:t>The only way to create long term sustainability in unscheduled care is to better </a:t>
            </a:r>
            <a:r>
              <a:rPr lang="en-GB" sz="1400" b="1" dirty="0">
                <a:solidFill>
                  <a:srgbClr val="014380"/>
                </a:solidFill>
              </a:rPr>
              <a:t>address the drivers of demand </a:t>
            </a:r>
            <a:r>
              <a:rPr lang="en-GB" sz="1400" dirty="0">
                <a:solidFill>
                  <a:srgbClr val="3E403E"/>
                </a:solidFill>
              </a:rPr>
              <a:t>through</a:t>
            </a:r>
            <a:r>
              <a:rPr lang="en-GB" sz="1400" b="1" dirty="0">
                <a:solidFill>
                  <a:srgbClr val="3B7CB6"/>
                </a:solidFill>
              </a:rPr>
              <a:t> </a:t>
            </a:r>
            <a:r>
              <a:rPr lang="en-GB" sz="1400" b="1" dirty="0">
                <a:solidFill>
                  <a:srgbClr val="014380"/>
                </a:solidFill>
              </a:rPr>
              <a:t>investing well in services outwith unscheduled care.</a:t>
            </a: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45C08C8D-514F-0238-AEA0-E6D9CA5F9C3C}"/>
              </a:ext>
            </a:extLst>
          </p:cNvPr>
          <p:cNvSpPr/>
          <p:nvPr/>
        </p:nvSpPr>
        <p:spPr>
          <a:xfrm>
            <a:off x="2733759" y="2722729"/>
            <a:ext cx="4515848" cy="972589"/>
          </a:xfrm>
          <a:prstGeom prst="roundRect">
            <a:avLst>
              <a:gd name="adj" fmla="val 17729"/>
            </a:avLst>
          </a:prstGeom>
          <a:solidFill>
            <a:schemeClr val="bg1">
              <a:lumMod val="95000"/>
            </a:schemeClr>
          </a:solidFill>
          <a:ln>
            <a:solidFill>
              <a:srgbClr val="3477B2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935" b="1" dirty="0">
              <a:solidFill>
                <a:srgbClr val="3477B2"/>
              </a:solidFill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40AAC698-8CAA-1D1D-2B92-831FA0C7F3D7}"/>
              </a:ext>
            </a:extLst>
          </p:cNvPr>
          <p:cNvGrpSpPr/>
          <p:nvPr/>
        </p:nvGrpSpPr>
        <p:grpSpPr>
          <a:xfrm>
            <a:off x="2723394" y="2909365"/>
            <a:ext cx="617260" cy="634896"/>
            <a:chOff x="4947930" y="4413250"/>
            <a:chExt cx="617260" cy="634896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2D793937-5563-25C6-9C92-C6BB3F901A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04614" y="4413250"/>
              <a:ext cx="303893" cy="320305"/>
            </a:xfrm>
            <a:prstGeom prst="rect">
              <a:avLst/>
            </a:prstGeom>
          </p:spPr>
        </p:pic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8EF16AD9-7A02-9E70-2FEF-9C5BC936E087}"/>
                </a:ext>
              </a:extLst>
            </p:cNvPr>
            <p:cNvSpPr txBox="1"/>
            <p:nvPr/>
          </p:nvSpPr>
          <p:spPr>
            <a:xfrm>
              <a:off x="4947930" y="4740369"/>
              <a:ext cx="6172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 dirty="0">
                  <a:solidFill>
                    <a:srgbClr val="3477B2"/>
                  </a:solidFill>
                </a:rPr>
                <a:t>Unpaid Carers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D4CC3061-A920-F7B0-1E65-220D867ECFBA}"/>
              </a:ext>
            </a:extLst>
          </p:cNvPr>
          <p:cNvGrpSpPr/>
          <p:nvPr/>
        </p:nvGrpSpPr>
        <p:grpSpPr>
          <a:xfrm>
            <a:off x="4118903" y="2928377"/>
            <a:ext cx="613645" cy="631247"/>
            <a:chOff x="6316892" y="4432384"/>
            <a:chExt cx="613645" cy="631247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8A8C071C-14A5-8FF6-A7DF-DED036F0E496}"/>
                </a:ext>
              </a:extLst>
            </p:cNvPr>
            <p:cNvSpPr txBox="1"/>
            <p:nvPr/>
          </p:nvSpPr>
          <p:spPr>
            <a:xfrm>
              <a:off x="6316892" y="4755854"/>
              <a:ext cx="6136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 dirty="0">
                  <a:solidFill>
                    <a:srgbClr val="3477B2"/>
                  </a:solidFill>
                </a:rPr>
                <a:t>Elective care</a:t>
              </a:r>
            </a:p>
          </p:txBody>
        </p:sp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4BC84796-3A16-9A4B-4DFA-F1EE55E742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81819" y="4432384"/>
              <a:ext cx="283791" cy="304333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C18C2839-376C-65D1-9798-823D6E191E84}"/>
              </a:ext>
            </a:extLst>
          </p:cNvPr>
          <p:cNvGrpSpPr/>
          <p:nvPr/>
        </p:nvGrpSpPr>
        <p:grpSpPr>
          <a:xfrm>
            <a:off x="5124419" y="2914565"/>
            <a:ext cx="486799" cy="643837"/>
            <a:chOff x="7259811" y="4413250"/>
            <a:chExt cx="486799" cy="643837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2704E88F-FA8C-CBF6-2633-D8EC0C23624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49489" y="4413250"/>
              <a:ext cx="307442" cy="337964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D66932E9-82DE-6EED-2126-9CD49227549E}"/>
                </a:ext>
              </a:extLst>
            </p:cNvPr>
            <p:cNvSpPr txBox="1"/>
            <p:nvPr/>
          </p:nvSpPr>
          <p:spPr>
            <a:xfrm>
              <a:off x="7259811" y="4749310"/>
              <a:ext cx="4867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 dirty="0">
                  <a:solidFill>
                    <a:srgbClr val="3477B2"/>
                  </a:solidFill>
                </a:rPr>
                <a:t>Social care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89145CE-A546-D97D-097D-196609D849BE}"/>
              </a:ext>
            </a:extLst>
          </p:cNvPr>
          <p:cNvGrpSpPr/>
          <p:nvPr/>
        </p:nvGrpSpPr>
        <p:grpSpPr>
          <a:xfrm>
            <a:off x="4576022" y="2869245"/>
            <a:ext cx="642293" cy="679948"/>
            <a:chOff x="6753040" y="4377139"/>
            <a:chExt cx="642293" cy="679948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B6E00C0C-5F2F-66FA-3717-20BBBA16B786}"/>
                </a:ext>
              </a:extLst>
            </p:cNvPr>
            <p:cNvSpPr txBox="1"/>
            <p:nvPr/>
          </p:nvSpPr>
          <p:spPr>
            <a:xfrm>
              <a:off x="6753040" y="4749310"/>
              <a:ext cx="6422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 dirty="0">
                  <a:solidFill>
                    <a:srgbClr val="3477B2"/>
                  </a:solidFill>
                </a:rPr>
                <a:t>Mental health</a:t>
              </a:r>
            </a:p>
          </p:txBody>
        </p:sp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DA4FBDE4-C1D5-C40A-54AB-D558543E6CB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88150" y="4377139"/>
              <a:ext cx="372073" cy="414825"/>
            </a:xfrm>
            <a:prstGeom prst="rect">
              <a:avLst/>
            </a:prstGeom>
          </p:spPr>
        </p:pic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3371FAC9-053B-B5F4-C679-0324ECF22278}"/>
              </a:ext>
            </a:extLst>
          </p:cNvPr>
          <p:cNvGrpSpPr/>
          <p:nvPr/>
        </p:nvGrpSpPr>
        <p:grpSpPr>
          <a:xfrm>
            <a:off x="3185055" y="2866491"/>
            <a:ext cx="633986" cy="685287"/>
            <a:chOff x="5401944" y="4371802"/>
            <a:chExt cx="633986" cy="685287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5C02E0CA-02AE-68DD-6B94-E37066CD8FFE}"/>
                </a:ext>
              </a:extLst>
            </p:cNvPr>
            <p:cNvSpPr txBox="1"/>
            <p:nvPr/>
          </p:nvSpPr>
          <p:spPr>
            <a:xfrm>
              <a:off x="5401944" y="4749312"/>
              <a:ext cx="6339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 dirty="0">
                  <a:solidFill>
                    <a:srgbClr val="3477B2"/>
                  </a:solidFill>
                </a:rPr>
                <a:t>Alcohol drug</a:t>
              </a:r>
            </a:p>
          </p:txBody>
        </p:sp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17F2C78C-66FC-0A29-C1B8-D3C3524B349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529290" y="4371802"/>
              <a:ext cx="387355" cy="440334"/>
            </a:xfrm>
            <a:prstGeom prst="rect">
              <a:avLst/>
            </a:prstGeom>
          </p:spPr>
        </p:pic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452CB661-6000-F555-D1F1-CC80C57511B8}"/>
              </a:ext>
            </a:extLst>
          </p:cNvPr>
          <p:cNvGrpSpPr/>
          <p:nvPr/>
        </p:nvGrpSpPr>
        <p:grpSpPr>
          <a:xfrm>
            <a:off x="6032354" y="2904802"/>
            <a:ext cx="577910" cy="643835"/>
            <a:chOff x="8125213" y="4413251"/>
            <a:chExt cx="577910" cy="643835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6D1621D5-DA8A-DDB0-014B-7D3D8767C2FD}"/>
                </a:ext>
              </a:extLst>
            </p:cNvPr>
            <p:cNvSpPr txBox="1"/>
            <p:nvPr/>
          </p:nvSpPr>
          <p:spPr>
            <a:xfrm>
              <a:off x="8125213" y="4749309"/>
              <a:ext cx="5779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 dirty="0">
                  <a:solidFill>
                    <a:srgbClr val="3477B2"/>
                  </a:solidFill>
                </a:rPr>
                <a:t>Social work</a:t>
              </a:r>
            </a:p>
          </p:txBody>
        </p:sp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57AC31B3-03E7-B318-2495-9A1BD2DB6A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247777" y="4413251"/>
              <a:ext cx="322873" cy="327754"/>
            </a:xfrm>
            <a:prstGeom prst="rect">
              <a:avLst/>
            </a:prstGeom>
          </p:spPr>
        </p:pic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FE3BB790-4B7D-A4F7-1B0C-01F22DA17C1F}"/>
              </a:ext>
            </a:extLst>
          </p:cNvPr>
          <p:cNvGrpSpPr/>
          <p:nvPr/>
        </p:nvGrpSpPr>
        <p:grpSpPr>
          <a:xfrm>
            <a:off x="6385110" y="2921519"/>
            <a:ext cx="995706" cy="630420"/>
            <a:chOff x="8466345" y="4426667"/>
            <a:chExt cx="995706" cy="630420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305F2835-B48D-E63B-9A7B-5DB841178CE9}"/>
                </a:ext>
              </a:extLst>
            </p:cNvPr>
            <p:cNvSpPr txBox="1"/>
            <p:nvPr/>
          </p:nvSpPr>
          <p:spPr>
            <a:xfrm>
              <a:off x="8466345" y="4749310"/>
              <a:ext cx="9957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 dirty="0">
                  <a:solidFill>
                    <a:srgbClr val="3477B2"/>
                  </a:solidFill>
                </a:rPr>
                <a:t>Housing</a:t>
              </a:r>
            </a:p>
            <a:p>
              <a:pPr algn="ctr"/>
              <a:r>
                <a:rPr lang="en-GB" sz="700" dirty="0">
                  <a:solidFill>
                    <a:srgbClr val="3477B2"/>
                  </a:solidFill>
                </a:rPr>
                <a:t>Homelessness</a:t>
              </a:r>
            </a:p>
          </p:txBody>
        </p:sp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90BC8991-B9C5-BCED-DA2D-F0939343127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795617" y="4426667"/>
              <a:ext cx="330876" cy="329187"/>
            </a:xfrm>
            <a:prstGeom prst="rect">
              <a:avLst/>
            </a:prstGeom>
          </p:spPr>
        </p:pic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A474ED2B-F0A3-4060-E301-D41629A0460A}"/>
              </a:ext>
            </a:extLst>
          </p:cNvPr>
          <p:cNvGrpSpPr/>
          <p:nvPr/>
        </p:nvGrpSpPr>
        <p:grpSpPr>
          <a:xfrm>
            <a:off x="3719086" y="2918219"/>
            <a:ext cx="533496" cy="631324"/>
            <a:chOff x="5917730" y="4426667"/>
            <a:chExt cx="533496" cy="631324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EDAFD3F-4716-A465-B180-836A82A403D5}"/>
                </a:ext>
              </a:extLst>
            </p:cNvPr>
            <p:cNvSpPr txBox="1"/>
            <p:nvPr/>
          </p:nvSpPr>
          <p:spPr>
            <a:xfrm>
              <a:off x="5917730" y="4750214"/>
              <a:ext cx="5334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 dirty="0">
                  <a:solidFill>
                    <a:srgbClr val="3477B2"/>
                  </a:solidFill>
                </a:rPr>
                <a:t>Primary Care</a:t>
              </a:r>
            </a:p>
          </p:txBody>
        </p:sp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569E72EA-5B22-451D-F4D1-EBA7BA53DB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035930" y="4426667"/>
              <a:ext cx="309397" cy="304332"/>
            </a:xfrm>
            <a:prstGeom prst="rect">
              <a:avLst/>
            </a:prstGeom>
          </p:spPr>
        </p:pic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DA40EACC-090F-932E-92A3-C17477996D09}"/>
              </a:ext>
            </a:extLst>
          </p:cNvPr>
          <p:cNvGrpSpPr/>
          <p:nvPr/>
        </p:nvGrpSpPr>
        <p:grpSpPr>
          <a:xfrm>
            <a:off x="5495543" y="2904802"/>
            <a:ext cx="659375" cy="649703"/>
            <a:chOff x="7634745" y="4413250"/>
            <a:chExt cx="659375" cy="649703"/>
          </a:xfrm>
        </p:grpSpPr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9869DEDD-07BB-A905-675B-01035EDE34E4}"/>
                </a:ext>
              </a:extLst>
            </p:cNvPr>
            <p:cNvSpPr txBox="1"/>
            <p:nvPr/>
          </p:nvSpPr>
          <p:spPr>
            <a:xfrm>
              <a:off x="7634745" y="4755176"/>
              <a:ext cx="6593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 dirty="0">
                  <a:solidFill>
                    <a:srgbClr val="3477B2"/>
                  </a:solidFill>
                </a:rPr>
                <a:t>Palliative care</a:t>
              </a:r>
            </a:p>
          </p:txBody>
        </p:sp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49846859-D38D-369E-8EAC-B65C95DBAF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805767" y="4413250"/>
              <a:ext cx="318362" cy="342604"/>
            </a:xfrm>
            <a:prstGeom prst="rect">
              <a:avLst/>
            </a:prstGeom>
          </p:spPr>
        </p:pic>
      </p:grpSp>
      <p:sp>
        <p:nvSpPr>
          <p:cNvPr id="79" name="Rounded Rectangle 52">
            <a:extLst>
              <a:ext uri="{FF2B5EF4-FFF2-40B4-BE49-F238E27FC236}">
                <a16:creationId xmlns:a16="http://schemas.microsoft.com/office/drawing/2014/main" id="{ECB1B058-7141-25A5-47AC-9AB648F462B2}"/>
              </a:ext>
            </a:extLst>
          </p:cNvPr>
          <p:cNvSpPr/>
          <p:nvPr/>
        </p:nvSpPr>
        <p:spPr>
          <a:xfrm>
            <a:off x="2715691" y="4503279"/>
            <a:ext cx="4533916" cy="40412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727" b="1" dirty="0">
              <a:solidFill>
                <a:srgbClr val="014380"/>
              </a:solidFill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87F5FE18-B858-C897-EB6D-2BCA52D517A9}"/>
              </a:ext>
            </a:extLst>
          </p:cNvPr>
          <p:cNvSpPr/>
          <p:nvPr/>
        </p:nvSpPr>
        <p:spPr>
          <a:xfrm>
            <a:off x="3429045" y="4445185"/>
            <a:ext cx="3107211" cy="52031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rgbClr val="014380"/>
                </a:solidFill>
              </a:rPr>
              <a:t>Unscheduled Care</a:t>
            </a:r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E15CE8CD-562C-0765-77E2-F4597FEB90E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5400000">
            <a:off x="2964043" y="3873776"/>
            <a:ext cx="466987" cy="451045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55ECFA97-1425-5686-F453-05F444C492B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5400000">
            <a:off x="4684124" y="3873776"/>
            <a:ext cx="466987" cy="451045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02161971-7633-771B-B5DD-E7C1FA50097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5400000">
            <a:off x="6404207" y="3873776"/>
            <a:ext cx="466987" cy="451045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77B477F7-008A-EFCE-DA32-696905C1CB33}"/>
              </a:ext>
            </a:extLst>
          </p:cNvPr>
          <p:cNvSpPr txBox="1"/>
          <p:nvPr/>
        </p:nvSpPr>
        <p:spPr>
          <a:xfrm>
            <a:off x="381631" y="1033923"/>
            <a:ext cx="3492138" cy="340519"/>
          </a:xfrm>
          <a:prstGeom prst="round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14380"/>
                </a:solidFill>
              </a:rPr>
              <a:t>Reasons people access unscheduled care</a:t>
            </a:r>
          </a:p>
        </p:txBody>
      </p:sp>
      <p:pic>
        <p:nvPicPr>
          <p:cNvPr id="85" name="Picture 84">
            <a:extLst>
              <a:ext uri="{FF2B5EF4-FFF2-40B4-BE49-F238E27FC236}">
                <a16:creationId xmlns:a16="http://schemas.microsoft.com/office/drawing/2014/main" id="{15E4EF0F-E91A-FEB2-0DC8-4746487E5C3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225577" flipH="1">
            <a:off x="4270815" y="891134"/>
            <a:ext cx="1017296" cy="1017296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CEE48DEF-0970-12B8-42B9-AB2B8659E83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0119581" flipH="1">
            <a:off x="7457201" y="2398836"/>
            <a:ext cx="1098775" cy="1098775"/>
          </a:xfrm>
          <a:prstGeom prst="rect">
            <a:avLst/>
          </a:prstGeom>
        </p:spPr>
      </p:pic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4E5DE018-6E11-C8E5-1DE2-3E56E4F0E88D}"/>
              </a:ext>
            </a:extLst>
          </p:cNvPr>
          <p:cNvCxnSpPr/>
          <p:nvPr/>
        </p:nvCxnSpPr>
        <p:spPr>
          <a:xfrm>
            <a:off x="396379" y="1204183"/>
            <a:ext cx="6605" cy="1557875"/>
          </a:xfrm>
          <a:prstGeom prst="line">
            <a:avLst/>
          </a:prstGeom>
          <a:ln w="28575">
            <a:solidFill>
              <a:srgbClr val="F2F2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ounded Rectangle 30">
            <a:extLst>
              <a:ext uri="{FF2B5EF4-FFF2-40B4-BE49-F238E27FC236}">
                <a16:creationId xmlns:a16="http://schemas.microsoft.com/office/drawing/2014/main" id="{1086B56B-18C6-92E7-80F0-7E4B99778112}"/>
              </a:ext>
            </a:extLst>
          </p:cNvPr>
          <p:cNvSpPr/>
          <p:nvPr/>
        </p:nvSpPr>
        <p:spPr>
          <a:xfrm>
            <a:off x="388235" y="1511990"/>
            <a:ext cx="263829" cy="282795"/>
          </a:xfrm>
          <a:prstGeom prst="round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rgbClr val="014380"/>
                </a:solidFill>
              </a:rPr>
              <a:t>1</a:t>
            </a:r>
            <a:endParaRPr lang="en-GB" b="1" dirty="0">
              <a:solidFill>
                <a:srgbClr val="014380"/>
              </a:solidFill>
            </a:endParaRPr>
          </a:p>
        </p:txBody>
      </p:sp>
      <p:sp>
        <p:nvSpPr>
          <p:cNvPr id="89" name="Rounded Rectangle 65">
            <a:extLst>
              <a:ext uri="{FF2B5EF4-FFF2-40B4-BE49-F238E27FC236}">
                <a16:creationId xmlns:a16="http://schemas.microsoft.com/office/drawing/2014/main" id="{6D20F026-5340-0184-46CF-3D8EF26CD861}"/>
              </a:ext>
            </a:extLst>
          </p:cNvPr>
          <p:cNvSpPr/>
          <p:nvPr/>
        </p:nvSpPr>
        <p:spPr>
          <a:xfrm>
            <a:off x="388235" y="1926852"/>
            <a:ext cx="263829" cy="282795"/>
          </a:xfrm>
          <a:prstGeom prst="round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rgbClr val="014380"/>
                </a:solidFill>
              </a:rPr>
              <a:t>2</a:t>
            </a:r>
            <a:endParaRPr lang="en-GB" b="1" dirty="0">
              <a:solidFill>
                <a:srgbClr val="014380"/>
              </a:solidFill>
            </a:endParaRPr>
          </a:p>
        </p:txBody>
      </p:sp>
      <p:sp>
        <p:nvSpPr>
          <p:cNvPr id="90" name="Rounded Rectangle 67">
            <a:extLst>
              <a:ext uri="{FF2B5EF4-FFF2-40B4-BE49-F238E27FC236}">
                <a16:creationId xmlns:a16="http://schemas.microsoft.com/office/drawing/2014/main" id="{59BF35A5-5E96-B741-8C27-BD593CF1274C}"/>
              </a:ext>
            </a:extLst>
          </p:cNvPr>
          <p:cNvSpPr/>
          <p:nvPr/>
        </p:nvSpPr>
        <p:spPr>
          <a:xfrm>
            <a:off x="394840" y="2341714"/>
            <a:ext cx="263829" cy="282795"/>
          </a:xfrm>
          <a:prstGeom prst="round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rgbClr val="014380"/>
                </a:solidFill>
              </a:rPr>
              <a:t>3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9F180927-B414-8EFD-3269-9AAEC7BF8409}"/>
              </a:ext>
            </a:extLst>
          </p:cNvPr>
          <p:cNvSpPr/>
          <p:nvPr/>
        </p:nvSpPr>
        <p:spPr>
          <a:xfrm>
            <a:off x="722279" y="1514887"/>
            <a:ext cx="20793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chemeClr val="tx1">
                    <a:lumMod val="75000"/>
                  </a:schemeClr>
                </a:solidFill>
              </a:rPr>
              <a:t>Sudden accident or illness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5193D1C5-6689-250C-CCF8-5BB8AB29E418}"/>
              </a:ext>
            </a:extLst>
          </p:cNvPr>
          <p:cNvSpPr/>
          <p:nvPr/>
        </p:nvSpPr>
        <p:spPr>
          <a:xfrm>
            <a:off x="722279" y="1930023"/>
            <a:ext cx="32551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chemeClr val="tx1">
                    <a:lumMod val="75000"/>
                  </a:schemeClr>
                </a:solidFill>
              </a:rPr>
              <a:t>Frailty, palliative and long-term conditions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D698D0C5-BBA8-F26D-9900-F788677C43A4}"/>
              </a:ext>
            </a:extLst>
          </p:cNvPr>
          <p:cNvSpPr/>
          <p:nvPr/>
        </p:nvSpPr>
        <p:spPr>
          <a:xfrm>
            <a:off x="746076" y="2255177"/>
            <a:ext cx="18085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en-GB" sz="1400" dirty="0">
                <a:solidFill>
                  <a:schemeClr val="tx1">
                    <a:lumMod val="75000"/>
                  </a:schemeClr>
                </a:solidFill>
              </a:rPr>
              <a:t>Multiple disadvantage</a:t>
            </a:r>
          </a:p>
        </p:txBody>
      </p:sp>
    </p:spTree>
    <p:extLst>
      <p:ext uri="{BB962C8B-B14F-4D97-AF65-F5344CB8AC3E}">
        <p14:creationId xmlns:p14="http://schemas.microsoft.com/office/powerpoint/2010/main" val="11527913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04AE9B-F704-B062-5853-7C9803A7FF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7BD3C88-C27D-7667-B77A-4D58E0B82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850" y="241268"/>
            <a:ext cx="8488800" cy="375571"/>
          </a:xfrm>
        </p:spPr>
        <p:txBody>
          <a:bodyPr/>
          <a:lstStyle/>
          <a:p>
            <a:r>
              <a:rPr lang="en-GB" dirty="0"/>
              <a:t>Unscheduled care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A3E2D4-6C82-07C2-7EF9-FD01153CA7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65295"/>
            <a:ext cx="8980186" cy="363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1454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655F4F-1278-652B-92AF-0902762C30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6C14884-0FFA-0BA3-FE8E-D3A8B5C82D78}"/>
              </a:ext>
            </a:extLst>
          </p:cNvPr>
          <p:cNvSpPr txBox="1">
            <a:spLocks/>
          </p:cNvSpPr>
          <p:nvPr/>
        </p:nvSpPr>
        <p:spPr>
          <a:xfrm>
            <a:off x="384291" y="2217262"/>
            <a:ext cx="8426606" cy="118042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b="0" u="none" kern="1200" spc="-20" baseline="0">
                <a:solidFill>
                  <a:schemeClr val="bg1"/>
                </a:solidFill>
                <a:uFill>
                  <a:solidFill>
                    <a:srgbClr val="00A2E5"/>
                  </a:solidFill>
                </a:u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/>
              <a:t>Few other things to note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73D436F-3497-150D-B132-9736597AEA60}"/>
              </a:ext>
            </a:extLst>
          </p:cNvPr>
          <p:cNvSpPr txBox="1">
            <a:spLocks/>
          </p:cNvSpPr>
          <p:nvPr/>
        </p:nvSpPr>
        <p:spPr>
          <a:xfrm>
            <a:off x="384291" y="2993814"/>
            <a:ext cx="5386194" cy="60791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3884432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2F6233-A5B2-9636-B7F0-571CFA3A58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8D672A32-5CC1-EBBB-1DE2-CCB51AF2B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000" dirty="0"/>
              <a:t>Systems thinking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B03E9F9-6318-D51B-3999-498A22FEDDF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11800" y="1427547"/>
            <a:ext cx="8312850" cy="33909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GB" sz="1800" dirty="0">
              <a:solidFill>
                <a:srgbClr val="014380"/>
              </a:solidFill>
              <a:highlight>
                <a:srgbClr val="FFFF00"/>
              </a:highlight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Tx/>
              <a:buChar char="-"/>
            </a:pPr>
            <a:endParaRPr lang="en-GB" sz="1800" dirty="0">
              <a:solidFill>
                <a:srgbClr val="014380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Tx/>
              <a:buChar char="-"/>
            </a:pPr>
            <a:endParaRPr lang="en-GB" sz="1800" dirty="0">
              <a:solidFill>
                <a:srgbClr val="01438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842D9C-5759-AF3C-D7BA-6A86FEAE4B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750" y="1181100"/>
            <a:ext cx="31750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7472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F216BC-DA9E-E408-5CFA-6E37241FF9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5F321F56-EF0B-90EA-E34F-9DB7F83CA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000" dirty="0"/>
              <a:t>The spaces between the silos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0B2967B-629D-D057-630F-FB299D9654E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35850" y="1266825"/>
            <a:ext cx="8312850" cy="33909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FontTx/>
              <a:buChar char="-"/>
            </a:pPr>
            <a:endParaRPr lang="en-GB" sz="1800" dirty="0">
              <a:solidFill>
                <a:srgbClr val="014380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Tx/>
              <a:buChar char="-"/>
            </a:pPr>
            <a:endParaRPr lang="en-GB" sz="1800" dirty="0">
              <a:solidFill>
                <a:srgbClr val="01438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D94EDA-99AF-DB79-521A-33E781AB00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789" y="503414"/>
            <a:ext cx="4437872" cy="4437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617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80A094-44CF-B5E8-5DEE-1219481A7A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C2CB0-F238-141A-BA51-7B26C4EFD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850" y="237251"/>
            <a:ext cx="8488800" cy="375571"/>
          </a:xfrm>
        </p:spPr>
        <p:txBody>
          <a:bodyPr/>
          <a:lstStyle/>
          <a:p>
            <a:r>
              <a:rPr lang="en-GB" sz="3000" dirty="0"/>
              <a:t>Questions you have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548B0E-6DB6-4B32-371E-1B04EE5A48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1176" y="1247684"/>
            <a:ext cx="3381647" cy="338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4745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B9E1E0-8F83-043A-9A1F-89D767C8A4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9741486D-0525-ECA2-2834-9C5E0613A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830" y="247146"/>
            <a:ext cx="9103057" cy="375571"/>
          </a:xfrm>
        </p:spPr>
        <p:txBody>
          <a:bodyPr/>
          <a:lstStyle/>
          <a:p>
            <a:r>
              <a:rPr lang="en-GB" sz="3000" dirty="0"/>
              <a:t>Thinking as a system does not mean you need to do everything now and everything together.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2FE25B-7D29-BD6E-5322-63730531B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3570" y="1181489"/>
            <a:ext cx="3336860" cy="333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7184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4C205C-A928-CE44-EA8A-C67707B8A8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40803F0-0C51-7D8D-23FF-6410C340A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269" y="247146"/>
            <a:ext cx="8488800" cy="375571"/>
          </a:xfrm>
        </p:spPr>
        <p:txBody>
          <a:bodyPr/>
          <a:lstStyle/>
          <a:p>
            <a:r>
              <a:rPr lang="en-GB" sz="3000" dirty="0"/>
              <a:t>Instead, it means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4AF8F8-B75B-E0EE-B9F2-ABA5FF2783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442" y="696297"/>
            <a:ext cx="2571750" cy="25717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835B99-665D-DC75-5BE6-D106E7CB8C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4888" y="1141223"/>
            <a:ext cx="2571750" cy="16818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19937B-3DE5-FBAB-4373-D32706F507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0201" y="1141223"/>
            <a:ext cx="1801873" cy="18018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01347B7-23F8-74D7-B538-E32BF901FA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8870" y="3174231"/>
            <a:ext cx="1224643" cy="12246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44F8619-ACDC-22D0-5D94-6E5F2B55AC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9545" y="2870476"/>
            <a:ext cx="1750656" cy="175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5057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4D2352-E886-72A9-A622-991EFEC8EF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5D96111E-94DC-B99A-2C4D-4FA678DC7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000" dirty="0"/>
              <a:t>Being in the same room isn’t system action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FC4A3AF-EA35-EFCB-6FDA-43AEBE08D04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35850" y="1266825"/>
            <a:ext cx="8312850" cy="33909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GB" sz="1800" dirty="0">
              <a:solidFill>
                <a:srgbClr val="01438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GB" sz="1800" dirty="0">
              <a:solidFill>
                <a:srgbClr val="014380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Tx/>
              <a:buChar char="-"/>
            </a:pPr>
            <a:endParaRPr lang="en-GB" sz="1800" dirty="0">
              <a:solidFill>
                <a:srgbClr val="014380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Tx/>
              <a:buChar char="-"/>
            </a:pPr>
            <a:endParaRPr lang="en-GB" sz="1800" dirty="0">
              <a:solidFill>
                <a:srgbClr val="01438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A9B076-F360-6A4C-7818-54E1408E46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6978" y="977828"/>
            <a:ext cx="3850043" cy="385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7390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D3D626-B6C0-3263-0B36-68EEAF4304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FC2479FC-70EF-DC4B-9794-D6AA185B084A}"/>
              </a:ext>
            </a:extLst>
          </p:cNvPr>
          <p:cNvSpPr txBox="1">
            <a:spLocks/>
          </p:cNvSpPr>
          <p:nvPr/>
        </p:nvSpPr>
        <p:spPr>
          <a:xfrm>
            <a:off x="384291" y="2217262"/>
            <a:ext cx="8426606" cy="118042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b="0" u="none" kern="1200" spc="-20" baseline="0">
                <a:solidFill>
                  <a:schemeClr val="bg1"/>
                </a:solidFill>
                <a:uFill>
                  <a:solidFill>
                    <a:srgbClr val="00A2E5"/>
                  </a:solidFill>
                </a:u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/>
              <a:t>Systems thinking in our roles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9106A9B-7675-B57A-2544-8FCE49C1305E}"/>
              </a:ext>
            </a:extLst>
          </p:cNvPr>
          <p:cNvSpPr txBox="1">
            <a:spLocks/>
          </p:cNvSpPr>
          <p:nvPr/>
        </p:nvSpPr>
        <p:spPr>
          <a:xfrm>
            <a:off x="384291" y="2993814"/>
            <a:ext cx="5386194" cy="60791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0221374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79228D-7FC0-6B68-F6F1-ADC632EAAA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DAB8AC44-C849-F269-1CD4-73F39904A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can we do with our role?</a:t>
            </a:r>
          </a:p>
        </p:txBody>
      </p:sp>
      <p:sp>
        <p:nvSpPr>
          <p:cNvPr id="2" name="Content Placeholder 10">
            <a:extLst>
              <a:ext uri="{FF2B5EF4-FFF2-40B4-BE49-F238E27FC236}">
                <a16:creationId xmlns:a16="http://schemas.microsoft.com/office/drawing/2014/main" id="{F0A15D7E-0CA2-3831-AFBF-848EBDB0DD21}"/>
              </a:ext>
            </a:extLst>
          </p:cNvPr>
          <p:cNvSpPr txBox="1">
            <a:spLocks/>
          </p:cNvSpPr>
          <p:nvPr/>
        </p:nvSpPr>
        <p:spPr>
          <a:xfrm>
            <a:off x="212956" y="1346019"/>
            <a:ext cx="2520000" cy="7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14380"/>
              </a:buClr>
              <a:buFont typeface="Arial"/>
              <a:buChar char="•"/>
              <a:defRPr sz="2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14380"/>
              </a:buClr>
              <a:buFont typeface="Arial"/>
              <a:buChar char="–"/>
              <a:defRPr sz="20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14380"/>
              </a:buClr>
              <a:buFont typeface="Arial"/>
              <a:buChar char="•"/>
              <a:defRPr sz="18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14380"/>
              </a:buClr>
              <a:buFont typeface="Arial"/>
              <a:buChar char="–"/>
              <a:defRPr sz="16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14380"/>
              </a:buClr>
              <a:buFont typeface="Arial"/>
              <a:buChar char="»"/>
              <a:defRPr sz="16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600"/>
              </a:spcAft>
              <a:buFont typeface="Arial"/>
              <a:buNone/>
            </a:pPr>
            <a:r>
              <a:rPr lang="en-GB" b="1" dirty="0">
                <a:solidFill>
                  <a:srgbClr val="014380"/>
                </a:solidFill>
              </a:rPr>
              <a:t>Start somewhere, go everywhere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AA47ECAB-B38C-4481-E5A3-757996D34AA4}"/>
              </a:ext>
            </a:extLst>
          </p:cNvPr>
          <p:cNvSpPr txBox="1">
            <a:spLocks/>
          </p:cNvSpPr>
          <p:nvPr/>
        </p:nvSpPr>
        <p:spPr>
          <a:xfrm>
            <a:off x="3206312" y="1346019"/>
            <a:ext cx="2520000" cy="7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14380"/>
              </a:buClr>
              <a:buFont typeface="Arial"/>
              <a:buChar char="•"/>
              <a:defRPr sz="2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14380"/>
              </a:buClr>
              <a:buFont typeface="Arial"/>
              <a:buChar char="–"/>
              <a:defRPr sz="20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14380"/>
              </a:buClr>
              <a:buFont typeface="Arial"/>
              <a:buChar char="•"/>
              <a:defRPr sz="18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14380"/>
              </a:buClr>
              <a:buFont typeface="Arial"/>
              <a:buChar char="–"/>
              <a:defRPr sz="16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14380"/>
              </a:buClr>
              <a:buFont typeface="Arial"/>
              <a:buChar char="»"/>
              <a:defRPr sz="16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600"/>
              </a:spcAft>
              <a:buFont typeface="Arial"/>
              <a:buNone/>
            </a:pPr>
            <a:r>
              <a:rPr lang="en-GB" b="1" dirty="0">
                <a:solidFill>
                  <a:srgbClr val="014380"/>
                </a:solidFill>
              </a:rPr>
              <a:t>Avoid over simplification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3052C7C0-DB5C-5D9F-89BA-294A9BD5D6CA}"/>
              </a:ext>
            </a:extLst>
          </p:cNvPr>
          <p:cNvSpPr txBox="1">
            <a:spLocks/>
          </p:cNvSpPr>
          <p:nvPr/>
        </p:nvSpPr>
        <p:spPr>
          <a:xfrm>
            <a:off x="5963942" y="1346019"/>
            <a:ext cx="2860707" cy="7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14380"/>
              </a:buClr>
              <a:buFont typeface="Arial"/>
              <a:buChar char="•"/>
              <a:defRPr sz="2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14380"/>
              </a:buClr>
              <a:buFont typeface="Arial"/>
              <a:buChar char="–"/>
              <a:defRPr sz="20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14380"/>
              </a:buClr>
              <a:buFont typeface="Arial"/>
              <a:buChar char="•"/>
              <a:defRPr sz="18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14380"/>
              </a:buClr>
              <a:buFont typeface="Arial"/>
              <a:buChar char="–"/>
              <a:defRPr sz="16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14380"/>
              </a:buClr>
              <a:buFont typeface="Arial"/>
              <a:buChar char="»"/>
              <a:defRPr sz="16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600"/>
              </a:spcAft>
              <a:buFont typeface="Arial"/>
              <a:buNone/>
            </a:pPr>
            <a:r>
              <a:rPr lang="en-GB" b="1" dirty="0">
                <a:solidFill>
                  <a:srgbClr val="014380"/>
                </a:solidFill>
              </a:rPr>
              <a:t>Be curious about what is asked of you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D41F1154-37A3-BE81-0CFB-C82C8C6EA1FF}"/>
              </a:ext>
            </a:extLst>
          </p:cNvPr>
          <p:cNvSpPr txBox="1">
            <a:spLocks/>
          </p:cNvSpPr>
          <p:nvPr/>
        </p:nvSpPr>
        <p:spPr>
          <a:xfrm>
            <a:off x="212956" y="2567695"/>
            <a:ext cx="2520000" cy="7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14380"/>
              </a:buClr>
              <a:buFont typeface="Arial"/>
              <a:buChar char="•"/>
              <a:defRPr sz="2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14380"/>
              </a:buClr>
              <a:buFont typeface="Arial"/>
              <a:buChar char="–"/>
              <a:defRPr sz="20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14380"/>
              </a:buClr>
              <a:buFont typeface="Arial"/>
              <a:buChar char="•"/>
              <a:defRPr sz="18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14380"/>
              </a:buClr>
              <a:buFont typeface="Arial"/>
              <a:buChar char="–"/>
              <a:defRPr sz="16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14380"/>
              </a:buClr>
              <a:buFont typeface="Arial"/>
              <a:buChar char="»"/>
              <a:defRPr sz="16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600"/>
              </a:spcAft>
              <a:buFont typeface="Arial"/>
              <a:buNone/>
            </a:pPr>
            <a:r>
              <a:rPr lang="en-GB" b="1" dirty="0">
                <a:solidFill>
                  <a:srgbClr val="014380"/>
                </a:solidFill>
              </a:rPr>
              <a:t>Who to bring in matters 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33BB36B2-D9FA-E841-006C-0E88E3800DA1}"/>
              </a:ext>
            </a:extLst>
          </p:cNvPr>
          <p:cNvSpPr txBox="1">
            <a:spLocks/>
          </p:cNvSpPr>
          <p:nvPr/>
        </p:nvSpPr>
        <p:spPr>
          <a:xfrm>
            <a:off x="6134295" y="2567695"/>
            <a:ext cx="2520000" cy="7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14380"/>
              </a:buClr>
              <a:buFont typeface="Arial"/>
              <a:buChar char="•"/>
              <a:defRPr sz="2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14380"/>
              </a:buClr>
              <a:buFont typeface="Arial"/>
              <a:buChar char="–"/>
              <a:defRPr sz="20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14380"/>
              </a:buClr>
              <a:buFont typeface="Arial"/>
              <a:buChar char="•"/>
              <a:defRPr sz="18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14380"/>
              </a:buClr>
              <a:buFont typeface="Arial"/>
              <a:buChar char="–"/>
              <a:defRPr sz="16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14380"/>
              </a:buClr>
              <a:buFont typeface="Arial"/>
              <a:buChar char="»"/>
              <a:defRPr sz="16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600"/>
              </a:spcAft>
              <a:buFont typeface="Arial"/>
              <a:buNone/>
            </a:pPr>
            <a:r>
              <a:rPr lang="en-GB" b="1" dirty="0">
                <a:solidFill>
                  <a:srgbClr val="014380"/>
                </a:solidFill>
              </a:rPr>
              <a:t>Mapping is just the start</a:t>
            </a:r>
          </a:p>
        </p:txBody>
      </p:sp>
      <p:sp>
        <p:nvSpPr>
          <p:cNvPr id="8" name="Content Placeholder 10">
            <a:extLst>
              <a:ext uri="{FF2B5EF4-FFF2-40B4-BE49-F238E27FC236}">
                <a16:creationId xmlns:a16="http://schemas.microsoft.com/office/drawing/2014/main" id="{7BA604E4-2128-0C91-1804-36FD8A3BD132}"/>
              </a:ext>
            </a:extLst>
          </p:cNvPr>
          <p:cNvSpPr txBox="1">
            <a:spLocks/>
          </p:cNvSpPr>
          <p:nvPr/>
        </p:nvSpPr>
        <p:spPr>
          <a:xfrm>
            <a:off x="212956" y="3826752"/>
            <a:ext cx="2520000" cy="7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14380"/>
              </a:buClr>
              <a:buFont typeface="Arial"/>
              <a:buChar char="•"/>
              <a:defRPr sz="2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14380"/>
              </a:buClr>
              <a:buFont typeface="Arial"/>
              <a:buChar char="–"/>
              <a:defRPr sz="20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14380"/>
              </a:buClr>
              <a:buFont typeface="Arial"/>
              <a:buChar char="•"/>
              <a:defRPr sz="18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14380"/>
              </a:buClr>
              <a:buFont typeface="Arial"/>
              <a:buChar char="–"/>
              <a:defRPr sz="16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14380"/>
              </a:buClr>
              <a:buFont typeface="Arial"/>
              <a:buChar char="»"/>
              <a:defRPr sz="16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600"/>
              </a:spcAft>
              <a:buFont typeface="Arial"/>
              <a:buNone/>
            </a:pPr>
            <a:r>
              <a:rPr lang="en-GB" b="1" dirty="0">
                <a:solidFill>
                  <a:srgbClr val="014380"/>
                </a:solidFill>
              </a:rPr>
              <a:t>How you frame information</a:t>
            </a:r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7E023479-AAF4-5BAB-6C1D-FB2D3B7B2AB1}"/>
              </a:ext>
            </a:extLst>
          </p:cNvPr>
          <p:cNvSpPr txBox="1">
            <a:spLocks/>
          </p:cNvSpPr>
          <p:nvPr/>
        </p:nvSpPr>
        <p:spPr>
          <a:xfrm>
            <a:off x="3555681" y="3826752"/>
            <a:ext cx="1821263" cy="7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14380"/>
              </a:buClr>
              <a:buFont typeface="Arial"/>
              <a:buChar char="•"/>
              <a:defRPr sz="2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14380"/>
              </a:buClr>
              <a:buFont typeface="Arial"/>
              <a:buChar char="–"/>
              <a:defRPr sz="20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14380"/>
              </a:buClr>
              <a:buFont typeface="Arial"/>
              <a:buChar char="•"/>
              <a:defRPr sz="18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14380"/>
              </a:buClr>
              <a:buFont typeface="Arial"/>
              <a:buChar char="–"/>
              <a:defRPr sz="16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14380"/>
              </a:buClr>
              <a:buFont typeface="Arial"/>
              <a:buChar char="»"/>
              <a:defRPr sz="16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600"/>
              </a:spcAft>
              <a:buFont typeface="Arial"/>
              <a:buNone/>
            </a:pPr>
            <a:r>
              <a:rPr lang="en-GB" b="1" dirty="0">
                <a:solidFill>
                  <a:srgbClr val="014380"/>
                </a:solidFill>
              </a:rPr>
              <a:t>Sign off vs buy in</a:t>
            </a:r>
          </a:p>
        </p:txBody>
      </p: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30099325-221F-9123-7224-3EC7C1B6EEAA}"/>
              </a:ext>
            </a:extLst>
          </p:cNvPr>
          <p:cNvSpPr txBox="1">
            <a:spLocks/>
          </p:cNvSpPr>
          <p:nvPr/>
        </p:nvSpPr>
        <p:spPr>
          <a:xfrm>
            <a:off x="6134295" y="3826752"/>
            <a:ext cx="2520000" cy="7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14380"/>
              </a:buClr>
              <a:buFont typeface="Arial"/>
              <a:buChar char="•"/>
              <a:defRPr sz="2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14380"/>
              </a:buClr>
              <a:buFont typeface="Arial"/>
              <a:buChar char="–"/>
              <a:defRPr sz="20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14380"/>
              </a:buClr>
              <a:buFont typeface="Arial"/>
              <a:buChar char="•"/>
              <a:defRPr sz="18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14380"/>
              </a:buClr>
              <a:buFont typeface="Arial"/>
              <a:buChar char="–"/>
              <a:defRPr sz="16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14380"/>
              </a:buClr>
              <a:buFont typeface="Arial"/>
              <a:buChar char="»"/>
              <a:defRPr sz="16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600"/>
              </a:spcAft>
              <a:buFont typeface="Arial"/>
              <a:buNone/>
            </a:pPr>
            <a:r>
              <a:rPr lang="en-GB" b="1" dirty="0">
                <a:solidFill>
                  <a:srgbClr val="014380"/>
                </a:solidFill>
              </a:rPr>
              <a:t>Look for system impacts</a:t>
            </a:r>
          </a:p>
        </p:txBody>
      </p:sp>
      <p:sp>
        <p:nvSpPr>
          <p:cNvPr id="14" name="Content Placeholder 10">
            <a:extLst>
              <a:ext uri="{FF2B5EF4-FFF2-40B4-BE49-F238E27FC236}">
                <a16:creationId xmlns:a16="http://schemas.microsoft.com/office/drawing/2014/main" id="{C767BE13-9FBC-4176-0018-61BECD3ACCA0}"/>
              </a:ext>
            </a:extLst>
          </p:cNvPr>
          <p:cNvSpPr txBox="1">
            <a:spLocks/>
          </p:cNvSpPr>
          <p:nvPr/>
        </p:nvSpPr>
        <p:spPr>
          <a:xfrm>
            <a:off x="3555681" y="2567695"/>
            <a:ext cx="1821263" cy="7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14380"/>
              </a:buClr>
              <a:buFont typeface="Arial"/>
              <a:buChar char="•"/>
              <a:defRPr sz="2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14380"/>
              </a:buClr>
              <a:buFont typeface="Arial"/>
              <a:buChar char="–"/>
              <a:defRPr sz="20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14380"/>
              </a:buClr>
              <a:buFont typeface="Arial"/>
              <a:buChar char="•"/>
              <a:defRPr sz="18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14380"/>
              </a:buClr>
              <a:buFont typeface="Arial"/>
              <a:buChar char="–"/>
              <a:defRPr sz="16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14380"/>
              </a:buClr>
              <a:buFont typeface="Arial"/>
              <a:buChar char="»"/>
              <a:defRPr sz="16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600"/>
              </a:spcAft>
              <a:buFont typeface="Arial"/>
              <a:buNone/>
            </a:pPr>
            <a:r>
              <a:rPr lang="en-GB" b="1" dirty="0">
                <a:solidFill>
                  <a:srgbClr val="014380"/>
                </a:solidFill>
              </a:rPr>
              <a:t>Provide challenge</a:t>
            </a:r>
          </a:p>
        </p:txBody>
      </p:sp>
    </p:spTree>
    <p:extLst>
      <p:ext uri="{BB962C8B-B14F-4D97-AF65-F5344CB8AC3E}">
        <p14:creationId xmlns:p14="http://schemas.microsoft.com/office/powerpoint/2010/main" val="4207709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BC8957-DE83-DD02-491E-023B1EB6D3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70D7797-3C9A-3F41-B808-6F8FA61E0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850" y="240984"/>
            <a:ext cx="8488800" cy="375571"/>
          </a:xfrm>
        </p:spPr>
        <p:txBody>
          <a:bodyPr/>
          <a:lstStyle/>
          <a:p>
            <a:r>
              <a:rPr lang="en-GB" sz="3000" dirty="0"/>
              <a:t>What does systems thinking mean for different roles?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5FFAE4-1918-461F-7639-83F0E1985F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250" y="1104900"/>
            <a:ext cx="3276600" cy="3276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08EA6B1-DD6F-3DE0-57B3-B23F5DB3C7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9552" y="1685927"/>
            <a:ext cx="2241548" cy="224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62764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228E58-5CFC-B531-5740-FFBE4CDD4C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19B6F7E-9A6C-ABA7-AD10-75C0088DB0B4}"/>
              </a:ext>
            </a:extLst>
          </p:cNvPr>
          <p:cNvSpPr txBox="1">
            <a:spLocks/>
          </p:cNvSpPr>
          <p:nvPr/>
        </p:nvSpPr>
        <p:spPr>
          <a:xfrm>
            <a:off x="384291" y="2217262"/>
            <a:ext cx="8426606" cy="118042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b="0" u="none" kern="1200" spc="-20" baseline="0">
                <a:solidFill>
                  <a:schemeClr val="bg1"/>
                </a:solidFill>
                <a:uFill>
                  <a:solidFill>
                    <a:srgbClr val="00A2E5"/>
                  </a:solidFill>
                </a:u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/>
              <a:t>What next?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302FC83-9E2F-4E6A-FB66-8781BEF056A5}"/>
              </a:ext>
            </a:extLst>
          </p:cNvPr>
          <p:cNvSpPr txBox="1">
            <a:spLocks/>
          </p:cNvSpPr>
          <p:nvPr/>
        </p:nvSpPr>
        <p:spPr>
          <a:xfrm>
            <a:off x="384291" y="2993814"/>
            <a:ext cx="5386194" cy="60791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04730386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964F05-8BDE-766E-AF04-2E9F12F987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D6EF620B-765A-9C19-71D0-4A1FEB58E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850" y="240984"/>
            <a:ext cx="8488800" cy="375571"/>
          </a:xfrm>
        </p:spPr>
        <p:txBody>
          <a:bodyPr/>
          <a:lstStyle/>
          <a:p>
            <a:r>
              <a:rPr lang="en-GB" sz="3000" dirty="0"/>
              <a:t>What next?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63D658-BA41-1DF4-FB1D-2DA29B744B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4528" y="1846861"/>
            <a:ext cx="5962956" cy="20194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F231BC-B546-70F2-744E-6FA8B3FF21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80" y="1827810"/>
            <a:ext cx="2883048" cy="203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2163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AF64F5-4CC3-827A-BCD1-BB4B0A47F5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170D29A-C4F1-C8A6-01A3-ABEFBC2DC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850" y="240984"/>
            <a:ext cx="8488800" cy="375571"/>
          </a:xfrm>
        </p:spPr>
        <p:txBody>
          <a:bodyPr/>
          <a:lstStyle/>
          <a:p>
            <a:r>
              <a:rPr lang="en-GB" sz="3000" dirty="0"/>
              <a:t>What next?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BA7F5FB-932D-68D6-2C11-03F1943D31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784" y="1336468"/>
            <a:ext cx="8586432" cy="2959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53628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ED57D9-B77B-F2FE-55A2-C00541057F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9B2B41A-3CEF-7E82-9779-A5997798E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850" y="240984"/>
            <a:ext cx="8488800" cy="375571"/>
          </a:xfrm>
        </p:spPr>
        <p:txBody>
          <a:bodyPr/>
          <a:lstStyle/>
          <a:p>
            <a:r>
              <a:rPr lang="en-GB" sz="3000" dirty="0"/>
              <a:t>What next?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73DD36-EAB5-ECD3-51DA-E68C41A318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897" y="1003821"/>
            <a:ext cx="6325273" cy="4019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512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FC7E3-401B-832E-FC8C-8A7C69B10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850" y="237251"/>
            <a:ext cx="8488800" cy="375571"/>
          </a:xfrm>
        </p:spPr>
        <p:txBody>
          <a:bodyPr/>
          <a:lstStyle/>
          <a:p>
            <a:r>
              <a:rPr lang="en-GB" sz="3000" dirty="0"/>
              <a:t>Agenda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C0513D-1E14-0D76-5B5C-3A8ABE8C7C7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35850" y="1168400"/>
            <a:ext cx="8488800" cy="26289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b="1" dirty="0">
                <a:solidFill>
                  <a:schemeClr val="tx2"/>
                </a:solidFill>
              </a:rPr>
              <a:t>Why think like a system?</a:t>
            </a:r>
          </a:p>
          <a:p>
            <a:pPr>
              <a:lnSpc>
                <a:spcPct val="150000"/>
              </a:lnSpc>
            </a:pPr>
            <a:r>
              <a:rPr lang="en-GB" b="1" dirty="0">
                <a:solidFill>
                  <a:schemeClr val="tx2"/>
                </a:solidFill>
              </a:rPr>
              <a:t>What is systems thinking?</a:t>
            </a:r>
          </a:p>
          <a:p>
            <a:pPr>
              <a:lnSpc>
                <a:spcPct val="150000"/>
              </a:lnSpc>
            </a:pPr>
            <a:r>
              <a:rPr lang="en-GB" b="1" dirty="0">
                <a:solidFill>
                  <a:schemeClr val="tx2"/>
                </a:solidFill>
              </a:rPr>
              <a:t>Examples in action.</a:t>
            </a:r>
          </a:p>
          <a:p>
            <a:pPr>
              <a:lnSpc>
                <a:spcPct val="150000"/>
              </a:lnSpc>
            </a:pPr>
            <a:r>
              <a:rPr lang="en-GB" b="1" dirty="0">
                <a:solidFill>
                  <a:schemeClr val="tx2"/>
                </a:solidFill>
              </a:rPr>
              <a:t>A few things to note.</a:t>
            </a:r>
          </a:p>
          <a:p>
            <a:pPr>
              <a:lnSpc>
                <a:spcPct val="150000"/>
              </a:lnSpc>
            </a:pPr>
            <a:r>
              <a:rPr lang="en-GB" b="1" dirty="0">
                <a:solidFill>
                  <a:schemeClr val="tx2"/>
                </a:solidFill>
              </a:rPr>
              <a:t>Applying systems thinking in your role.</a:t>
            </a:r>
          </a:p>
          <a:p>
            <a:pPr>
              <a:lnSpc>
                <a:spcPct val="150000"/>
              </a:lnSpc>
            </a:pPr>
            <a:r>
              <a:rPr lang="en-GB" b="1" dirty="0">
                <a:solidFill>
                  <a:schemeClr val="tx2"/>
                </a:solidFill>
              </a:rPr>
              <a:t>What next?</a:t>
            </a:r>
          </a:p>
        </p:txBody>
      </p:sp>
    </p:spTree>
    <p:extLst>
      <p:ext uri="{BB962C8B-B14F-4D97-AF65-F5344CB8AC3E}">
        <p14:creationId xmlns:p14="http://schemas.microsoft.com/office/powerpoint/2010/main" val="222356767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CEA382-7EB3-799E-B9BB-3BD0483256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4C9C9F9-D32F-4D4C-B8BE-61CE8619E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850" y="240984"/>
            <a:ext cx="8488800" cy="375571"/>
          </a:xfrm>
        </p:spPr>
        <p:txBody>
          <a:bodyPr/>
          <a:lstStyle/>
          <a:p>
            <a:r>
              <a:rPr lang="en-GB" sz="3000" dirty="0"/>
              <a:t>What next?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46900D-93D6-A7A8-697B-A6A643C741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88607"/>
            <a:ext cx="9144000" cy="391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74151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AF906-77AE-9FC4-0856-2551FB7D1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000" dirty="0"/>
              <a:t>How to stay connected</a:t>
            </a: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B913345D-BB05-727B-60F8-68682619732B}"/>
              </a:ext>
            </a:extLst>
          </p:cNvPr>
          <p:cNvSpPr txBox="1">
            <a:spLocks noGrp="1"/>
          </p:cNvSpPr>
          <p:nvPr>
            <p:ph sz="quarter" idx="12"/>
          </p:nvPr>
        </p:nvSpPr>
        <p:spPr>
          <a:xfrm>
            <a:off x="335850" y="1266825"/>
            <a:ext cx="8591913" cy="27173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 sz="1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GB" sz="1800" dirty="0">
                <a:solidFill>
                  <a:srgbClr val="014380"/>
                </a:solidFill>
              </a:rPr>
              <a:t>Twitter/X: </a:t>
            </a:r>
            <a:r>
              <a:rPr lang="en-GB" sz="1800" dirty="0">
                <a:solidFill>
                  <a:schemeClr val="tx1">
                    <a:lumMod val="75000"/>
                  </a:schemeClr>
                </a:solidFill>
              </a:rPr>
              <a:t>@online_his</a:t>
            </a:r>
          </a:p>
          <a:p>
            <a:pPr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GB" sz="1800" dirty="0">
                <a:solidFill>
                  <a:srgbClr val="014380"/>
                </a:solidFill>
              </a:rPr>
              <a:t>Bluesky: </a:t>
            </a:r>
            <a:r>
              <a:rPr lang="en-GB" sz="1800" dirty="0">
                <a:solidFill>
                  <a:schemeClr val="tx1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@healthimprovescot.bsky.social</a:t>
            </a:r>
            <a:r>
              <a:rPr lang="en-GB" sz="1800" dirty="0">
                <a:solidFill>
                  <a:schemeClr val="tx1">
                    <a:lumMod val="75000"/>
                  </a:schemeClr>
                </a:solidFill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GB" sz="1800" dirty="0">
                <a:solidFill>
                  <a:srgbClr val="014380"/>
                </a:solidFill>
              </a:rPr>
              <a:t>Email: </a:t>
            </a:r>
            <a:r>
              <a:rPr lang="en-GB" sz="1800" dirty="0" err="1">
                <a:solidFill>
                  <a:schemeClr val="tx1">
                    <a:lumMod val="75000"/>
                  </a:schemeClr>
                </a:solidFill>
              </a:rPr>
              <a:t>transformationalsystemchange@nhs.scot</a:t>
            </a:r>
            <a:endParaRPr lang="en-GB" sz="1800" dirty="0">
              <a:solidFill>
                <a:schemeClr val="tx1">
                  <a:lumMod val="75000"/>
                </a:schemeClr>
              </a:solidFill>
            </a:endParaRPr>
          </a:p>
          <a:p>
            <a:pPr marL="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GB" sz="1800" dirty="0">
                <a:solidFill>
                  <a:srgbClr val="014380"/>
                </a:solidFill>
              </a:rPr>
              <a:t>Web: </a:t>
            </a:r>
            <a:r>
              <a:rPr lang="en-GB" sz="1800" dirty="0" err="1">
                <a:solidFill>
                  <a:schemeClr val="tx1">
                    <a:lumMod val="75000"/>
                  </a:schemeClr>
                </a:solidFill>
              </a:rPr>
              <a:t>healthcareimprovementscotland.scot</a:t>
            </a:r>
            <a:endParaRPr lang="en-GB" sz="1800" dirty="0">
              <a:solidFill>
                <a:schemeClr val="tx1">
                  <a:lumMod val="75000"/>
                </a:schemeClr>
              </a:solidFill>
            </a:endParaRPr>
          </a:p>
          <a:p>
            <a:endParaRPr lang="en-GB" sz="1100" dirty="0">
              <a:solidFill>
                <a:srgbClr val="01438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A89953-D07C-B664-2497-BC3F199DE860}"/>
              </a:ext>
            </a:extLst>
          </p:cNvPr>
          <p:cNvSpPr txBox="1"/>
          <p:nvPr/>
        </p:nvSpPr>
        <p:spPr>
          <a:xfrm>
            <a:off x="336550" y="4559796"/>
            <a:ext cx="40264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14380"/>
                </a:solidFill>
              </a:rPr>
              <a:t>Leading quality health and care for Scotland</a:t>
            </a:r>
            <a:endParaRPr lang="en-GB" sz="1200" dirty="0">
              <a:solidFill>
                <a:srgbClr val="0143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557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B25A08-2DC5-ACCD-87E7-D6E22104DC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66B4B00-01FA-F36C-AE15-41D00E04963D}"/>
              </a:ext>
            </a:extLst>
          </p:cNvPr>
          <p:cNvSpPr txBox="1">
            <a:spLocks/>
          </p:cNvSpPr>
          <p:nvPr/>
        </p:nvSpPr>
        <p:spPr>
          <a:xfrm>
            <a:off x="384291" y="2217262"/>
            <a:ext cx="8426606" cy="118042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b="0" u="none" kern="1200" spc="-20" baseline="0">
                <a:solidFill>
                  <a:schemeClr val="bg1"/>
                </a:solidFill>
                <a:uFill>
                  <a:solidFill>
                    <a:srgbClr val="00A2E5"/>
                  </a:solidFill>
                </a:u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/>
              <a:t>Why think like a system?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844C80E-4103-C4A8-0FB0-0B215CC3E0F7}"/>
              </a:ext>
            </a:extLst>
          </p:cNvPr>
          <p:cNvSpPr txBox="1">
            <a:spLocks/>
          </p:cNvSpPr>
          <p:nvPr/>
        </p:nvSpPr>
        <p:spPr>
          <a:xfrm>
            <a:off x="384291" y="2993814"/>
            <a:ext cx="5386194" cy="60791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00468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4088503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A927BF-4522-D6C6-A33F-CFAED3AC0F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45DE3B3A-BDC6-62E9-9F9D-0E304259F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600" y="250258"/>
            <a:ext cx="8488800" cy="375571"/>
          </a:xfrm>
        </p:spPr>
        <p:txBody>
          <a:bodyPr/>
          <a:lstStyle/>
          <a:p>
            <a:r>
              <a:rPr lang="en-GB" sz="3000" dirty="0"/>
              <a:t>Why think as a system?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ACC045-3E51-B269-6471-E2E50D4F2B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836" y="1444444"/>
            <a:ext cx="2933700" cy="29337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9AB84DA-286B-0EC2-3338-331D28DC07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111922" y="1584144"/>
            <a:ext cx="293370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058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4E8BBA-4619-0E7E-3BDC-6811C3C035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A7DAF85C-A966-1EF1-D6BA-FC82CCC88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000" dirty="0"/>
              <a:t>Why think as a system?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1A730EC4-1A3C-1695-466E-30CB80D9684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57901" y="3669912"/>
            <a:ext cx="3158463" cy="375571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GB" b="1" dirty="0">
                <a:solidFill>
                  <a:srgbClr val="014380"/>
                </a:solidFill>
              </a:rPr>
              <a:t>Problem</a:t>
            </a:r>
          </a:p>
        </p:txBody>
      </p:sp>
      <p:sp>
        <p:nvSpPr>
          <p:cNvPr id="2" name="Content Placeholder 10">
            <a:extLst>
              <a:ext uri="{FF2B5EF4-FFF2-40B4-BE49-F238E27FC236}">
                <a16:creationId xmlns:a16="http://schemas.microsoft.com/office/drawing/2014/main" id="{A65A3E65-9126-CC9D-B30B-C92DCE9CEC67}"/>
              </a:ext>
            </a:extLst>
          </p:cNvPr>
          <p:cNvSpPr txBox="1">
            <a:spLocks/>
          </p:cNvSpPr>
          <p:nvPr/>
        </p:nvSpPr>
        <p:spPr>
          <a:xfrm>
            <a:off x="5235149" y="1660344"/>
            <a:ext cx="3158463" cy="37557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14380"/>
              </a:buClr>
              <a:buFont typeface="Arial"/>
              <a:buChar char="•"/>
              <a:defRPr sz="2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14380"/>
              </a:buClr>
              <a:buFont typeface="Arial"/>
              <a:buChar char="–"/>
              <a:defRPr sz="20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14380"/>
              </a:buClr>
              <a:buFont typeface="Arial"/>
              <a:buChar char="•"/>
              <a:defRPr sz="18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14380"/>
              </a:buClr>
              <a:buFont typeface="Arial"/>
              <a:buChar char="–"/>
              <a:defRPr sz="16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14380"/>
              </a:buClr>
              <a:buFont typeface="Arial"/>
              <a:buChar char="»"/>
              <a:defRPr sz="16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600"/>
              </a:spcAft>
              <a:buFont typeface="Arial"/>
              <a:buNone/>
            </a:pPr>
            <a:r>
              <a:rPr lang="en-GB" b="1" dirty="0">
                <a:solidFill>
                  <a:srgbClr val="014380"/>
                </a:solidFill>
              </a:rPr>
              <a:t>Solution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411F85-6C90-BCA2-31AE-F3ED6C3942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6536" y="1660344"/>
            <a:ext cx="2266950" cy="22669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38C959-9A98-AF9B-1B78-EE5725AAA4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368787">
            <a:off x="1965111" y="2581155"/>
            <a:ext cx="1370441" cy="13704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C6AE8BB-A783-A489-6E7F-0E866D3283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693043">
            <a:off x="5603530" y="1886530"/>
            <a:ext cx="1370441" cy="137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97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A391AB-8447-7B59-16AA-485DC1A01F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D2242C5-1714-D557-61A4-578D9214A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000" dirty="0"/>
              <a:t>Why think as a system?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DC2F19-B040-762E-3ABF-1A7326471EE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288972" y="1086439"/>
            <a:ext cx="3158463" cy="375571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GB" b="1" dirty="0">
                <a:solidFill>
                  <a:srgbClr val="014380"/>
                </a:solidFill>
              </a:rPr>
              <a:t>Change sought</a:t>
            </a:r>
          </a:p>
        </p:txBody>
      </p:sp>
      <p:sp>
        <p:nvSpPr>
          <p:cNvPr id="2" name="Content Placeholder 10">
            <a:extLst>
              <a:ext uri="{FF2B5EF4-FFF2-40B4-BE49-F238E27FC236}">
                <a16:creationId xmlns:a16="http://schemas.microsoft.com/office/drawing/2014/main" id="{A7E15474-1710-3F3E-D855-26CE785C3143}"/>
              </a:ext>
            </a:extLst>
          </p:cNvPr>
          <p:cNvSpPr txBox="1">
            <a:spLocks/>
          </p:cNvSpPr>
          <p:nvPr/>
        </p:nvSpPr>
        <p:spPr>
          <a:xfrm>
            <a:off x="3991665" y="3681490"/>
            <a:ext cx="4832985" cy="37557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14380"/>
              </a:buClr>
              <a:buFont typeface="Arial"/>
              <a:buChar char="•"/>
              <a:defRPr sz="2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14380"/>
              </a:buClr>
              <a:buFont typeface="Arial"/>
              <a:buChar char="–"/>
              <a:defRPr sz="20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14380"/>
              </a:buClr>
              <a:buFont typeface="Arial"/>
              <a:buChar char="•"/>
              <a:defRPr sz="18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14380"/>
              </a:buClr>
              <a:buFont typeface="Arial"/>
              <a:buChar char="–"/>
              <a:defRPr sz="16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14380"/>
              </a:buClr>
              <a:buFont typeface="Arial"/>
              <a:buChar char="»"/>
              <a:defRPr sz="16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600"/>
              </a:spcAft>
              <a:buFont typeface="Arial"/>
              <a:buNone/>
            </a:pPr>
            <a:r>
              <a:rPr lang="en-GB" b="1" dirty="0">
                <a:solidFill>
                  <a:srgbClr val="014380"/>
                </a:solidFill>
              </a:rPr>
              <a:t>Accidentally undermining change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00E9E5-6A5D-6DCD-A679-985F2C86A9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867451">
            <a:off x="3424505" y="1263036"/>
            <a:ext cx="1370441" cy="13704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7E834E0-4E35-B009-A635-F31A8DAF45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552558">
            <a:off x="3486670" y="3671830"/>
            <a:ext cx="1370441" cy="13704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8ED51AA-D95A-6347-B14F-E1FE6872A4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853" y="1752643"/>
            <a:ext cx="2343150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09334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12">
      <a:dk1>
        <a:srgbClr val="565456"/>
      </a:dk1>
      <a:lt1>
        <a:sysClr val="window" lastClr="FFFFFF"/>
      </a:lt1>
      <a:dk2>
        <a:srgbClr val="1B4C87"/>
      </a:dk2>
      <a:lt2>
        <a:srgbClr val="009FE2"/>
      </a:lt2>
      <a:accent1>
        <a:srgbClr val="00704A"/>
      </a:accent1>
      <a:accent2>
        <a:srgbClr val="F8971D"/>
      </a:accent2>
      <a:accent3>
        <a:srgbClr val="C6006F"/>
      </a:accent3>
      <a:accent4>
        <a:srgbClr val="78278B"/>
      </a:accent4>
      <a:accent5>
        <a:srgbClr val="B30838"/>
      </a:accent5>
      <a:accent6>
        <a:srgbClr val="7AC143"/>
      </a:accent6>
      <a:hlink>
        <a:srgbClr val="009FE2"/>
      </a:hlink>
      <a:folHlink>
        <a:srgbClr val="1B4C8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randing Presentation for Board" id="{F68CDD88-C11B-48F8-9772-B8AAA3601428}" vid="{9EFEADEC-4BA7-42F5-B618-FB32723B77FD}"/>
    </a:ext>
  </a:extLst>
</a:theme>
</file>

<file path=ppt/theme/theme2.xml><?xml version="1.0" encoding="utf-8"?>
<a:theme xmlns:a="http://schemas.openxmlformats.org/drawingml/2006/main" name="2_Office Theme">
  <a:themeElements>
    <a:clrScheme name="Custom 12">
      <a:dk1>
        <a:srgbClr val="565456"/>
      </a:dk1>
      <a:lt1>
        <a:sysClr val="window" lastClr="FFFFFF"/>
      </a:lt1>
      <a:dk2>
        <a:srgbClr val="1B4C87"/>
      </a:dk2>
      <a:lt2>
        <a:srgbClr val="009FE2"/>
      </a:lt2>
      <a:accent1>
        <a:srgbClr val="00704A"/>
      </a:accent1>
      <a:accent2>
        <a:srgbClr val="F8971D"/>
      </a:accent2>
      <a:accent3>
        <a:srgbClr val="C6006F"/>
      </a:accent3>
      <a:accent4>
        <a:srgbClr val="78278B"/>
      </a:accent4>
      <a:accent5>
        <a:srgbClr val="B30838"/>
      </a:accent5>
      <a:accent6>
        <a:srgbClr val="7AC143"/>
      </a:accent6>
      <a:hlink>
        <a:srgbClr val="009FE2"/>
      </a:hlink>
      <a:folHlink>
        <a:srgbClr val="1B4C8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randing Presentation for Board" id="{F68CDD88-C11B-48F8-9772-B8AAA3601428}" vid="{9EFEADEC-4BA7-42F5-B618-FB32723B77F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Custom 12">
    <a:dk1>
      <a:srgbClr val="565456"/>
    </a:dk1>
    <a:lt1>
      <a:sysClr val="window" lastClr="FFFFFF"/>
    </a:lt1>
    <a:dk2>
      <a:srgbClr val="1B4C87"/>
    </a:dk2>
    <a:lt2>
      <a:srgbClr val="009FE2"/>
    </a:lt2>
    <a:accent1>
      <a:srgbClr val="00704A"/>
    </a:accent1>
    <a:accent2>
      <a:srgbClr val="F8971D"/>
    </a:accent2>
    <a:accent3>
      <a:srgbClr val="C6006F"/>
    </a:accent3>
    <a:accent4>
      <a:srgbClr val="78278B"/>
    </a:accent4>
    <a:accent5>
      <a:srgbClr val="B30838"/>
    </a:accent5>
    <a:accent6>
      <a:srgbClr val="7AC143"/>
    </a:accent6>
    <a:hlink>
      <a:srgbClr val="009FE2"/>
    </a:hlink>
    <a:folHlink>
      <a:srgbClr val="1B4C8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88f555a-2937-4da4-aea8-0dfb80d5208c">
      <Terms xmlns="http://schemas.microsoft.com/office/infopath/2007/PartnerControls"/>
    </lcf76f155ced4ddcb4097134ff3c332f>
    <TaxCatchAll xmlns="0170102e-01c4-4385-bbe9-d2837f6718b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8B5A9F60C4FE46ABC3CC8F046852B1" ma:contentTypeVersion="12" ma:contentTypeDescription="Create a new document." ma:contentTypeScope="" ma:versionID="a1526d1e164de1716033655d0e35fafa">
  <xsd:schema xmlns:xsd="http://www.w3.org/2001/XMLSchema" xmlns:xs="http://www.w3.org/2001/XMLSchema" xmlns:p="http://schemas.microsoft.com/office/2006/metadata/properties" xmlns:ns2="b88f555a-2937-4da4-aea8-0dfb80d5208c" xmlns:ns3="0170102e-01c4-4385-bbe9-d2837f6718b2" targetNamespace="http://schemas.microsoft.com/office/2006/metadata/properties" ma:root="true" ma:fieldsID="4f4393665923b1d1409654b577d80e43" ns2:_="" ns3:_="">
    <xsd:import namespace="b88f555a-2937-4da4-aea8-0dfb80d5208c"/>
    <xsd:import namespace="0170102e-01c4-4385-bbe9-d2837f6718b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8f555a-2937-4da4-aea8-0dfb80d520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16ac32b6-d060-42fb-93c0-6c46742e1a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70102e-01c4-4385-bbe9-d2837f6718b2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fe9d60fd-bcc5-480e-a209-307333a4cb7b}" ma:internalName="TaxCatchAll" ma:showField="CatchAllData" ma:web="0170102e-01c4-4385-bbe9-d2837f6718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AFEE1AE-4128-496B-ACCD-A73763ACAD3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07FCB93-7797-4234-8677-9CD568EECFE0}">
  <ds:schemaRefs>
    <ds:schemaRef ds:uri="http://purl.org/dc/terms/"/>
    <ds:schemaRef ds:uri="http://schemas.microsoft.com/office/2006/documentManagement/types"/>
    <ds:schemaRef ds:uri="0170102e-01c4-4385-bbe9-d2837f6718b2"/>
    <ds:schemaRef ds:uri="http://purl.org/dc/dcmitype/"/>
    <ds:schemaRef ds:uri="http://schemas.microsoft.com/office/infopath/2007/PartnerControls"/>
    <ds:schemaRef ds:uri="http://www.w3.org/XML/1998/namespace"/>
    <ds:schemaRef ds:uri="http://purl.org/dc/elements/1.1/"/>
    <ds:schemaRef ds:uri="http://schemas.openxmlformats.org/package/2006/metadata/core-properties"/>
    <ds:schemaRef ds:uri="b88f555a-2937-4da4-aea8-0dfb80d5208c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C077363D-7C40-4A79-B6E1-23065C4447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8f555a-2937-4da4-aea8-0dfb80d5208c"/>
    <ds:schemaRef ds:uri="0170102e-01c4-4385-bbe9-d2837f6718b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10efe0bd-a030-4bca-809c-b5e6745e499a}" enabled="0" method="" siteId="{10efe0bd-a030-4bca-809c-b5e6745e499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who we are what we do</Template>
  <TotalTime>3629</TotalTime>
  <Words>700</Words>
  <PresentationFormat>On-screen Show (16:9)</PresentationFormat>
  <Paragraphs>231</Paragraphs>
  <Slides>51</Slides>
  <Notes>51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51</vt:i4>
      </vt:variant>
    </vt:vector>
  </HeadingPairs>
  <TitlesOfParts>
    <vt:vector size="55" baseType="lpstr">
      <vt:lpstr>Arial</vt:lpstr>
      <vt:lpstr>Calibri</vt:lpstr>
      <vt:lpstr>1_Office Theme</vt:lpstr>
      <vt:lpstr>2_Office Theme</vt:lpstr>
      <vt:lpstr>PowerPoint Presentation</vt:lpstr>
      <vt:lpstr>PowerPoint Presentation</vt:lpstr>
      <vt:lpstr>This session is being recorded</vt:lpstr>
      <vt:lpstr>Questions you have</vt:lpstr>
      <vt:lpstr>Agenda</vt:lpstr>
      <vt:lpstr>PowerPoint Presentation</vt:lpstr>
      <vt:lpstr>Why think as a system?</vt:lpstr>
      <vt:lpstr>Why think as a system?</vt:lpstr>
      <vt:lpstr>Why think as a system?</vt:lpstr>
      <vt:lpstr>Why think as a system?</vt:lpstr>
      <vt:lpstr>Why think as a system?</vt:lpstr>
      <vt:lpstr>Going in the same direction?</vt:lpstr>
      <vt:lpstr>Going in the same direction?</vt:lpstr>
      <vt:lpstr>System responds to where you press</vt:lpstr>
      <vt:lpstr>System responds to how you fund it </vt:lpstr>
      <vt:lpstr>We build our system</vt:lpstr>
      <vt:lpstr>We build our system</vt:lpstr>
      <vt:lpstr>PowerPoint Presentation</vt:lpstr>
      <vt:lpstr>Definition of a system</vt:lpstr>
      <vt:lpstr>Definition of a system</vt:lpstr>
      <vt:lpstr>Definition of a system</vt:lpstr>
      <vt:lpstr>Definition of a system</vt:lpstr>
      <vt:lpstr>Definition of a system</vt:lpstr>
      <vt:lpstr>Definition of a system</vt:lpstr>
      <vt:lpstr>Definition your boundary</vt:lpstr>
      <vt:lpstr>Definition your boundary</vt:lpstr>
      <vt:lpstr>Structures and behaviours of a system</vt:lpstr>
      <vt:lpstr>Cause and effect within a system</vt:lpstr>
      <vt:lpstr>Feedback loops</vt:lpstr>
      <vt:lpstr>Feedback loops</vt:lpstr>
      <vt:lpstr>Knock on effects</vt:lpstr>
      <vt:lpstr>PowerPoint Presentation</vt:lpstr>
      <vt:lpstr>Dundee care for older people</vt:lpstr>
      <vt:lpstr>Mental health and substance use</vt:lpstr>
      <vt:lpstr>Unscheduled care</vt:lpstr>
      <vt:lpstr>Unscheduled care</vt:lpstr>
      <vt:lpstr>PowerPoint Presentation</vt:lpstr>
      <vt:lpstr>Systems thinking</vt:lpstr>
      <vt:lpstr>The spaces between the silos</vt:lpstr>
      <vt:lpstr>Thinking as a system does not mean you need to do everything now and everything together.</vt:lpstr>
      <vt:lpstr>Instead, it means</vt:lpstr>
      <vt:lpstr>Being in the same room isn’t system action</vt:lpstr>
      <vt:lpstr>PowerPoint Presentation</vt:lpstr>
      <vt:lpstr>What can we do with our role?</vt:lpstr>
      <vt:lpstr>What does systems thinking mean for different roles?</vt:lpstr>
      <vt:lpstr>PowerPoint Presentation</vt:lpstr>
      <vt:lpstr>What next?</vt:lpstr>
      <vt:lpstr>What next?</vt:lpstr>
      <vt:lpstr>What next?</vt:lpstr>
      <vt:lpstr>What next?</vt:lpstr>
      <vt:lpstr>How to stay connected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2017-09-06T13:57:19Z</cp:lastPrinted>
  <dcterms:created xsi:type="dcterms:W3CDTF">2017-08-22T14:27:19Z</dcterms:created>
  <dcterms:modified xsi:type="dcterms:W3CDTF">2025-06-13T09:49:23Z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0x0101004A8B5A9F60C4FE46ABC3CC8F046852B1</vt:lpwstr>
  </property>
  <property fmtid="{D5CDD505-2E9C-101B-9397-08002B2CF9AE}" pid="3" name="Departments">
    <vt:lpwstr/>
  </property>
  <property fmtid="{D5CDD505-2E9C-101B-9397-08002B2CF9AE}" pid="4" name="MediaServiceImageTags">
    <vt:lpwstr/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</Properties>
</file>