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Lst>
  <p:notesMasterIdLst>
    <p:notesMasterId r:id="rId22"/>
  </p:notesMasterIdLst>
  <p:sldIdLst>
    <p:sldId id="293" r:id="rId6"/>
    <p:sldId id="302" r:id="rId7"/>
    <p:sldId id="304" r:id="rId8"/>
    <p:sldId id="300" r:id="rId9"/>
    <p:sldId id="303" r:id="rId10"/>
    <p:sldId id="305" r:id="rId11"/>
    <p:sldId id="256" r:id="rId12"/>
    <p:sldId id="263" r:id="rId13"/>
    <p:sldId id="257" r:id="rId14"/>
    <p:sldId id="259" r:id="rId15"/>
    <p:sldId id="262" r:id="rId16"/>
    <p:sldId id="260" r:id="rId17"/>
    <p:sldId id="258" r:id="rId18"/>
    <p:sldId id="264" r:id="rId19"/>
    <p:sldId id="261" r:id="rId20"/>
    <p:sldId id="306" r:id="rId21"/>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3" userDrawn="1">
          <p15:clr>
            <a:srgbClr val="A4A3A4"/>
          </p15:clr>
        </p15:guide>
        <p15:guide id="2" pos="204" userDrawn="1">
          <p15:clr>
            <a:srgbClr val="A4A3A4"/>
          </p15:clr>
        </p15:guide>
        <p15:guide id="3" pos="5556" userDrawn="1">
          <p15:clr>
            <a:srgbClr val="A4A3A4"/>
          </p15:clr>
        </p15:guide>
        <p15:guide id="4" orient="horz" pos="21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5626E7-4E2E-FD00-D71A-25955B45EB4E}" name="Kasia Swiderczuk (NHS Healthcare Improvement Scotland)" initials="KS" userId="S::kasia.swiderczuk@his.nhs.scot::ffa94c0d-7055-44cc-b532-b4ae726f0e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p15="http://schemas.microsoft.com/office/powerpoint/2012/main" userId="S-1-5-21-1942464828-378638904-3880573118-2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85"/>
    <a:srgbClr val="014380"/>
    <a:srgbClr val="189DD9"/>
    <a:srgbClr val="602365"/>
    <a:srgbClr val="008D80"/>
    <a:srgbClr val="00A2E5"/>
    <a:srgbClr val="FFFFFF"/>
    <a:srgbClr val="EDEDED"/>
    <a:srgbClr val="A2D5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3003"/>
        <p:guide pos="204"/>
        <p:guide pos="5556"/>
        <p:guide orient="horz" pos="21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7/8/2025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6EFE83B7-278F-6545-9C62-E36EB068C003}" type="slidenum">
              <a:rPr lang="en-US" smtClean="0"/>
              <a:pPr/>
              <a:t>1</a:t>
            </a:fld>
            <a:endParaRPr lang="en-US"/>
          </a:p>
        </p:txBody>
      </p:sp>
    </p:spTree>
    <p:extLst>
      <p:ext uri="{BB962C8B-B14F-4D97-AF65-F5344CB8AC3E}">
        <p14:creationId xmlns:p14="http://schemas.microsoft.com/office/powerpoint/2010/main" val="180567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FE83B7-278F-6545-9C62-E36EB068C003}" type="slidenum">
              <a:rPr lang="en-US" smtClean="0"/>
              <a:pPr/>
              <a:t>2</a:t>
            </a:fld>
            <a:endParaRPr lang="en-US"/>
          </a:p>
        </p:txBody>
      </p:sp>
    </p:spTree>
    <p:extLst>
      <p:ext uri="{BB962C8B-B14F-4D97-AF65-F5344CB8AC3E}">
        <p14:creationId xmlns:p14="http://schemas.microsoft.com/office/powerpoint/2010/main" val="4834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A0E2-F1F1-3AE8-56AE-DB87653CC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6CCAF-128E-7468-353B-ADBC179D5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3F3EB-0A9A-C97F-4E39-CC24F51E634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064917-DE36-964F-CBAA-91CC970C9F29}"/>
              </a:ext>
            </a:extLst>
          </p:cNvPr>
          <p:cNvSpPr>
            <a:spLocks noGrp="1"/>
          </p:cNvSpPr>
          <p:nvPr>
            <p:ph type="sldNum" sz="quarter" idx="5"/>
          </p:nvPr>
        </p:nvSpPr>
        <p:spPr/>
        <p:txBody>
          <a:bodyPr/>
          <a:lstStyle/>
          <a:p>
            <a:fld id="{6EFE83B7-278F-6545-9C62-E36EB068C003}" type="slidenum">
              <a:rPr lang="en-US" smtClean="0"/>
              <a:pPr/>
              <a:t>3</a:t>
            </a:fld>
            <a:endParaRPr lang="en-US"/>
          </a:p>
        </p:txBody>
      </p:sp>
    </p:spTree>
    <p:extLst>
      <p:ext uri="{BB962C8B-B14F-4D97-AF65-F5344CB8AC3E}">
        <p14:creationId xmlns:p14="http://schemas.microsoft.com/office/powerpoint/2010/main" val="34275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F78E7-DA70-ADCC-0CA2-0AC7B91CE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B2D84-157B-4039-ACDB-C05759837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F535A-817D-BFB6-BAD8-BFF5757C9F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FEF413-4C06-8F5B-76C9-DDFE7C4758F5}"/>
              </a:ext>
            </a:extLst>
          </p:cNvPr>
          <p:cNvSpPr>
            <a:spLocks noGrp="1"/>
          </p:cNvSpPr>
          <p:nvPr>
            <p:ph type="sldNum" sz="quarter" idx="5"/>
          </p:nvPr>
        </p:nvSpPr>
        <p:spPr/>
        <p:txBody>
          <a:bodyPr/>
          <a:lstStyle/>
          <a:p>
            <a:fld id="{6EFE83B7-278F-6545-9C62-E36EB068C003}" type="slidenum">
              <a:rPr lang="en-US" smtClean="0"/>
              <a:pPr/>
              <a:t>6</a:t>
            </a:fld>
            <a:endParaRPr lang="en-US"/>
          </a:p>
        </p:txBody>
      </p:sp>
    </p:spTree>
    <p:extLst>
      <p:ext uri="{BB962C8B-B14F-4D97-AF65-F5344CB8AC3E}">
        <p14:creationId xmlns:p14="http://schemas.microsoft.com/office/powerpoint/2010/main" val="66891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716F-5714-E6F6-EAB9-E1A08422F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B1875-3D97-8FD9-1754-079045159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8F9C9-7843-3369-451A-897999C326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035AEF-D82E-59E9-3A74-4519C1D3FCFF}"/>
              </a:ext>
            </a:extLst>
          </p:cNvPr>
          <p:cNvSpPr>
            <a:spLocks noGrp="1"/>
          </p:cNvSpPr>
          <p:nvPr>
            <p:ph type="sldNum" sz="quarter" idx="5"/>
          </p:nvPr>
        </p:nvSpPr>
        <p:spPr/>
        <p:txBody>
          <a:bodyPr/>
          <a:lstStyle/>
          <a:p>
            <a:fld id="{6EFE83B7-278F-6545-9C62-E36EB068C003}" type="slidenum">
              <a:rPr lang="en-US" smtClean="0"/>
              <a:pPr/>
              <a:t>16</a:t>
            </a:fld>
            <a:endParaRPr lang="en-US"/>
          </a:p>
        </p:txBody>
      </p:sp>
    </p:spTree>
    <p:extLst>
      <p:ext uri="{BB962C8B-B14F-4D97-AF65-F5344CB8AC3E}">
        <p14:creationId xmlns:p14="http://schemas.microsoft.com/office/powerpoint/2010/main" val="780751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71C10-A680-9615-2CAD-01B310BCED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882469"/>
            <a:ext cx="9144000" cy="1261031"/>
          </a:xfrm>
          <a:prstGeom prst="rect">
            <a:avLst/>
          </a:prstGeom>
        </p:spPr>
      </p:pic>
    </p:spTree>
    <p:extLst>
      <p:ext uri="{BB962C8B-B14F-4D97-AF65-F5344CB8AC3E}">
        <p14:creationId xmlns:p14="http://schemas.microsoft.com/office/powerpoint/2010/main" val="361644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6" y="953"/>
            <a:ext cx="9152000" cy="5146094"/>
          </a:xfrm>
          <a:prstGeom prst="rect">
            <a:avLst/>
          </a:prstGeom>
        </p:spPr>
      </p:pic>
    </p:spTree>
    <p:extLst>
      <p:ext uri="{BB962C8B-B14F-4D97-AF65-F5344CB8AC3E}">
        <p14:creationId xmlns:p14="http://schemas.microsoft.com/office/powerpoint/2010/main" val="42006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93FB9-82F0-4B1A-8628-A1A86831B9E9}" type="datetimeFigureOut">
              <a:rPr lang="en-GB" smtClean="0"/>
              <a:t>08/07/2025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15D71F-8B60-4245-B9F5-B90CF2C34EAD}" type="slidenum">
              <a:rPr lang="en-GB" smtClean="0"/>
              <a:t>‹#›</a:t>
            </a:fld>
            <a:endParaRPr lang="en-GB"/>
          </a:p>
        </p:txBody>
      </p:sp>
    </p:spTree>
    <p:extLst>
      <p:ext uri="{BB962C8B-B14F-4D97-AF65-F5344CB8AC3E}">
        <p14:creationId xmlns:p14="http://schemas.microsoft.com/office/powerpoint/2010/main" val="41857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4893FB9-82F0-4B1A-8628-A1A86831B9E9}"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5D71F-8B60-4245-B9F5-B90CF2C34EAD}" type="slidenum">
              <a:rPr lang="en-GB" smtClean="0"/>
              <a:t>‹#›</a:t>
            </a:fld>
            <a:endParaRPr lang="en-GB"/>
          </a:p>
        </p:txBody>
      </p:sp>
    </p:spTree>
    <p:extLst>
      <p:ext uri="{BB962C8B-B14F-4D97-AF65-F5344CB8AC3E}">
        <p14:creationId xmlns:p14="http://schemas.microsoft.com/office/powerpoint/2010/main" val="328071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316800" y="315629"/>
            <a:ext cx="8488800" cy="375571"/>
          </a:xfrm>
          <a:prstGeom prst="rect">
            <a:avLst/>
          </a:prstGeom>
        </p:spPr>
        <p:txBody>
          <a:bodyPr vert="horz" lIns="0" tIns="0" rIns="0" bIns="0" rtlCol="0" anchor="ctr">
            <a:noAutofit/>
          </a:bodyPr>
          <a:lstStyle>
            <a:lvl1pPr>
              <a:defRPr sz="3200"/>
            </a:lvl1pPr>
          </a:lstStyle>
          <a:p>
            <a:r>
              <a:rPr lang="en-US"/>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a:p>
        </p:txBody>
      </p:sp>
      <p:sp>
        <p:nvSpPr>
          <p:cNvPr id="8" name="Content Placeholder 7"/>
          <p:cNvSpPr>
            <a:spLocks noGrp="1"/>
          </p:cNvSpPr>
          <p:nvPr>
            <p:ph sz="quarter" idx="12"/>
          </p:nvPr>
        </p:nvSpPr>
        <p:spPr>
          <a:xfrm>
            <a:off x="316800" y="1266825"/>
            <a:ext cx="4550475" cy="3390900"/>
          </a:xfrm>
        </p:spPr>
        <p:txBody>
          <a:bodyPr>
            <a:noAutofit/>
          </a:bodyPr>
          <a:lstStyle>
            <a:lvl1pPr>
              <a:buClr>
                <a:srgbClr val="014380"/>
              </a:buClr>
              <a:defRPr/>
            </a:lvl1pPr>
            <a:lvl2pPr>
              <a:buClr>
                <a:srgbClr val="014380"/>
              </a:buClr>
              <a:defRPr/>
            </a:lvl2pPr>
            <a:lvl3pPr>
              <a:buClr>
                <a:srgbClr val="014380"/>
              </a:buClr>
              <a:defRPr/>
            </a:lvl3pPr>
            <a:lvl4pPr>
              <a:buClr>
                <a:srgbClr val="014380"/>
              </a:buClr>
              <a:defRPr/>
            </a:lvl4pPr>
            <a:lvl5pPr>
              <a:buClr>
                <a:srgbClr val="01438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C183D7F6-B498-43B3-948B-1728B52AA6E4}">
                <adec:decorative xmlns:adec="http://schemas.microsoft.com/office/drawing/2017/decorative" val="1"/>
              </a:ext>
            </a:extLst>
          </p:cNvPr>
          <p:cNvCxnSpPr/>
          <p:nvPr userDrawn="1"/>
        </p:nvCxnSpPr>
        <p:spPr>
          <a:xfrm>
            <a:off x="327600" y="864000"/>
            <a:ext cx="8488800" cy="0"/>
          </a:xfrm>
          <a:prstGeom prst="line">
            <a:avLst/>
          </a:prstGeom>
          <a:ln w="12700">
            <a:gradFill>
              <a:gsLst>
                <a:gs pos="0">
                  <a:srgbClr val="602365"/>
                </a:gs>
                <a:gs pos="58000">
                  <a:srgbClr val="008D80"/>
                </a:gs>
                <a:gs pos="100000">
                  <a:srgbClr val="189DD9"/>
                </a:gs>
              </a:gsLst>
              <a:lin ang="5400000" scaled="1"/>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38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userDrawn="1"/>
        </p:nvSpPr>
        <p:spPr>
          <a:xfrm>
            <a:off x="0" y="1521"/>
            <a:ext cx="9144000" cy="862479"/>
          </a:xfrm>
          <a:prstGeom prst="rect">
            <a:avLst/>
          </a:prstGeom>
          <a:gradFill>
            <a:gsLst>
              <a:gs pos="0">
                <a:srgbClr val="602365"/>
              </a:gs>
              <a:gs pos="55000">
                <a:srgbClr val="008D80"/>
              </a:gs>
              <a:gs pos="100000">
                <a:srgbClr val="189DD9"/>
              </a:gs>
            </a:gsLst>
            <a:lin ang="13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335850" y="315629"/>
            <a:ext cx="8488800" cy="375571"/>
          </a:xfrm>
          <a:prstGeom prst="rect">
            <a:avLst/>
          </a:prstGeom>
        </p:spPr>
        <p:txBody>
          <a:bodyPr vert="horz" lIns="0" tIns="0" rIns="0" bIns="0" rtlCol="0" anchor="ctr">
            <a:noAutofit/>
          </a:bodyPr>
          <a:lstStyle>
            <a:lvl1pPr>
              <a:defRPr sz="3200">
                <a:solidFill>
                  <a:schemeClr val="bg1"/>
                </a:solidFill>
              </a:defRPr>
            </a:lvl1pPr>
          </a:lstStyle>
          <a:p>
            <a:r>
              <a:rPr lang="en-US"/>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a:p>
        </p:txBody>
      </p:sp>
      <p:sp>
        <p:nvSpPr>
          <p:cNvPr id="8" name="Content Placeholder 7"/>
          <p:cNvSpPr>
            <a:spLocks noGrp="1"/>
          </p:cNvSpPr>
          <p:nvPr>
            <p:ph sz="quarter" idx="12"/>
          </p:nvPr>
        </p:nvSpPr>
        <p:spPr>
          <a:xfrm>
            <a:off x="335850" y="1266825"/>
            <a:ext cx="4550475" cy="3390900"/>
          </a:xfrm>
        </p:spPr>
        <p:txBody>
          <a:bodyPr>
            <a:noAutofit/>
          </a:bodyPr>
          <a:lstStyle>
            <a:lvl1pPr>
              <a:buClr>
                <a:srgbClr val="014380"/>
              </a:buClr>
              <a:defRPr>
                <a:solidFill>
                  <a:schemeClr val="tx1">
                    <a:lumMod val="75000"/>
                  </a:schemeClr>
                </a:solidFill>
              </a:defRPr>
            </a:lvl1pPr>
            <a:lvl2pPr>
              <a:buClr>
                <a:srgbClr val="014380"/>
              </a:buClr>
              <a:defRPr>
                <a:solidFill>
                  <a:schemeClr val="tx1">
                    <a:lumMod val="75000"/>
                  </a:schemeClr>
                </a:solidFill>
              </a:defRPr>
            </a:lvl2pPr>
            <a:lvl3pPr>
              <a:buClr>
                <a:srgbClr val="014380"/>
              </a:buClr>
              <a:defRPr>
                <a:solidFill>
                  <a:schemeClr val="tx1">
                    <a:lumMod val="75000"/>
                  </a:schemeClr>
                </a:solidFill>
              </a:defRPr>
            </a:lvl3pPr>
            <a:lvl4pPr>
              <a:buClr>
                <a:srgbClr val="014380"/>
              </a:buClr>
              <a:defRPr>
                <a:solidFill>
                  <a:schemeClr val="tx1">
                    <a:lumMod val="75000"/>
                  </a:schemeClr>
                </a:solidFill>
              </a:defRPr>
            </a:lvl4pPr>
            <a:lvl5pPr>
              <a:buClr>
                <a:srgbClr val="014380"/>
              </a:buCl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2728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a:p>
        </p:txBody>
      </p:sp>
    </p:spTree>
    <p:extLst>
      <p:ext uri="{BB962C8B-B14F-4D97-AF65-F5344CB8AC3E}">
        <p14:creationId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84" r:id="rId1"/>
    <p:sldLayoutId id="2147483691" r:id="rId2"/>
    <p:sldLayoutId id="2147483667" r:id="rId3"/>
    <p:sldLayoutId id="2147483692" r:id="rId4"/>
    <p:sldLayoutId id="2147483693" r:id="rId5"/>
  </p:sldLayoutIdLst>
  <p:txStyles>
    <p:titleStyle>
      <a:lvl1pPr algn="l" defTabSz="457200" rtl="0" eaLnBrk="1" latinLnBrk="0" hangingPunct="1">
        <a:spcBef>
          <a:spcPct val="0"/>
        </a:spcBef>
        <a:buNone/>
        <a:defRPr sz="2800" b="0" u="none" kern="1200">
          <a:solidFill>
            <a:srgbClr val="004685"/>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a:p>
        </p:txBody>
      </p:sp>
    </p:spTree>
    <p:extLst>
      <p:ext uri="{BB962C8B-B14F-4D97-AF65-F5344CB8AC3E}">
        <p14:creationId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Lst>
  <p:txStyles>
    <p:titleStyle>
      <a:lvl1pPr algn="l" defTabSz="457200" rtl="0" eaLnBrk="1" latinLnBrk="0" hangingPunct="1">
        <a:spcBef>
          <a:spcPct val="0"/>
        </a:spcBef>
        <a:buNone/>
        <a:defRPr sz="2800" b="0" u="none" kern="1200">
          <a:solidFill>
            <a:srgbClr val="004685"/>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legislation.gov.uk/asp/2000/4/conten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4290" y="1689759"/>
            <a:ext cx="8285123" cy="1180423"/>
          </a:xfrm>
          <a:prstGeom prst="rect">
            <a:avLst/>
          </a:prstGeom>
        </p:spPr>
        <p:txBody>
          <a:bodyPr lIns="91440" tIns="45720" rIns="91440" bIns="45720"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US" dirty="0"/>
              <a:t>Adults with Incapacity (AWI)</a:t>
            </a:r>
          </a:p>
          <a:p>
            <a:r>
              <a:rPr lang="en-US" sz="4000" dirty="0"/>
              <a:t>People’s stories of hospital delays</a:t>
            </a:r>
          </a:p>
          <a:p>
            <a:endParaRPr lang="en-US" sz="1600" dirty="0"/>
          </a:p>
          <a:p>
            <a:r>
              <a:rPr lang="en-US" sz="2000" dirty="0"/>
              <a:t>Produced as part of local improvement work on AWI delayed discharge</a:t>
            </a:r>
          </a:p>
          <a:p>
            <a:r>
              <a:rPr lang="en-US" sz="2000" dirty="0"/>
              <a:t>Based on field work with staff  in Glasgow</a:t>
            </a:r>
          </a:p>
          <a:p>
            <a:r>
              <a:rPr lang="en-US" sz="2000" dirty="0"/>
              <a:t>June 2025</a:t>
            </a:r>
            <a:endParaRPr lang="en-GB" sz="2000" dirty="0"/>
          </a:p>
        </p:txBody>
      </p:sp>
      <p:sp>
        <p:nvSpPr>
          <p:cNvPr id="10" name="Text Placeholder 9"/>
          <p:cNvSpPr txBox="1">
            <a:spLocks/>
          </p:cNvSpPr>
          <p:nvPr/>
        </p:nvSpPr>
        <p:spPr>
          <a:xfrm>
            <a:off x="384291" y="2993814"/>
            <a:ext cx="5386194" cy="607914"/>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GB" sz="1800"/>
          </a:p>
        </p:txBody>
      </p:sp>
      <p:pic>
        <p:nvPicPr>
          <p:cNvPr id="11" name="Picture 10" descr="Healthcare Improvement Scotland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555" y="473645"/>
            <a:ext cx="2053480" cy="618334"/>
          </a:xfrm>
          <a:prstGeom prst="rect">
            <a:avLst/>
          </a:prstGeom>
        </p:spPr>
      </p:pic>
      <p:pic>
        <p:nvPicPr>
          <p:cNvPr id="7" name="Picture 6" descr="NHS Scotland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3924" y="4170175"/>
            <a:ext cx="655489" cy="432000"/>
          </a:xfrm>
          <a:prstGeom prst="rect">
            <a:avLst/>
          </a:prstGeom>
        </p:spPr>
      </p:pic>
      <p:sp>
        <p:nvSpPr>
          <p:cNvPr id="6" name="Text Placeholder 9"/>
          <p:cNvSpPr txBox="1">
            <a:spLocks/>
          </p:cNvSpPr>
          <p:nvPr/>
        </p:nvSpPr>
        <p:spPr>
          <a:xfrm>
            <a:off x="384291" y="4431011"/>
            <a:ext cx="4702614" cy="171164"/>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a:t>Leading quality health and care for Scotland</a:t>
            </a:r>
            <a:endParaRPr lang="en-GB" sz="1100"/>
          </a:p>
        </p:txBody>
      </p:sp>
    </p:spTree>
    <p:extLst>
      <p:ext uri="{BB962C8B-B14F-4D97-AF65-F5344CB8AC3E}">
        <p14:creationId xmlns:p14="http://schemas.microsoft.com/office/powerpoint/2010/main" val="75873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62BE0AF-0693-3810-B914-E8C73E600768}"/>
              </a:ext>
            </a:extLst>
          </p:cNvPr>
          <p:cNvPicPr>
            <a:picLocks noChangeAspect="1"/>
          </p:cNvPicPr>
          <p:nvPr/>
        </p:nvPicPr>
        <p:blipFill>
          <a:blip r:embed="rId2"/>
          <a:srcRect b="2166"/>
          <a:stretch>
            <a:fillRect/>
          </a:stretch>
        </p:blipFill>
        <p:spPr>
          <a:xfrm>
            <a:off x="885828" y="0"/>
            <a:ext cx="7372343" cy="5102986"/>
          </a:xfrm>
          <a:prstGeom prst="rect">
            <a:avLst/>
          </a:prstGeom>
        </p:spPr>
      </p:pic>
    </p:spTree>
    <p:extLst>
      <p:ext uri="{BB962C8B-B14F-4D97-AF65-F5344CB8AC3E}">
        <p14:creationId xmlns:p14="http://schemas.microsoft.com/office/powerpoint/2010/main" val="215297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6AA3E-8F40-00B0-E3DD-59C2A7DB7F1A}"/>
              </a:ext>
            </a:extLst>
          </p:cNvPr>
          <p:cNvPicPr>
            <a:picLocks noChangeAspect="1"/>
          </p:cNvPicPr>
          <p:nvPr/>
        </p:nvPicPr>
        <p:blipFill>
          <a:blip r:embed="rId2"/>
          <a:stretch>
            <a:fillRect/>
          </a:stretch>
        </p:blipFill>
        <p:spPr>
          <a:xfrm>
            <a:off x="95249" y="-1589"/>
            <a:ext cx="8950735" cy="5145089"/>
          </a:xfrm>
          <a:prstGeom prst="rect">
            <a:avLst/>
          </a:prstGeom>
        </p:spPr>
      </p:pic>
    </p:spTree>
    <p:extLst>
      <p:ext uri="{BB962C8B-B14F-4D97-AF65-F5344CB8AC3E}">
        <p14:creationId xmlns:p14="http://schemas.microsoft.com/office/powerpoint/2010/main" val="46155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30ECE-823F-93A1-901E-EA876C431716}"/>
              </a:ext>
            </a:extLst>
          </p:cNvPr>
          <p:cNvPicPr>
            <a:picLocks noChangeAspect="1"/>
          </p:cNvPicPr>
          <p:nvPr/>
        </p:nvPicPr>
        <p:blipFill>
          <a:blip r:embed="rId2"/>
          <a:stretch>
            <a:fillRect/>
          </a:stretch>
        </p:blipFill>
        <p:spPr>
          <a:xfrm>
            <a:off x="219075" y="-47210"/>
            <a:ext cx="8627379" cy="5190709"/>
          </a:xfrm>
          <a:prstGeom prst="rect">
            <a:avLst/>
          </a:prstGeom>
        </p:spPr>
      </p:pic>
    </p:spTree>
    <p:extLst>
      <p:ext uri="{BB962C8B-B14F-4D97-AF65-F5344CB8AC3E}">
        <p14:creationId xmlns:p14="http://schemas.microsoft.com/office/powerpoint/2010/main" val="381764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6C3723-165E-CE0C-EF6F-4F84A2B41A22}"/>
              </a:ext>
            </a:extLst>
          </p:cNvPr>
          <p:cNvPicPr>
            <a:picLocks noChangeAspect="1"/>
          </p:cNvPicPr>
          <p:nvPr/>
        </p:nvPicPr>
        <p:blipFill>
          <a:blip r:embed="rId2"/>
          <a:stretch>
            <a:fillRect/>
          </a:stretch>
        </p:blipFill>
        <p:spPr>
          <a:xfrm>
            <a:off x="114300" y="-30996"/>
            <a:ext cx="8801100" cy="5157561"/>
          </a:xfrm>
          <a:prstGeom prst="rect">
            <a:avLst/>
          </a:prstGeom>
        </p:spPr>
      </p:pic>
    </p:spTree>
    <p:extLst>
      <p:ext uri="{BB962C8B-B14F-4D97-AF65-F5344CB8AC3E}">
        <p14:creationId xmlns:p14="http://schemas.microsoft.com/office/powerpoint/2010/main" val="204827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A69FB3-05AB-9C29-A4DE-1694B03C12B2}"/>
              </a:ext>
            </a:extLst>
          </p:cNvPr>
          <p:cNvPicPr>
            <a:picLocks noChangeAspect="1"/>
          </p:cNvPicPr>
          <p:nvPr/>
        </p:nvPicPr>
        <p:blipFill>
          <a:blip r:embed="rId2"/>
          <a:stretch>
            <a:fillRect/>
          </a:stretch>
        </p:blipFill>
        <p:spPr>
          <a:xfrm>
            <a:off x="74507" y="66675"/>
            <a:ext cx="8993293" cy="5009207"/>
          </a:xfrm>
          <a:prstGeom prst="rect">
            <a:avLst/>
          </a:prstGeom>
        </p:spPr>
      </p:pic>
    </p:spTree>
    <p:extLst>
      <p:ext uri="{BB962C8B-B14F-4D97-AF65-F5344CB8AC3E}">
        <p14:creationId xmlns:p14="http://schemas.microsoft.com/office/powerpoint/2010/main" val="17981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670B48-9D64-FC54-21E3-D3EDD24687CB}"/>
              </a:ext>
            </a:extLst>
          </p:cNvPr>
          <p:cNvPicPr>
            <a:picLocks noChangeAspect="1"/>
          </p:cNvPicPr>
          <p:nvPr/>
        </p:nvPicPr>
        <p:blipFill>
          <a:blip r:embed="rId2"/>
          <a:stretch>
            <a:fillRect/>
          </a:stretch>
        </p:blipFill>
        <p:spPr>
          <a:xfrm>
            <a:off x="-14421" y="371475"/>
            <a:ext cx="9158421" cy="4629150"/>
          </a:xfrm>
          <a:prstGeom prst="rect">
            <a:avLst/>
          </a:prstGeom>
        </p:spPr>
      </p:pic>
    </p:spTree>
    <p:extLst>
      <p:ext uri="{BB962C8B-B14F-4D97-AF65-F5344CB8AC3E}">
        <p14:creationId xmlns:p14="http://schemas.microsoft.com/office/powerpoint/2010/main" val="286308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75C92-5500-5586-B878-EB3AAC9AB4E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71E2EB3-0D03-8F4E-E329-ECCC17645CC6}"/>
              </a:ext>
            </a:extLst>
          </p:cNvPr>
          <p:cNvSpPr>
            <a:spLocks noGrp="1"/>
          </p:cNvSpPr>
          <p:nvPr>
            <p:ph type="title"/>
          </p:nvPr>
        </p:nvSpPr>
        <p:spPr>
          <a:xfrm>
            <a:off x="335850" y="236429"/>
            <a:ext cx="8488800" cy="375571"/>
          </a:xfrm>
        </p:spPr>
        <p:txBody>
          <a:bodyPr/>
          <a:lstStyle/>
          <a:p>
            <a:r>
              <a:rPr lang="en-GB" dirty="0"/>
              <a:t>Want more information?</a:t>
            </a:r>
            <a:endParaRPr lang="en-US" dirty="0"/>
          </a:p>
        </p:txBody>
      </p:sp>
      <p:sp>
        <p:nvSpPr>
          <p:cNvPr id="4" name="TextBox 3">
            <a:extLst>
              <a:ext uri="{FF2B5EF4-FFF2-40B4-BE49-F238E27FC236}">
                <a16:creationId xmlns:a16="http://schemas.microsoft.com/office/drawing/2014/main" id="{249EDB5F-CDD2-7985-6F78-495F58CD201D}"/>
              </a:ext>
            </a:extLst>
          </p:cNvPr>
          <p:cNvSpPr txBox="1"/>
          <p:nvPr/>
        </p:nvSpPr>
        <p:spPr>
          <a:xfrm>
            <a:off x="173831" y="998309"/>
            <a:ext cx="8796337" cy="1523494"/>
          </a:xfrm>
          <a:prstGeom prst="rect">
            <a:avLst/>
          </a:prstGeom>
          <a:noFill/>
        </p:spPr>
        <p:txBody>
          <a:bodyPr wrap="square" rtlCol="0">
            <a:spAutoFit/>
          </a:bodyPr>
          <a:lstStyle/>
          <a:p>
            <a:r>
              <a:rPr lang="en-GB" sz="1550" dirty="0"/>
              <a:t>This work was developed by the Healthcare Improvement Scotland, Transformational Change – Systems Unit. </a:t>
            </a:r>
          </a:p>
          <a:p>
            <a:endParaRPr lang="en-GB" sz="1550" dirty="0"/>
          </a:p>
          <a:p>
            <a:r>
              <a:rPr lang="en-GB" sz="1550" dirty="0"/>
              <a:t>If you want more information, please get in touch.</a:t>
            </a:r>
          </a:p>
          <a:p>
            <a:endParaRPr lang="en-GB" sz="1550" dirty="0"/>
          </a:p>
          <a:p>
            <a:r>
              <a:rPr lang="en-GB" sz="1550" dirty="0" err="1"/>
              <a:t>his.transformationalsystemchange@nhs.scot</a:t>
            </a:r>
            <a:endParaRPr lang="en-GB" sz="1550" dirty="0"/>
          </a:p>
        </p:txBody>
      </p:sp>
    </p:spTree>
    <p:extLst>
      <p:ext uri="{BB962C8B-B14F-4D97-AF65-F5344CB8AC3E}">
        <p14:creationId xmlns:p14="http://schemas.microsoft.com/office/powerpoint/2010/main" val="297852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5850" y="236429"/>
            <a:ext cx="8488800" cy="375571"/>
          </a:xfrm>
        </p:spPr>
        <p:txBody>
          <a:bodyPr/>
          <a:lstStyle/>
          <a:p>
            <a:r>
              <a:rPr lang="en-GB" dirty="0"/>
              <a:t>About this research </a:t>
            </a:r>
            <a:endParaRPr lang="en-US" dirty="0"/>
          </a:p>
        </p:txBody>
      </p:sp>
      <p:sp>
        <p:nvSpPr>
          <p:cNvPr id="4" name="TextBox 3">
            <a:extLst>
              <a:ext uri="{FF2B5EF4-FFF2-40B4-BE49-F238E27FC236}">
                <a16:creationId xmlns:a16="http://schemas.microsoft.com/office/drawing/2014/main" id="{D205BDF0-E2B5-2E6F-0461-4E3EB4664D25}"/>
              </a:ext>
            </a:extLst>
          </p:cNvPr>
          <p:cNvSpPr txBox="1"/>
          <p:nvPr/>
        </p:nvSpPr>
        <p:spPr>
          <a:xfrm>
            <a:off x="173831" y="998309"/>
            <a:ext cx="8796337" cy="3908762"/>
          </a:xfrm>
          <a:prstGeom prst="rect">
            <a:avLst/>
          </a:prstGeom>
          <a:noFill/>
        </p:spPr>
        <p:txBody>
          <a:bodyPr wrap="square" rtlCol="0">
            <a:spAutoFit/>
          </a:bodyPr>
          <a:lstStyle/>
          <a:p>
            <a:r>
              <a:rPr lang="en-GB" sz="1550" dirty="0"/>
              <a:t>In 2024, Healthcare Improvement Scotland was commissioned by Scottish Government to undertake local improvement work in Glasgow City, Forth Valley and Dumfries and Galloway to help reduce delays in hospital discharge for people where </a:t>
            </a:r>
            <a:r>
              <a:rPr lang="en-GB" sz="1550" dirty="0">
                <a:hlinkClick r:id="rId3"/>
              </a:rPr>
              <a:t>Adults with Incapacity (AWI) processes </a:t>
            </a:r>
            <a:r>
              <a:rPr lang="en-GB" sz="1550" dirty="0"/>
              <a:t>are relevant. This support ran from July 2024 until June 2025. </a:t>
            </a:r>
          </a:p>
          <a:p>
            <a:endParaRPr lang="en-GB" sz="1550" dirty="0"/>
          </a:p>
          <a:p>
            <a:r>
              <a:rPr lang="en-GB" sz="1550" dirty="0"/>
              <a:t>As part of our local work and engagement with national and local stakeholders, we observed that discussions amongst decision makers in relation to AWI delays tended to focus on technical aspects of the process that may be able to be improved. But we felt that there was a gap in the evidence available that articulated the whole experience of the individual person from hospital admission to discharge.</a:t>
            </a:r>
          </a:p>
          <a:p>
            <a:endParaRPr lang="en-GB" sz="1550" dirty="0"/>
          </a:p>
          <a:p>
            <a:r>
              <a:rPr lang="en-GB" sz="1550" dirty="0"/>
              <a:t>We undertook interviews with consultants, nurses, social workers and mental health officers across different settings and geographies within Glasgow to explore the details of 25 cases of people who had a hospital stay in the past 5 years where AWI processes were at play. We asked interviewees to draw information from their case files to explore key activities and milestones, reflect on the feelings of staff, the person and their loved ones during their stay in hospital. Interviewees anonymised the information they gave us during interviews. We did not gather patient details like name, CHI, or date of birth. </a:t>
            </a:r>
          </a:p>
        </p:txBody>
      </p:sp>
    </p:spTree>
    <p:extLst>
      <p:ext uri="{BB962C8B-B14F-4D97-AF65-F5344CB8AC3E}">
        <p14:creationId xmlns:p14="http://schemas.microsoft.com/office/powerpoint/2010/main" val="101005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8A6B1-81F2-72BC-C1DA-481C9D5086F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2E393C7-E5F7-2641-37AC-1F134405106B}"/>
              </a:ext>
            </a:extLst>
          </p:cNvPr>
          <p:cNvSpPr>
            <a:spLocks noGrp="1"/>
          </p:cNvSpPr>
          <p:nvPr>
            <p:ph type="title"/>
          </p:nvPr>
        </p:nvSpPr>
        <p:spPr>
          <a:xfrm>
            <a:off x="335850" y="236429"/>
            <a:ext cx="8488800" cy="375571"/>
          </a:xfrm>
        </p:spPr>
        <p:txBody>
          <a:bodyPr/>
          <a:lstStyle/>
          <a:p>
            <a:r>
              <a:rPr lang="en-GB" dirty="0"/>
              <a:t>About this research </a:t>
            </a:r>
            <a:endParaRPr lang="en-US" dirty="0"/>
          </a:p>
        </p:txBody>
      </p:sp>
      <p:sp>
        <p:nvSpPr>
          <p:cNvPr id="4" name="TextBox 3">
            <a:extLst>
              <a:ext uri="{FF2B5EF4-FFF2-40B4-BE49-F238E27FC236}">
                <a16:creationId xmlns:a16="http://schemas.microsoft.com/office/drawing/2014/main" id="{3BC70E8C-A0E6-9A20-203A-86EA70A00153}"/>
              </a:ext>
            </a:extLst>
          </p:cNvPr>
          <p:cNvSpPr txBox="1"/>
          <p:nvPr/>
        </p:nvSpPr>
        <p:spPr>
          <a:xfrm>
            <a:off x="173831" y="998309"/>
            <a:ext cx="8796337" cy="3193182"/>
          </a:xfrm>
          <a:prstGeom prst="rect">
            <a:avLst/>
          </a:prstGeom>
          <a:noFill/>
        </p:spPr>
        <p:txBody>
          <a:bodyPr wrap="square" rtlCol="0">
            <a:spAutoFit/>
          </a:bodyPr>
          <a:lstStyle/>
          <a:p>
            <a:r>
              <a:rPr lang="en-GB" sz="1550" dirty="0"/>
              <a:t>Following completion of the interviewees we drew on these 25 cases to develop 9 composite stories. This means that we drew together stories with similar themes to change certain details to protect people’s anonymity and increase the level of detail we could provide in the story. We were reliant on information collected within case notes which meant that we didn’t always get complete information for all activities or details for each of the 25 cases. Composite stories enabled us to build fuller stories that we felt were a fair reflection of common experiences and stories of people delayed in hospital where AWI processes were relevant. </a:t>
            </a:r>
          </a:p>
          <a:p>
            <a:endParaRPr lang="en-GB" sz="1550" dirty="0"/>
          </a:p>
          <a:p>
            <a:r>
              <a:rPr lang="en-GB" sz="1550" dirty="0"/>
              <a:t>We sought to develop stories that covered a wide variety of situations, contexts and health conditions. One gap in our stories is that we do not have a story that represents someone in a mental health ward. </a:t>
            </a:r>
          </a:p>
          <a:p>
            <a:endParaRPr lang="en-GB" sz="1550" dirty="0"/>
          </a:p>
          <a:p>
            <a:r>
              <a:rPr lang="en-GB" sz="1550" dirty="0"/>
              <a:t>The next two pages outline the limitations to this research so that they can be used with the appropriate caveats.</a:t>
            </a:r>
          </a:p>
        </p:txBody>
      </p:sp>
    </p:spTree>
    <p:extLst>
      <p:ext uri="{BB962C8B-B14F-4D97-AF65-F5344CB8AC3E}">
        <p14:creationId xmlns:p14="http://schemas.microsoft.com/office/powerpoint/2010/main" val="319086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5850" y="258029"/>
            <a:ext cx="8488800" cy="375571"/>
          </a:xfrm>
        </p:spPr>
        <p:txBody>
          <a:bodyPr/>
          <a:lstStyle/>
          <a:p>
            <a:r>
              <a:rPr lang="en-GB" dirty="0"/>
              <a:t>Limitations of this research </a:t>
            </a:r>
          </a:p>
        </p:txBody>
      </p:sp>
      <p:sp>
        <p:nvSpPr>
          <p:cNvPr id="5" name="TextBox 4">
            <a:extLst>
              <a:ext uri="{FF2B5EF4-FFF2-40B4-BE49-F238E27FC236}">
                <a16:creationId xmlns:a16="http://schemas.microsoft.com/office/drawing/2014/main" id="{5E5F7DAD-F987-64F8-4870-F344753ABC74}"/>
              </a:ext>
            </a:extLst>
          </p:cNvPr>
          <p:cNvSpPr txBox="1"/>
          <p:nvPr/>
        </p:nvSpPr>
        <p:spPr>
          <a:xfrm>
            <a:off x="109538" y="926631"/>
            <a:ext cx="8796337" cy="4278094"/>
          </a:xfrm>
          <a:prstGeom prst="rect">
            <a:avLst/>
          </a:prstGeom>
          <a:noFill/>
        </p:spPr>
        <p:txBody>
          <a:bodyPr wrap="square" rtlCol="0">
            <a:spAutoFit/>
          </a:bodyPr>
          <a:lstStyle/>
          <a:p>
            <a:r>
              <a:rPr lang="en-GB" sz="1600" b="1" dirty="0">
                <a:solidFill>
                  <a:srgbClr val="004685"/>
                </a:solidFill>
              </a:rPr>
              <a:t>These are not first-person accounts</a:t>
            </a:r>
            <a:br>
              <a:rPr lang="en-GB" sz="1600" dirty="0"/>
            </a:br>
            <a:r>
              <a:rPr lang="en-GB" sz="1600" dirty="0"/>
              <a:t>These stories are based on information shared by health and social care professionals. We interviewed staff and gathered information from case notes from 25 separate cases across Glasgow. We have used those 25 cases to develop 9 stories. Each story is made up of more than one case – this enables us to change details to protect anonymity and allow us to produce more complete stories where case note information was limited on some of the 25 cases we explored. We feel that these 9 stories provide a valuable and reliable source of insight into the common experiences of people delayed in hospital where AWI processes are relevant. Lived experience research is underway within Scottish Government by the Office of the Chief Designer which provides additional accounts from the individuals and/or their loved ones. </a:t>
            </a:r>
          </a:p>
          <a:p>
            <a:endParaRPr lang="en-GB" sz="800" b="1" dirty="0"/>
          </a:p>
          <a:p>
            <a:r>
              <a:rPr lang="en-GB" sz="1600" b="1" dirty="0">
                <a:solidFill>
                  <a:srgbClr val="004685"/>
                </a:solidFill>
              </a:rPr>
              <a:t>Focused on hospital timeline</a:t>
            </a:r>
            <a:br>
              <a:rPr lang="en-GB" sz="1600" dirty="0"/>
            </a:br>
            <a:r>
              <a:rPr lang="en-GB" sz="1600" dirty="0"/>
              <a:t>The journey maps only highlight events during hospital admission and discharge. Broader life context and events before or after hospitalisation (such as complaints, care home stays) are not included. We have also relied on information available in the case notes of the professional we were interviewing. We have not sought to link the information up with other factors that were not already included in the case notes – such as whether a complaint was made, and whether advocacy was involved. </a:t>
            </a:r>
          </a:p>
        </p:txBody>
      </p:sp>
    </p:spTree>
    <p:extLst>
      <p:ext uri="{BB962C8B-B14F-4D97-AF65-F5344CB8AC3E}">
        <p14:creationId xmlns:p14="http://schemas.microsoft.com/office/powerpoint/2010/main" val="279471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6F89-86D4-A66F-4CA9-9F269FC3F11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72DC11C-0BED-964C-7BDA-F89D30248C85}"/>
              </a:ext>
            </a:extLst>
          </p:cNvPr>
          <p:cNvSpPr>
            <a:spLocks noGrp="1"/>
          </p:cNvSpPr>
          <p:nvPr>
            <p:ph type="title"/>
          </p:nvPr>
        </p:nvSpPr>
        <p:spPr>
          <a:xfrm>
            <a:off x="335850" y="258029"/>
            <a:ext cx="8488800" cy="375571"/>
          </a:xfrm>
        </p:spPr>
        <p:txBody>
          <a:bodyPr/>
          <a:lstStyle/>
          <a:p>
            <a:r>
              <a:rPr lang="en-GB" dirty="0"/>
              <a:t>Limitations of this research </a:t>
            </a:r>
          </a:p>
        </p:txBody>
      </p:sp>
      <p:sp>
        <p:nvSpPr>
          <p:cNvPr id="5" name="TextBox 4">
            <a:extLst>
              <a:ext uri="{FF2B5EF4-FFF2-40B4-BE49-F238E27FC236}">
                <a16:creationId xmlns:a16="http://schemas.microsoft.com/office/drawing/2014/main" id="{C5B59A82-16DC-F550-7B84-CA4E144D1CB4}"/>
              </a:ext>
            </a:extLst>
          </p:cNvPr>
          <p:cNvSpPr txBox="1"/>
          <p:nvPr/>
        </p:nvSpPr>
        <p:spPr>
          <a:xfrm>
            <a:off x="109538" y="926631"/>
            <a:ext cx="8796337" cy="3785652"/>
          </a:xfrm>
          <a:prstGeom prst="rect">
            <a:avLst/>
          </a:prstGeom>
          <a:noFill/>
        </p:spPr>
        <p:txBody>
          <a:bodyPr wrap="square" rtlCol="0">
            <a:spAutoFit/>
          </a:bodyPr>
          <a:lstStyle/>
          <a:p>
            <a:r>
              <a:rPr lang="en-GB" sz="1600" b="1" dirty="0">
                <a:solidFill>
                  <a:srgbClr val="004685"/>
                </a:solidFill>
              </a:rPr>
              <a:t>Gaps and opportunities not explored</a:t>
            </a:r>
            <a:br>
              <a:rPr lang="en-GB" sz="1600" dirty="0"/>
            </a:br>
            <a:r>
              <a:rPr lang="en-GB" sz="1600" dirty="0"/>
              <a:t>These stories do not seek to identify missed opportunities, implementation gaps or areas for improvement in care planning, coordination, or communication. We recommend that these stories are used to prompt discussions between multidisciplinary teams and encourage the inclusion of third sector, advocacy services and lived experience in these discussions wherever possible.</a:t>
            </a:r>
          </a:p>
          <a:p>
            <a:endParaRPr lang="en-GB" sz="1600" dirty="0"/>
          </a:p>
          <a:p>
            <a:r>
              <a:rPr lang="en-GB" sz="1600" b="1" dirty="0">
                <a:solidFill>
                  <a:srgbClr val="004685"/>
                </a:solidFill>
              </a:rPr>
              <a:t>Limited stakeholder perspectives</a:t>
            </a:r>
            <a:br>
              <a:rPr lang="en-GB" sz="1600" dirty="0"/>
            </a:br>
            <a:r>
              <a:rPr lang="en-GB" sz="1600" dirty="0"/>
              <a:t>The words contained in the yellow boxes have been developed based on staff observations of how the patient or their loved ones was feeling. They should not be read as the actual voice of the individual described in the story. </a:t>
            </a:r>
          </a:p>
          <a:p>
            <a:endParaRPr lang="en-GB" sz="1600" dirty="0"/>
          </a:p>
          <a:p>
            <a:r>
              <a:rPr lang="en-GB" sz="1600" b="1" dirty="0">
                <a:solidFill>
                  <a:srgbClr val="004685"/>
                </a:solidFill>
              </a:rPr>
              <a:t>Partial representation of complex journeys</a:t>
            </a:r>
            <a:br>
              <a:rPr lang="en-GB" sz="1600" dirty="0"/>
            </a:br>
            <a:r>
              <a:rPr lang="en-GB" sz="1600" dirty="0"/>
              <a:t>While helpful for illustrating system interactions and journey through the hospital process, the visuals offer only a partial view of each person’s experience and may not capture emotional, social, and legal complexities.</a:t>
            </a:r>
          </a:p>
        </p:txBody>
      </p:sp>
    </p:spTree>
    <p:extLst>
      <p:ext uri="{BB962C8B-B14F-4D97-AF65-F5344CB8AC3E}">
        <p14:creationId xmlns:p14="http://schemas.microsoft.com/office/powerpoint/2010/main" val="164391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0E5E4-46A0-FAC2-4C7C-5EAC8115EA5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EFB5C1E-BA75-894B-2B21-95D73D29E305}"/>
              </a:ext>
            </a:extLst>
          </p:cNvPr>
          <p:cNvSpPr>
            <a:spLocks noGrp="1"/>
          </p:cNvSpPr>
          <p:nvPr>
            <p:ph type="title"/>
          </p:nvPr>
        </p:nvSpPr>
        <p:spPr>
          <a:xfrm>
            <a:off x="335850" y="236429"/>
            <a:ext cx="8488800" cy="375571"/>
          </a:xfrm>
        </p:spPr>
        <p:txBody>
          <a:bodyPr/>
          <a:lstStyle/>
          <a:p>
            <a:r>
              <a:rPr lang="en-GB" dirty="0"/>
              <a:t>How to use this resource</a:t>
            </a:r>
            <a:endParaRPr lang="en-US" dirty="0"/>
          </a:p>
        </p:txBody>
      </p:sp>
      <p:sp>
        <p:nvSpPr>
          <p:cNvPr id="4" name="TextBox 3">
            <a:extLst>
              <a:ext uri="{FF2B5EF4-FFF2-40B4-BE49-F238E27FC236}">
                <a16:creationId xmlns:a16="http://schemas.microsoft.com/office/drawing/2014/main" id="{5924F623-3AA1-2734-FB0F-BCE0841CA112}"/>
              </a:ext>
            </a:extLst>
          </p:cNvPr>
          <p:cNvSpPr txBox="1"/>
          <p:nvPr/>
        </p:nvSpPr>
        <p:spPr>
          <a:xfrm>
            <a:off x="173831" y="998309"/>
            <a:ext cx="8796337" cy="3785652"/>
          </a:xfrm>
          <a:prstGeom prst="rect">
            <a:avLst/>
          </a:prstGeom>
          <a:noFill/>
        </p:spPr>
        <p:txBody>
          <a:bodyPr wrap="square" rtlCol="0">
            <a:spAutoFit/>
          </a:bodyPr>
          <a:lstStyle/>
          <a:p>
            <a:r>
              <a:rPr lang="en-GB" sz="1550" dirty="0"/>
              <a:t>This resource includes 9 slides, each with a composite story of someone who is delayed in hospital where AWI processes were relevant to supporting their discharge from hospital.</a:t>
            </a:r>
          </a:p>
          <a:p>
            <a:endParaRPr lang="en-GB" sz="1550" dirty="0"/>
          </a:p>
          <a:p>
            <a:r>
              <a:rPr lang="en-GB" sz="1550" dirty="0"/>
              <a:t>These stories can be used by anyone in Scotland. While they reflect data from Glasgow, based on our local and national engagement during our AWI improvement work, they provide a valuable reflection of cases across other parts of Scotland.</a:t>
            </a:r>
          </a:p>
          <a:p>
            <a:endParaRPr lang="en-GB" sz="1550" dirty="0"/>
          </a:p>
          <a:p>
            <a:r>
              <a:rPr lang="en-GB" sz="1550" dirty="0"/>
              <a:t>These stories can act as discussion aides or ‘anchor’ documents. They are designed to support multidisciplinary operational, management and leadership teams to reflect on together to support decision making around national and local improvement to the way we undertake hospital discharge planning where AWI processes are relevant. </a:t>
            </a:r>
          </a:p>
          <a:p>
            <a:endParaRPr lang="en-GB" sz="1550" dirty="0"/>
          </a:p>
          <a:p>
            <a:r>
              <a:rPr lang="en-GB" sz="1550" dirty="0"/>
              <a:t>We hope that these stories will be useful for both local decision makers who are designing their operational policies and processes, as well as national decisions makers in the development of legislation, policy and guidance around AWI and hospital discharge planning. </a:t>
            </a:r>
          </a:p>
        </p:txBody>
      </p:sp>
    </p:spTree>
    <p:extLst>
      <p:ext uri="{BB962C8B-B14F-4D97-AF65-F5344CB8AC3E}">
        <p14:creationId xmlns:p14="http://schemas.microsoft.com/office/powerpoint/2010/main" val="17043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802F6BF1-5880-0088-C8BB-CF3D8F2D1237}"/>
              </a:ext>
            </a:extLst>
          </p:cNvPr>
          <p:cNvSpPr>
            <a:spLocks noGrp="1"/>
          </p:cNvSpPr>
          <p:nvPr>
            <p:ph type="subTitle" idx="1"/>
          </p:nvPr>
        </p:nvSpPr>
        <p:spPr/>
        <p:txBody>
          <a:bodyPr/>
          <a:lstStyle/>
          <a:p>
            <a:endParaRPr lang="en-GB"/>
          </a:p>
        </p:txBody>
      </p:sp>
      <p:pic>
        <p:nvPicPr>
          <p:cNvPr id="3" name="Picture 2">
            <a:extLst>
              <a:ext uri="{FF2B5EF4-FFF2-40B4-BE49-F238E27FC236}">
                <a16:creationId xmlns:a16="http://schemas.microsoft.com/office/drawing/2014/main" id="{F09D505B-2214-04EF-6990-F48A08A4DA08}"/>
              </a:ext>
            </a:extLst>
          </p:cNvPr>
          <p:cNvPicPr>
            <a:picLocks noChangeAspect="1"/>
          </p:cNvPicPr>
          <p:nvPr/>
        </p:nvPicPr>
        <p:blipFill>
          <a:blip r:embed="rId2"/>
          <a:stretch>
            <a:fillRect/>
          </a:stretch>
        </p:blipFill>
        <p:spPr>
          <a:xfrm>
            <a:off x="863656" y="0"/>
            <a:ext cx="7416689" cy="5143500"/>
          </a:xfrm>
          <a:prstGeom prst="rect">
            <a:avLst/>
          </a:prstGeom>
        </p:spPr>
      </p:pic>
    </p:spTree>
    <p:extLst>
      <p:ext uri="{BB962C8B-B14F-4D97-AF65-F5344CB8AC3E}">
        <p14:creationId xmlns:p14="http://schemas.microsoft.com/office/powerpoint/2010/main" val="121446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DEFE45-C0CE-0CE5-658A-46DD1B61B117}"/>
              </a:ext>
            </a:extLst>
          </p:cNvPr>
          <p:cNvPicPr>
            <a:picLocks noChangeAspect="1"/>
          </p:cNvPicPr>
          <p:nvPr/>
        </p:nvPicPr>
        <p:blipFill>
          <a:blip r:embed="rId2"/>
          <a:stretch>
            <a:fillRect/>
          </a:stretch>
        </p:blipFill>
        <p:spPr>
          <a:xfrm>
            <a:off x="438149" y="-75324"/>
            <a:ext cx="8048625" cy="5153868"/>
          </a:xfrm>
          <a:prstGeom prst="rect">
            <a:avLst/>
          </a:prstGeom>
        </p:spPr>
      </p:pic>
    </p:spTree>
    <p:extLst>
      <p:ext uri="{BB962C8B-B14F-4D97-AF65-F5344CB8AC3E}">
        <p14:creationId xmlns:p14="http://schemas.microsoft.com/office/powerpoint/2010/main" val="334796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B34231-65EB-951E-8A64-10D7207ED1AF}"/>
              </a:ext>
            </a:extLst>
          </p:cNvPr>
          <p:cNvPicPr>
            <a:picLocks noChangeAspect="1"/>
          </p:cNvPicPr>
          <p:nvPr/>
        </p:nvPicPr>
        <p:blipFill>
          <a:blip r:embed="rId2"/>
          <a:stretch>
            <a:fillRect/>
          </a:stretch>
        </p:blipFill>
        <p:spPr>
          <a:xfrm>
            <a:off x="935656" y="0"/>
            <a:ext cx="7272689" cy="5143500"/>
          </a:xfrm>
          <a:prstGeom prst="rect">
            <a:avLst/>
          </a:prstGeom>
        </p:spPr>
      </p:pic>
    </p:spTree>
    <p:extLst>
      <p:ext uri="{BB962C8B-B14F-4D97-AF65-F5344CB8AC3E}">
        <p14:creationId xmlns:p14="http://schemas.microsoft.com/office/powerpoint/2010/main" val="3521384886"/>
      </p:ext>
    </p:extLst>
  </p:cSld>
  <p:clrMapOvr>
    <a:masterClrMapping/>
  </p:clrMapOvr>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2.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8f555a-2937-4da4-aea8-0dfb80d5208c">
      <Terms xmlns="http://schemas.microsoft.com/office/infopath/2007/PartnerControls"/>
    </lcf76f155ced4ddcb4097134ff3c332f>
    <TaxCatchAll xmlns="0170102e-01c4-4385-bbe9-d2837f6718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8B5A9F60C4FE46ABC3CC8F046852B1" ma:contentTypeVersion="12" ma:contentTypeDescription="Create a new document." ma:contentTypeScope="" ma:versionID="a1526d1e164de1716033655d0e35fafa">
  <xsd:schema xmlns:xsd="http://www.w3.org/2001/XMLSchema" xmlns:xs="http://www.w3.org/2001/XMLSchema" xmlns:p="http://schemas.microsoft.com/office/2006/metadata/properties" xmlns:ns2="b88f555a-2937-4da4-aea8-0dfb80d5208c" xmlns:ns3="0170102e-01c4-4385-bbe9-d2837f6718b2" targetNamespace="http://schemas.microsoft.com/office/2006/metadata/properties" ma:root="true" ma:fieldsID="4f4393665923b1d1409654b577d80e43" ns2:_="" ns3:_="">
    <xsd:import namespace="b88f555a-2937-4da4-aea8-0dfb80d5208c"/>
    <xsd:import namespace="0170102e-01c4-4385-bbe9-d2837f6718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f555a-2937-4da4-aea8-0dfb80d52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70102e-01c4-4385-bbe9-d2837f6718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e9d60fd-bcc5-480e-a209-307333a4cb7b}" ma:internalName="TaxCatchAll" ma:showField="CatchAllData" ma:web="0170102e-01c4-4385-bbe9-d2837f6718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7FCB93-7797-4234-8677-9CD568EECFE0}">
  <ds:schemaRefs>
    <ds:schemaRef ds:uri="b88f555a-2937-4da4-aea8-0dfb80d5208c"/>
    <ds:schemaRef ds:uri="http://schemas.microsoft.com/office/2006/metadata/properties"/>
    <ds:schemaRef ds:uri="0170102e-01c4-4385-bbe9-d2837f6718b2"/>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077363D-7C40-4A79-B6E1-23065C4447F6}">
  <ds:schemaRefs>
    <ds:schemaRef ds:uri="0170102e-01c4-4385-bbe9-d2837f6718b2"/>
    <ds:schemaRef ds:uri="b88f555a-2937-4da4-aea8-0dfb80d520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FEE1AE-4128-496B-ACCD-A73763ACAD32}">
  <ds:schemaRefs>
    <ds:schemaRef ds:uri="http://schemas.microsoft.com/sharepoint/v3/contenttype/forms"/>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who we are what we do</Template>
  <TotalTime>197</TotalTime>
  <Words>1067</Words>
  <PresentationFormat>On-screen Show (16:9)</PresentationFormat>
  <Paragraphs>48</Paragraphs>
  <Slides>16</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1_Office Theme</vt:lpstr>
      <vt:lpstr>2_Office Theme</vt:lpstr>
      <vt:lpstr>PowerPoint Presentation</vt:lpstr>
      <vt:lpstr>About this research </vt:lpstr>
      <vt:lpstr>About this research </vt:lpstr>
      <vt:lpstr>Limitations of this research </vt:lpstr>
      <vt:lpstr>Limitations of this research </vt:lpstr>
      <vt:lpstr>How to use this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Want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2017-09-06T13:57:19Z</cp:lastPrinted>
  <dcterms:created xsi:type="dcterms:W3CDTF">2017-08-22T14:27:19Z</dcterms:created>
  <dcterms:modified xsi:type="dcterms:W3CDTF">2025-07-08T08:59:13Z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0x0101004A8B5A9F60C4FE46ABC3CC8F046852B1</vt:lpwstr>
  </property>
  <property fmtid="{D5CDD505-2E9C-101B-9397-08002B2CF9AE}" pid="3" name="Departments">
    <vt:lpwstr/>
  </property>
  <property fmtid="{D5CDD505-2E9C-101B-9397-08002B2CF9AE}" pid="4" name="MediaServiceImageTags">
    <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