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0"/>
  </p:notesMasterIdLst>
  <p:sldIdLst>
    <p:sldId id="293" r:id="rId3"/>
    <p:sldId id="372" r:id="rId4"/>
    <p:sldId id="365" r:id="rId5"/>
    <p:sldId id="377" r:id="rId6"/>
    <p:sldId id="360" r:id="rId7"/>
    <p:sldId id="378" r:id="rId8"/>
    <p:sldId id="350" r:id="rId9"/>
    <p:sldId id="379" r:id="rId10"/>
    <p:sldId id="357" r:id="rId11"/>
    <p:sldId id="380" r:id="rId12"/>
    <p:sldId id="351" r:id="rId13"/>
    <p:sldId id="381" r:id="rId14"/>
    <p:sldId id="352" r:id="rId15"/>
    <p:sldId id="382" r:id="rId16"/>
    <p:sldId id="388" r:id="rId17"/>
    <p:sldId id="353" r:id="rId18"/>
    <p:sldId id="355" r:id="rId19"/>
    <p:sldId id="390" r:id="rId20"/>
    <p:sldId id="356" r:id="rId21"/>
    <p:sldId id="389" r:id="rId22"/>
    <p:sldId id="393" r:id="rId23"/>
    <p:sldId id="384" r:id="rId24"/>
    <p:sldId id="367" r:id="rId25"/>
    <p:sldId id="368" r:id="rId26"/>
    <p:sldId id="363" r:id="rId27"/>
    <p:sldId id="394" r:id="rId28"/>
    <p:sldId id="392" r:id="rId29"/>
    <p:sldId id="354" r:id="rId30"/>
    <p:sldId id="385" r:id="rId31"/>
    <p:sldId id="361" r:id="rId32"/>
    <p:sldId id="376" r:id="rId33"/>
    <p:sldId id="369" r:id="rId34"/>
    <p:sldId id="373" r:id="rId35"/>
    <p:sldId id="374" r:id="rId36"/>
    <p:sldId id="371" r:id="rId37"/>
    <p:sldId id="370" r:id="rId38"/>
    <p:sldId id="37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A8D20E-36EB-668D-4663-F5879A1FB09E}" name="Amy Stuart" initials="AS" userId="S::amy.stuart@gov.scot::2432873b-92a1-4a0b-be5c-7753fd82af39" providerId="AD"/>
  <p188:author id="{F84CAE14-98DB-04C3-C9E7-B2FAAE3E85F6}" name="Kasia Swiderczuk (NHS Healthcare Improvement Scotland)" initials="KS" userId="S::Kasia.Swiderczuk@his.nhs.scot::ffa94c0d-7055-44cc-b532-b4ae726f0e9a" providerId="AD"/>
  <p188:author id="{69FE301A-003A-5F8C-7FC0-76E83F7373EA}" name="Clare Hammond(NHS Healthcare Improvement Scotland)" initials="CH" userId="S::clare.hammond@his.nhs.scot::ee02cdb0-52f0-4de5-b236-a9f74537d952" providerId="AD"/>
  <p188:author id="{0F2FC6A5-EB76-F58C-8E6F-2D06152CA3CC}" name="Louise Pell-walpole" initials="LP" userId="S::louise.pell-walpole@gov.scot::299174d1-226b-4c46-b95c-487018a2819a" providerId="AD"/>
  <p188:author id="{274817A7-1D38-9717-9596-2D53ADD1C723}" name="Louise PW" initials="U" userId="Louise PW" providerId="None"/>
  <p188:author id="{B8DCD6F3-31F6-680F-7E58-031778320A31}" name="Peter Quigley" initials="PQ" userId="S::peter.quigley@gov.scot::908bcb15-cbbe-4e4b-adb8-df021f30930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7A7A"/>
    <a:srgbClr val="767676"/>
    <a:srgbClr val="6DC1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1836"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microsoft.com/office/2018/10/relationships/authors" Targe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B525CA-44B8-44A9-93B6-840B7FFE0209}" type="datetimeFigureOut">
              <a:rPr lang="en-GB" smtClean="0"/>
              <a:t>11/11/2025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1167E5-4E22-4612-A85B-BA212509A3DD}" type="slidenum">
              <a:rPr lang="en-GB" smtClean="0"/>
              <a:t>‹#›</a:t>
            </a:fld>
            <a:endParaRPr lang="en-GB"/>
          </a:p>
        </p:txBody>
      </p:sp>
    </p:spTree>
    <p:extLst>
      <p:ext uri="{BB962C8B-B14F-4D97-AF65-F5344CB8AC3E}">
        <p14:creationId xmlns:p14="http://schemas.microsoft.com/office/powerpoint/2010/main" val="2282603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youtu.be/Fe4sZhvUmSI"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mwcscot.org.uk/law-and-rights/adults-incapacity-act"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gov.scot/publications/section-47-certificate/"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legislation.gov.uk/ukpga/1968/49/section/13ZA"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www.gov.scot/publications/key-actions-managing-end-end-discharge-process-adults-lack-capacity-including-legal-measures/"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legislation.gov.uk/ukpga/1968/49/section/13ZA"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www.gov.scot/publications/key-actions-managing-end-end-discharge-process-adults-lack-capacity-including-legal-measures/"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legislation.gov.uk/asp/2000/4/contents"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mwcscot.org.uk/law-and-rights/adults-incapacity-act"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10"/>
          </p:nvPr>
        </p:nvSpPr>
        <p:spPr/>
        <p:txBody>
          <a:bodyPr/>
          <a:lstStyle/>
          <a:p>
            <a:fld id="{6EFE83B7-278F-6545-9C62-E36EB068C003}" type="slidenum">
              <a:rPr lang="en-US" smtClean="0"/>
              <a:pPr/>
              <a:t>1</a:t>
            </a:fld>
            <a:endParaRPr lang="en-US"/>
          </a:p>
        </p:txBody>
      </p:sp>
    </p:spTree>
    <p:extLst>
      <p:ext uri="{BB962C8B-B14F-4D97-AF65-F5344CB8AC3E}">
        <p14:creationId xmlns:p14="http://schemas.microsoft.com/office/powerpoint/2010/main" val="1805673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u="sng">
                <a:solidFill>
                  <a:srgbClr val="795AA6"/>
                </a:solidFill>
                <a:effectLst/>
                <a:latin typeface="Arial" panose="020B0604020202020204" pitchFamily="34" charset="0"/>
                <a:ea typeface="Arial" panose="020B0604020202020204" pitchFamily="34" charset="0"/>
                <a:cs typeface="Times New Roman" panose="02020603050405020304" pitchFamily="18" charset="0"/>
                <a:hlinkClick r:id="rId3"/>
              </a:rPr>
              <a:t>https://youtu.be/Fe4sZhvUmSI</a:t>
            </a:r>
            <a:endParaRPr lang="en-GB" sz="1200" u="sng">
              <a:solidFill>
                <a:srgbClr val="795AA6"/>
              </a:solidFill>
              <a:effectLst/>
              <a:latin typeface="Arial" panose="020B0604020202020204" pitchFamily="34" charset="0"/>
              <a:ea typeface="Arial" panose="020B0604020202020204" pitchFamily="34" charset="0"/>
              <a:cs typeface="Times New Roman" panose="02020603050405020304" pitchFamily="18" charset="0"/>
            </a:endParaRPr>
          </a:p>
          <a:p>
            <a:endParaRPr lang="en-GB"/>
          </a:p>
          <a:p>
            <a:r>
              <a:rPr lang="en-GB">
                <a:hlinkClick r:id="rId4"/>
              </a:rPr>
              <a:t>Adults with Incapacity Act | Mental Welfare Commission for Scotland</a:t>
            </a:r>
            <a:endParaRPr lang="en-GB"/>
          </a:p>
          <a:p>
            <a:endParaRPr lang="en-GB"/>
          </a:p>
        </p:txBody>
      </p:sp>
      <p:sp>
        <p:nvSpPr>
          <p:cNvPr id="4" name="Slide Number Placeholder 3"/>
          <p:cNvSpPr>
            <a:spLocks noGrp="1"/>
          </p:cNvSpPr>
          <p:nvPr>
            <p:ph type="sldNum" sz="quarter" idx="5"/>
          </p:nvPr>
        </p:nvSpPr>
        <p:spPr/>
        <p:txBody>
          <a:bodyPr/>
          <a:lstStyle/>
          <a:p>
            <a:fld id="{411167E5-4E22-4612-A85B-BA212509A3DD}" type="slidenum">
              <a:rPr lang="en-GB" smtClean="0"/>
              <a:t>11</a:t>
            </a:fld>
            <a:endParaRPr lang="en-GB"/>
          </a:p>
        </p:txBody>
      </p:sp>
    </p:spTree>
    <p:extLst>
      <p:ext uri="{BB962C8B-B14F-4D97-AF65-F5344CB8AC3E}">
        <p14:creationId xmlns:p14="http://schemas.microsoft.com/office/powerpoint/2010/main" val="2108944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7081C-66EA-C43C-DBCB-D03A10C78D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97D9A-89C1-A360-F945-2E7E1807AE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D17F07-F790-D28E-05D3-B2D0FD02012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762949E-E7AF-7213-BFB1-A45C550119A7}"/>
              </a:ext>
            </a:extLst>
          </p:cNvPr>
          <p:cNvSpPr>
            <a:spLocks noGrp="1"/>
          </p:cNvSpPr>
          <p:nvPr>
            <p:ph type="sldNum" sz="quarter" idx="5"/>
          </p:nvPr>
        </p:nvSpPr>
        <p:spPr/>
        <p:txBody>
          <a:bodyPr/>
          <a:lstStyle/>
          <a:p>
            <a:fld id="{411167E5-4E22-4612-A85B-BA212509A3DD}" type="slidenum">
              <a:rPr lang="en-GB" smtClean="0"/>
              <a:t>12</a:t>
            </a:fld>
            <a:endParaRPr lang="en-GB"/>
          </a:p>
        </p:txBody>
      </p:sp>
    </p:spTree>
    <p:extLst>
      <p:ext uri="{BB962C8B-B14F-4D97-AF65-F5344CB8AC3E}">
        <p14:creationId xmlns:p14="http://schemas.microsoft.com/office/powerpoint/2010/main" val="2867278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11167E5-4E22-4612-A85B-BA212509A3DD}" type="slidenum">
              <a:rPr lang="en-GB" smtClean="0"/>
              <a:t>13</a:t>
            </a:fld>
            <a:endParaRPr lang="en-GB"/>
          </a:p>
        </p:txBody>
      </p:sp>
    </p:spTree>
    <p:extLst>
      <p:ext uri="{BB962C8B-B14F-4D97-AF65-F5344CB8AC3E}">
        <p14:creationId xmlns:p14="http://schemas.microsoft.com/office/powerpoint/2010/main" val="2890792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E7515-F7A6-79F0-E5A0-E385396F20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3B7281-F27C-12E1-DDDE-752E58A17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DF4A89-AFCC-D363-9002-D2FD6D72BD9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6848FA-6051-D193-87D6-38EFE072FE58}"/>
              </a:ext>
            </a:extLst>
          </p:cNvPr>
          <p:cNvSpPr>
            <a:spLocks noGrp="1"/>
          </p:cNvSpPr>
          <p:nvPr>
            <p:ph type="sldNum" sz="quarter" idx="5"/>
          </p:nvPr>
        </p:nvSpPr>
        <p:spPr/>
        <p:txBody>
          <a:bodyPr/>
          <a:lstStyle/>
          <a:p>
            <a:fld id="{411167E5-4E22-4612-A85B-BA212509A3DD}" type="slidenum">
              <a:rPr lang="en-GB" smtClean="0"/>
              <a:t>14</a:t>
            </a:fld>
            <a:endParaRPr lang="en-GB"/>
          </a:p>
        </p:txBody>
      </p:sp>
    </p:spTree>
    <p:extLst>
      <p:ext uri="{BB962C8B-B14F-4D97-AF65-F5344CB8AC3E}">
        <p14:creationId xmlns:p14="http://schemas.microsoft.com/office/powerpoint/2010/main" val="1056030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2DE53-8152-8792-29BB-8D8816C57C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BAAB85-E5D1-17B4-5E64-CEEA00F371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68F038-2424-3755-7465-739A880F360D}"/>
              </a:ext>
            </a:extLst>
          </p:cNvPr>
          <p:cNvSpPr>
            <a:spLocks noGrp="1"/>
          </p:cNvSpPr>
          <p:nvPr>
            <p:ph type="body" idx="1"/>
          </p:nvPr>
        </p:nvSpPr>
        <p:spPr/>
        <p:txBody>
          <a:bodyPr/>
          <a:lstStyle/>
          <a:p>
            <a:endParaRPr lang="en-GB"/>
          </a:p>
          <a:p>
            <a:endParaRPr lang="en-GB"/>
          </a:p>
          <a:p>
            <a:endParaRPr lang="en-GB"/>
          </a:p>
          <a:p>
            <a:endParaRPr lang="en-GB"/>
          </a:p>
          <a:p>
            <a:endParaRPr lang="en-GB"/>
          </a:p>
          <a:p>
            <a:endParaRPr lang="en-GB"/>
          </a:p>
          <a:p>
            <a:pPr algn="l">
              <a:spcAft>
                <a:spcPts val="800"/>
              </a:spcAft>
            </a:pPr>
            <a:r>
              <a:rPr lang="en-GB" sz="1200">
                <a:latin typeface="-apple-system"/>
              </a:rPr>
              <a:t>Intervention Order</a:t>
            </a:r>
          </a:p>
          <a:p>
            <a:pPr marL="285750" indent="-285750" algn="l">
              <a:spcAft>
                <a:spcPts val="800"/>
              </a:spcAft>
              <a:buFont typeface="Arial" panose="020B0604020202020204" pitchFamily="34" charset="0"/>
              <a:buChar char="•"/>
            </a:pPr>
            <a:r>
              <a:rPr lang="en-GB" sz="1200">
                <a:latin typeface="-apple-system"/>
              </a:rPr>
              <a:t>It is an order granted under the Adult’s with Incapacity (Scotland) Act 2000 from the sheriff court stating who the Sheriff has appointed to make a particular decision or take certain action on behalf of an incapable adult. The order will say what the appointed person, called an intervener, can actually do. </a:t>
            </a:r>
          </a:p>
          <a:p>
            <a:pPr marL="285750" indent="-285750" algn="l">
              <a:spcAft>
                <a:spcPts val="800"/>
              </a:spcAft>
              <a:buFont typeface="Arial" panose="020B0604020202020204" pitchFamily="34" charset="0"/>
              <a:buChar char="•"/>
            </a:pPr>
            <a:r>
              <a:rPr lang="en-GB" sz="1200">
                <a:latin typeface="-apple-system"/>
              </a:rPr>
              <a:t>Decision made as to whether to proceed to the next stage of undertaking the assessments by the medical practitioners and MHO. Decision made concerning the powers to be sought in the application. They should be one off or time limited actions or responsibilities with a clear starting and finishing point. Decision made as to who will be named as proposed intervener, which can include local government officers.</a:t>
            </a:r>
          </a:p>
          <a:p>
            <a:pPr marL="285750" indent="-285750" algn="l">
              <a:spcAft>
                <a:spcPts val="800"/>
              </a:spcAft>
              <a:buFont typeface="Arial" panose="020B0604020202020204" pitchFamily="34" charset="0"/>
              <a:buChar char="•"/>
            </a:pPr>
            <a:r>
              <a:rPr lang="en-GB" sz="1200">
                <a:latin typeface="-apple-system"/>
              </a:rPr>
              <a:t>Decision made as to who will apply for the order. Decision made as to which MHO and medical practitioners will be asked to undertake assessments and provide accompanying reports. Minutes of the case conference will note all the decisions made, will be checked by the person acting as chair, and distributed.</a:t>
            </a:r>
            <a:endParaRPr lang="en-GB" sz="1400">
              <a:solidFill>
                <a:schemeClr val="tx1">
                  <a:lumMod val="75000"/>
                  <a:lumOff val="25000"/>
                </a:schemeClr>
              </a:solidFill>
            </a:endParaRPr>
          </a:p>
          <a:p>
            <a:endParaRPr lang="en-GB"/>
          </a:p>
        </p:txBody>
      </p:sp>
      <p:sp>
        <p:nvSpPr>
          <p:cNvPr id="4" name="Slide Number Placeholder 3">
            <a:extLst>
              <a:ext uri="{FF2B5EF4-FFF2-40B4-BE49-F238E27FC236}">
                <a16:creationId xmlns:a16="http://schemas.microsoft.com/office/drawing/2014/main" id="{CCECC8E7-F951-347E-3A74-5094E9013FE4}"/>
              </a:ext>
            </a:extLst>
          </p:cNvPr>
          <p:cNvSpPr>
            <a:spLocks noGrp="1"/>
          </p:cNvSpPr>
          <p:nvPr>
            <p:ph type="sldNum" sz="quarter" idx="5"/>
          </p:nvPr>
        </p:nvSpPr>
        <p:spPr/>
        <p:txBody>
          <a:bodyPr/>
          <a:lstStyle/>
          <a:p>
            <a:fld id="{411167E5-4E22-4612-A85B-BA212509A3DD}" type="slidenum">
              <a:rPr lang="en-GB" smtClean="0"/>
              <a:t>15</a:t>
            </a:fld>
            <a:endParaRPr lang="en-GB"/>
          </a:p>
        </p:txBody>
      </p:sp>
    </p:spTree>
    <p:extLst>
      <p:ext uri="{BB962C8B-B14F-4D97-AF65-F5344CB8AC3E}">
        <p14:creationId xmlns:p14="http://schemas.microsoft.com/office/powerpoint/2010/main" val="802177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5D851-E349-0EBE-3C6C-F0178C52D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6FDD9-22FB-20B5-5728-ECA3941C72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2902FA-004C-9DCD-8A0B-BD3E076870AC}"/>
              </a:ext>
            </a:extLst>
          </p:cNvPr>
          <p:cNvSpPr>
            <a:spLocks noGrp="1"/>
          </p:cNvSpPr>
          <p:nvPr>
            <p:ph type="body" idx="1"/>
          </p:nvPr>
        </p:nvSpPr>
        <p:spPr/>
        <p:txBody>
          <a:bodyPr/>
          <a:lstStyle/>
          <a:p>
            <a:r>
              <a:rPr lang="en-GB">
                <a:hlinkClick r:id="rId3"/>
              </a:rPr>
              <a:t>Section 47 certificate of incapacity - </a:t>
            </a:r>
            <a:r>
              <a:rPr lang="en-GB" err="1">
                <a:hlinkClick r:id="rId3"/>
              </a:rPr>
              <a:t>gov.scot</a:t>
            </a:r>
            <a:endParaRPr lang="en-GB"/>
          </a:p>
          <a:p>
            <a:endParaRPr lang="en-GB"/>
          </a:p>
        </p:txBody>
      </p:sp>
      <p:sp>
        <p:nvSpPr>
          <p:cNvPr id="4" name="Slide Number Placeholder 3">
            <a:extLst>
              <a:ext uri="{FF2B5EF4-FFF2-40B4-BE49-F238E27FC236}">
                <a16:creationId xmlns:a16="http://schemas.microsoft.com/office/drawing/2014/main" id="{8C139FA5-85AD-C778-C9EC-4AE5DC8A82A2}"/>
              </a:ext>
            </a:extLst>
          </p:cNvPr>
          <p:cNvSpPr>
            <a:spLocks noGrp="1"/>
          </p:cNvSpPr>
          <p:nvPr>
            <p:ph type="sldNum" sz="quarter" idx="5"/>
          </p:nvPr>
        </p:nvSpPr>
        <p:spPr/>
        <p:txBody>
          <a:bodyPr/>
          <a:lstStyle/>
          <a:p>
            <a:fld id="{411167E5-4E22-4612-A85B-BA212509A3DD}" type="slidenum">
              <a:rPr lang="en-GB" smtClean="0"/>
              <a:t>16</a:t>
            </a:fld>
            <a:endParaRPr lang="en-GB"/>
          </a:p>
        </p:txBody>
      </p:sp>
    </p:spTree>
    <p:extLst>
      <p:ext uri="{BB962C8B-B14F-4D97-AF65-F5344CB8AC3E}">
        <p14:creationId xmlns:p14="http://schemas.microsoft.com/office/powerpoint/2010/main" val="805862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35D1A-9DC5-FB24-B5E9-A708D9C24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EF433-DF74-58CA-7074-7C0FFE059D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F3AE1-045F-E090-DE26-6FCB8CE4584E}"/>
              </a:ext>
            </a:extLst>
          </p:cNvPr>
          <p:cNvSpPr>
            <a:spLocks noGrp="1"/>
          </p:cNvSpPr>
          <p:nvPr>
            <p:ph type="body" idx="1"/>
          </p:nvPr>
        </p:nvSpPr>
        <p:spPr/>
        <p:txBody>
          <a:bodyPr/>
          <a:lstStyle/>
          <a:p>
            <a:r>
              <a:rPr lang="en-GB">
                <a:hlinkClick r:id="rId3"/>
              </a:rPr>
              <a:t>Social Work (Scotland) Act 1968</a:t>
            </a:r>
            <a:endParaRPr lang="en-GB"/>
          </a:p>
          <a:p>
            <a:endParaRPr lang="en-GB"/>
          </a:p>
          <a:p>
            <a:r>
              <a:rPr lang="en-GB">
                <a:hlinkClick r:id="rId4"/>
              </a:rPr>
              <a:t>Adults who lack capacity - discharge process: key actions - </a:t>
            </a:r>
            <a:r>
              <a:rPr lang="en-GB" err="1">
                <a:hlinkClick r:id="rId4"/>
              </a:rPr>
              <a:t>gov.scot</a:t>
            </a:r>
            <a:endParaRPr lang="en-GB"/>
          </a:p>
          <a:p>
            <a:endParaRPr lang="en-GB"/>
          </a:p>
          <a:p>
            <a:endParaRPr lang="en-GB"/>
          </a:p>
        </p:txBody>
      </p:sp>
      <p:sp>
        <p:nvSpPr>
          <p:cNvPr id="4" name="Slide Number Placeholder 3">
            <a:extLst>
              <a:ext uri="{FF2B5EF4-FFF2-40B4-BE49-F238E27FC236}">
                <a16:creationId xmlns:a16="http://schemas.microsoft.com/office/drawing/2014/main" id="{4AC4B65A-BB10-5602-EE09-1FAC4CD7A1EC}"/>
              </a:ext>
            </a:extLst>
          </p:cNvPr>
          <p:cNvSpPr>
            <a:spLocks noGrp="1"/>
          </p:cNvSpPr>
          <p:nvPr>
            <p:ph type="sldNum" sz="quarter" idx="5"/>
          </p:nvPr>
        </p:nvSpPr>
        <p:spPr/>
        <p:txBody>
          <a:bodyPr/>
          <a:lstStyle/>
          <a:p>
            <a:fld id="{411167E5-4E22-4612-A85B-BA212509A3DD}" type="slidenum">
              <a:rPr lang="en-GB" smtClean="0"/>
              <a:t>17</a:t>
            </a:fld>
            <a:endParaRPr lang="en-GB"/>
          </a:p>
        </p:txBody>
      </p:sp>
    </p:spTree>
    <p:extLst>
      <p:ext uri="{BB962C8B-B14F-4D97-AF65-F5344CB8AC3E}">
        <p14:creationId xmlns:p14="http://schemas.microsoft.com/office/powerpoint/2010/main" val="729575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60E95-A1EF-52FC-D401-BC19FFC60F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21C042-43B7-DA48-E346-DECDC2A316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3D5C35-8842-162C-DD85-9F4F5909A7F1}"/>
              </a:ext>
            </a:extLst>
          </p:cNvPr>
          <p:cNvSpPr>
            <a:spLocks noGrp="1"/>
          </p:cNvSpPr>
          <p:nvPr>
            <p:ph type="body" idx="1"/>
          </p:nvPr>
        </p:nvSpPr>
        <p:spPr/>
        <p:txBody>
          <a:bodyPr/>
          <a:lstStyle/>
          <a:p>
            <a:r>
              <a:rPr lang="en-GB">
                <a:hlinkClick r:id="rId3"/>
              </a:rPr>
              <a:t>Social Work (Scotland) Act 1968</a:t>
            </a:r>
            <a:endParaRPr lang="en-GB"/>
          </a:p>
          <a:p>
            <a:endParaRPr lang="en-GB"/>
          </a:p>
          <a:p>
            <a:r>
              <a:rPr lang="en-GB">
                <a:hlinkClick r:id="rId4"/>
              </a:rPr>
              <a:t>Adults who lack capacity - discharge process: key actions - </a:t>
            </a:r>
            <a:r>
              <a:rPr lang="en-GB" err="1">
                <a:hlinkClick r:id="rId4"/>
              </a:rPr>
              <a:t>gov.scot</a:t>
            </a:r>
            <a:endParaRPr lang="en-GB"/>
          </a:p>
          <a:p>
            <a:endParaRPr lang="en-GB"/>
          </a:p>
          <a:p>
            <a:endParaRPr lang="en-GB"/>
          </a:p>
        </p:txBody>
      </p:sp>
      <p:sp>
        <p:nvSpPr>
          <p:cNvPr id="4" name="Slide Number Placeholder 3">
            <a:extLst>
              <a:ext uri="{FF2B5EF4-FFF2-40B4-BE49-F238E27FC236}">
                <a16:creationId xmlns:a16="http://schemas.microsoft.com/office/drawing/2014/main" id="{01A79E11-7909-59B0-69A7-26EE9AC4BDC2}"/>
              </a:ext>
            </a:extLst>
          </p:cNvPr>
          <p:cNvSpPr>
            <a:spLocks noGrp="1"/>
          </p:cNvSpPr>
          <p:nvPr>
            <p:ph type="sldNum" sz="quarter" idx="5"/>
          </p:nvPr>
        </p:nvSpPr>
        <p:spPr/>
        <p:txBody>
          <a:bodyPr/>
          <a:lstStyle/>
          <a:p>
            <a:fld id="{411167E5-4E22-4612-A85B-BA212509A3DD}" type="slidenum">
              <a:rPr lang="en-GB" smtClean="0"/>
              <a:t>18</a:t>
            </a:fld>
            <a:endParaRPr lang="en-GB"/>
          </a:p>
        </p:txBody>
      </p:sp>
    </p:spTree>
    <p:extLst>
      <p:ext uri="{BB962C8B-B14F-4D97-AF65-F5344CB8AC3E}">
        <p14:creationId xmlns:p14="http://schemas.microsoft.com/office/powerpoint/2010/main" val="25106418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91A7E-5FFE-CB2D-73E7-FAD59FD1C0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6DAF8-9794-C9D4-420D-A4A107C437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3BE4E5-A0B2-84D7-7315-DD6676767583}"/>
              </a:ext>
            </a:extLst>
          </p:cNvPr>
          <p:cNvSpPr>
            <a:spLocks noGrp="1"/>
          </p:cNvSpPr>
          <p:nvPr>
            <p:ph type="body" idx="1"/>
          </p:nvPr>
        </p:nvSpPr>
        <p:spPr/>
        <p:txBody>
          <a:bodyPr/>
          <a:lstStyle/>
          <a:p>
            <a:endParaRPr lang="en-GB"/>
          </a:p>
          <a:p>
            <a:endParaRPr lang="en-GB"/>
          </a:p>
          <a:p>
            <a:endParaRPr lang="en-GB"/>
          </a:p>
          <a:p>
            <a:endParaRPr lang="en-GB"/>
          </a:p>
          <a:p>
            <a:endParaRPr lang="en-GB"/>
          </a:p>
          <a:p>
            <a:endParaRPr lang="en-GB"/>
          </a:p>
          <a:p>
            <a:pPr algn="l">
              <a:spcAft>
                <a:spcPts val="800"/>
              </a:spcAft>
            </a:pPr>
            <a:r>
              <a:rPr lang="en-GB" sz="1200">
                <a:latin typeface="-apple-system"/>
              </a:rPr>
              <a:t>Intervention Order</a:t>
            </a:r>
          </a:p>
          <a:p>
            <a:pPr marL="285750" indent="-285750" algn="l">
              <a:spcAft>
                <a:spcPts val="800"/>
              </a:spcAft>
              <a:buFont typeface="Arial" panose="020B0604020202020204" pitchFamily="34" charset="0"/>
              <a:buChar char="•"/>
            </a:pPr>
            <a:r>
              <a:rPr lang="en-GB" sz="1200">
                <a:latin typeface="-apple-system"/>
              </a:rPr>
              <a:t>It is an order granted under the Adult’s with Incapacity (Scotland) Act 2000 from the sheriff court stating who the Sheriff has appointed to make a particular decision or take certain action on behalf of an incapable adult. The order will say what the appointed person, called an intervener, can actually do. </a:t>
            </a:r>
          </a:p>
          <a:p>
            <a:pPr marL="285750" indent="-285750" algn="l">
              <a:spcAft>
                <a:spcPts val="800"/>
              </a:spcAft>
              <a:buFont typeface="Arial" panose="020B0604020202020204" pitchFamily="34" charset="0"/>
              <a:buChar char="•"/>
            </a:pPr>
            <a:r>
              <a:rPr lang="en-GB" sz="1200">
                <a:latin typeface="-apple-system"/>
              </a:rPr>
              <a:t>Decision made as to whether to proceed to the next stage of undertaking the assessments by the medical practitioners and MHO. Decision made concerning the powers to be sought in the application. They should be one off or time limited actions or responsibilities with a clear starting and finishing point. Decision made as to who will be named as proposed intervener, which can include local government officers.</a:t>
            </a:r>
          </a:p>
          <a:p>
            <a:pPr marL="285750" indent="-285750" algn="l">
              <a:spcAft>
                <a:spcPts val="800"/>
              </a:spcAft>
              <a:buFont typeface="Arial" panose="020B0604020202020204" pitchFamily="34" charset="0"/>
              <a:buChar char="•"/>
            </a:pPr>
            <a:r>
              <a:rPr lang="en-GB" sz="1200">
                <a:latin typeface="-apple-system"/>
              </a:rPr>
              <a:t>Decision made as to who will apply for the order. Decision made as to which MHO and medical practitioners will be asked to undertake assessments and provide accompanying reports. Minutes of the case conference will note all the decisions made, will be checked by the person acting as chair, and distributed.</a:t>
            </a:r>
            <a:endParaRPr lang="en-GB" sz="1400">
              <a:solidFill>
                <a:schemeClr val="tx1">
                  <a:lumMod val="75000"/>
                  <a:lumOff val="25000"/>
                </a:schemeClr>
              </a:solidFill>
            </a:endParaRPr>
          </a:p>
          <a:p>
            <a:endParaRPr lang="en-GB"/>
          </a:p>
        </p:txBody>
      </p:sp>
      <p:sp>
        <p:nvSpPr>
          <p:cNvPr id="4" name="Slide Number Placeholder 3">
            <a:extLst>
              <a:ext uri="{FF2B5EF4-FFF2-40B4-BE49-F238E27FC236}">
                <a16:creationId xmlns:a16="http://schemas.microsoft.com/office/drawing/2014/main" id="{7531C417-EB2F-A3CB-20C8-3598DD229D1F}"/>
              </a:ext>
            </a:extLst>
          </p:cNvPr>
          <p:cNvSpPr>
            <a:spLocks noGrp="1"/>
          </p:cNvSpPr>
          <p:nvPr>
            <p:ph type="sldNum" sz="quarter" idx="5"/>
          </p:nvPr>
        </p:nvSpPr>
        <p:spPr/>
        <p:txBody>
          <a:bodyPr/>
          <a:lstStyle/>
          <a:p>
            <a:fld id="{411167E5-4E22-4612-A85B-BA212509A3DD}" type="slidenum">
              <a:rPr lang="en-GB" smtClean="0"/>
              <a:t>19</a:t>
            </a:fld>
            <a:endParaRPr lang="en-GB"/>
          </a:p>
        </p:txBody>
      </p:sp>
    </p:spTree>
    <p:extLst>
      <p:ext uri="{BB962C8B-B14F-4D97-AF65-F5344CB8AC3E}">
        <p14:creationId xmlns:p14="http://schemas.microsoft.com/office/powerpoint/2010/main" val="12277829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F7318-1425-E121-4E19-BE6B47EF0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133EBE-60AA-542B-9598-10C851BA85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66CB0-FB6E-33B6-913B-0393A70CDFE4}"/>
              </a:ext>
            </a:extLst>
          </p:cNvPr>
          <p:cNvSpPr>
            <a:spLocks noGrp="1"/>
          </p:cNvSpPr>
          <p:nvPr>
            <p:ph type="body" idx="1"/>
          </p:nvPr>
        </p:nvSpPr>
        <p:spPr/>
        <p:txBody>
          <a:bodyPr/>
          <a:lstStyle/>
          <a:p>
            <a:endParaRPr lang="en-GB"/>
          </a:p>
          <a:p>
            <a:endParaRPr lang="en-GB"/>
          </a:p>
          <a:p>
            <a:endParaRPr lang="en-GB"/>
          </a:p>
          <a:p>
            <a:endParaRPr lang="en-GB"/>
          </a:p>
          <a:p>
            <a:endParaRPr lang="en-GB"/>
          </a:p>
          <a:p>
            <a:endParaRPr lang="en-GB"/>
          </a:p>
          <a:p>
            <a:pPr algn="l">
              <a:spcAft>
                <a:spcPts val="800"/>
              </a:spcAft>
            </a:pPr>
            <a:r>
              <a:rPr lang="en-GB" sz="1200">
                <a:latin typeface="-apple-system"/>
              </a:rPr>
              <a:t>Intervention Order</a:t>
            </a:r>
          </a:p>
          <a:p>
            <a:pPr marL="285750" indent="-285750" algn="l">
              <a:spcAft>
                <a:spcPts val="800"/>
              </a:spcAft>
              <a:buFont typeface="Arial" panose="020B0604020202020204" pitchFamily="34" charset="0"/>
              <a:buChar char="•"/>
            </a:pPr>
            <a:r>
              <a:rPr lang="en-GB" sz="1200">
                <a:latin typeface="-apple-system"/>
              </a:rPr>
              <a:t>It is an order granted under the Adult’s with Incapacity (Scotland) Act 2000 from the sheriff court stating who the Sheriff has appointed to make a particular decision or take certain action on behalf of an incapable adult. The order will say what the appointed person, called an intervener, can actually do. </a:t>
            </a:r>
          </a:p>
          <a:p>
            <a:pPr marL="285750" indent="-285750" algn="l">
              <a:spcAft>
                <a:spcPts val="800"/>
              </a:spcAft>
              <a:buFont typeface="Arial" panose="020B0604020202020204" pitchFamily="34" charset="0"/>
              <a:buChar char="•"/>
            </a:pPr>
            <a:r>
              <a:rPr lang="en-GB" sz="1200">
                <a:latin typeface="-apple-system"/>
              </a:rPr>
              <a:t>Decision made as to whether to proceed to the next stage of undertaking the assessments by the medical practitioners and MHO. Decision made concerning the powers to be sought in the application. They should be one off or time limited actions or responsibilities with a clear starting and finishing point. Decision made as to who will be named as proposed intervener, which can include local government officers.</a:t>
            </a:r>
          </a:p>
          <a:p>
            <a:pPr marL="285750" indent="-285750" algn="l">
              <a:spcAft>
                <a:spcPts val="800"/>
              </a:spcAft>
              <a:buFont typeface="Arial" panose="020B0604020202020204" pitchFamily="34" charset="0"/>
              <a:buChar char="•"/>
            </a:pPr>
            <a:r>
              <a:rPr lang="en-GB" sz="1200">
                <a:latin typeface="-apple-system"/>
              </a:rPr>
              <a:t>Decision made as to who will apply for the order. Decision made as to which MHO and medical practitioners will be asked to undertake assessments and provide accompanying reports. Minutes of the case conference will note all the decisions made, will be checked by the person acting as chair, and distributed.</a:t>
            </a:r>
            <a:endParaRPr lang="en-GB" sz="1400">
              <a:solidFill>
                <a:schemeClr val="tx1">
                  <a:lumMod val="75000"/>
                  <a:lumOff val="25000"/>
                </a:schemeClr>
              </a:solidFill>
            </a:endParaRPr>
          </a:p>
          <a:p>
            <a:endParaRPr lang="en-GB"/>
          </a:p>
        </p:txBody>
      </p:sp>
      <p:sp>
        <p:nvSpPr>
          <p:cNvPr id="4" name="Slide Number Placeholder 3">
            <a:extLst>
              <a:ext uri="{FF2B5EF4-FFF2-40B4-BE49-F238E27FC236}">
                <a16:creationId xmlns:a16="http://schemas.microsoft.com/office/drawing/2014/main" id="{E0A1C9ED-FA79-52D4-C638-6576E2ED8EF0}"/>
              </a:ext>
            </a:extLst>
          </p:cNvPr>
          <p:cNvSpPr>
            <a:spLocks noGrp="1"/>
          </p:cNvSpPr>
          <p:nvPr>
            <p:ph type="sldNum" sz="quarter" idx="5"/>
          </p:nvPr>
        </p:nvSpPr>
        <p:spPr/>
        <p:txBody>
          <a:bodyPr/>
          <a:lstStyle/>
          <a:p>
            <a:fld id="{411167E5-4E22-4612-A85B-BA212509A3DD}" type="slidenum">
              <a:rPr lang="en-GB" smtClean="0"/>
              <a:t>20</a:t>
            </a:fld>
            <a:endParaRPr lang="en-GB"/>
          </a:p>
        </p:txBody>
      </p:sp>
    </p:spTree>
    <p:extLst>
      <p:ext uri="{BB962C8B-B14F-4D97-AF65-F5344CB8AC3E}">
        <p14:creationId xmlns:p14="http://schemas.microsoft.com/office/powerpoint/2010/main" val="3761951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165AF-0F18-EBCB-904D-CAB402DAA3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2837DF-37C8-6DC4-61CA-F6A5133890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54D38-15FE-2456-99DB-4A60FA17B26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0680865-B030-6CE2-CB2B-C8177729F816}"/>
              </a:ext>
            </a:extLst>
          </p:cNvPr>
          <p:cNvSpPr>
            <a:spLocks noGrp="1"/>
          </p:cNvSpPr>
          <p:nvPr>
            <p:ph type="sldNum" sz="quarter" idx="5"/>
          </p:nvPr>
        </p:nvSpPr>
        <p:spPr/>
        <p:txBody>
          <a:bodyPr/>
          <a:lstStyle/>
          <a:p>
            <a:fld id="{411167E5-4E22-4612-A85B-BA212509A3DD}" type="slidenum">
              <a:rPr lang="en-GB" smtClean="0"/>
              <a:t>2</a:t>
            </a:fld>
            <a:endParaRPr lang="en-GB"/>
          </a:p>
        </p:txBody>
      </p:sp>
    </p:spTree>
    <p:extLst>
      <p:ext uri="{BB962C8B-B14F-4D97-AF65-F5344CB8AC3E}">
        <p14:creationId xmlns:p14="http://schemas.microsoft.com/office/powerpoint/2010/main" val="1849498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B80A5-38D3-8AF7-6D76-83C24EF838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63D9D6-434F-948E-6885-5FD981E8F4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A5B6D1-C7DA-8AF2-AB34-9D7DFAA04802}"/>
              </a:ext>
            </a:extLst>
          </p:cNvPr>
          <p:cNvSpPr>
            <a:spLocks noGrp="1"/>
          </p:cNvSpPr>
          <p:nvPr>
            <p:ph type="body" idx="1"/>
          </p:nvPr>
        </p:nvSpPr>
        <p:spPr/>
        <p:txBody>
          <a:bodyPr/>
          <a:lstStyle/>
          <a:p>
            <a:endParaRPr lang="en-GB"/>
          </a:p>
          <a:p>
            <a:endParaRPr lang="en-GB"/>
          </a:p>
          <a:p>
            <a:endParaRPr lang="en-GB"/>
          </a:p>
          <a:p>
            <a:endParaRPr lang="en-GB"/>
          </a:p>
          <a:p>
            <a:endParaRPr lang="en-GB"/>
          </a:p>
          <a:p>
            <a:endParaRPr lang="en-GB"/>
          </a:p>
          <a:p>
            <a:pPr algn="l">
              <a:spcAft>
                <a:spcPts val="800"/>
              </a:spcAft>
            </a:pPr>
            <a:r>
              <a:rPr lang="en-GB" sz="1200">
                <a:latin typeface="-apple-system"/>
              </a:rPr>
              <a:t>Intervention Order</a:t>
            </a:r>
          </a:p>
          <a:p>
            <a:pPr marL="285750" indent="-285750" algn="l">
              <a:spcAft>
                <a:spcPts val="800"/>
              </a:spcAft>
              <a:buFont typeface="Arial" panose="020B0604020202020204" pitchFamily="34" charset="0"/>
              <a:buChar char="•"/>
            </a:pPr>
            <a:r>
              <a:rPr lang="en-GB" sz="1200">
                <a:latin typeface="-apple-system"/>
              </a:rPr>
              <a:t>It is an order granted under the Adult’s with Incapacity (Scotland) Act 2000 from the sheriff court stating who the Sheriff has appointed to make a particular decision or take certain action on behalf of an incapable adult. The order will say what the appointed person, called an intervener, can actually do. </a:t>
            </a:r>
          </a:p>
          <a:p>
            <a:pPr marL="285750" indent="-285750" algn="l">
              <a:spcAft>
                <a:spcPts val="800"/>
              </a:spcAft>
              <a:buFont typeface="Arial" panose="020B0604020202020204" pitchFamily="34" charset="0"/>
              <a:buChar char="•"/>
            </a:pPr>
            <a:r>
              <a:rPr lang="en-GB" sz="1200">
                <a:latin typeface="-apple-system"/>
              </a:rPr>
              <a:t>Decision made as to whether to proceed to the next stage of undertaking the assessments by the medical practitioners and MHO. Decision made concerning the powers to be sought in the application. They should be one off or time limited actions or responsibilities with a clear starting and finishing point. Decision made as to who will be named as proposed intervener, which can include local government officers.</a:t>
            </a:r>
          </a:p>
          <a:p>
            <a:pPr marL="285750" indent="-285750" algn="l">
              <a:spcAft>
                <a:spcPts val="800"/>
              </a:spcAft>
              <a:buFont typeface="Arial" panose="020B0604020202020204" pitchFamily="34" charset="0"/>
              <a:buChar char="•"/>
            </a:pPr>
            <a:r>
              <a:rPr lang="en-GB" sz="1200">
                <a:latin typeface="-apple-system"/>
              </a:rPr>
              <a:t>Decision made as to who will apply for the order. Decision made as to which MHO and medical practitioners will be asked to undertake assessments and provide accompanying reports. Minutes of the case conference will note all the decisions made, will be checked by the person acting as chair, and distributed.</a:t>
            </a:r>
            <a:endParaRPr lang="en-GB" sz="1400">
              <a:solidFill>
                <a:schemeClr val="tx1">
                  <a:lumMod val="75000"/>
                  <a:lumOff val="25000"/>
                </a:schemeClr>
              </a:solidFill>
            </a:endParaRPr>
          </a:p>
          <a:p>
            <a:endParaRPr lang="en-GB"/>
          </a:p>
        </p:txBody>
      </p:sp>
      <p:sp>
        <p:nvSpPr>
          <p:cNvPr id="4" name="Slide Number Placeholder 3">
            <a:extLst>
              <a:ext uri="{FF2B5EF4-FFF2-40B4-BE49-F238E27FC236}">
                <a16:creationId xmlns:a16="http://schemas.microsoft.com/office/drawing/2014/main" id="{515E0CF0-62AB-6144-D3C4-372DFE5FFE4A}"/>
              </a:ext>
            </a:extLst>
          </p:cNvPr>
          <p:cNvSpPr>
            <a:spLocks noGrp="1"/>
          </p:cNvSpPr>
          <p:nvPr>
            <p:ph type="sldNum" sz="quarter" idx="5"/>
          </p:nvPr>
        </p:nvSpPr>
        <p:spPr/>
        <p:txBody>
          <a:bodyPr/>
          <a:lstStyle/>
          <a:p>
            <a:fld id="{411167E5-4E22-4612-A85B-BA212509A3DD}" type="slidenum">
              <a:rPr lang="en-GB" smtClean="0"/>
              <a:t>21</a:t>
            </a:fld>
            <a:endParaRPr lang="en-GB"/>
          </a:p>
        </p:txBody>
      </p:sp>
    </p:spTree>
    <p:extLst>
      <p:ext uri="{BB962C8B-B14F-4D97-AF65-F5344CB8AC3E}">
        <p14:creationId xmlns:p14="http://schemas.microsoft.com/office/powerpoint/2010/main" val="4224189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BB77A-03BC-D00D-EE7F-BDC31FC5C3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D367EB-E570-522D-5ACC-E211DBFD44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81633-F215-E0C4-3F40-976AB745BD2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1FF9CA5-F5F8-2820-E3F4-C7258FAAFB86}"/>
              </a:ext>
            </a:extLst>
          </p:cNvPr>
          <p:cNvSpPr>
            <a:spLocks noGrp="1"/>
          </p:cNvSpPr>
          <p:nvPr>
            <p:ph type="sldNum" sz="quarter" idx="5"/>
          </p:nvPr>
        </p:nvSpPr>
        <p:spPr/>
        <p:txBody>
          <a:bodyPr/>
          <a:lstStyle/>
          <a:p>
            <a:fld id="{411167E5-4E22-4612-A85B-BA212509A3DD}" type="slidenum">
              <a:rPr lang="en-GB" smtClean="0"/>
              <a:t>22</a:t>
            </a:fld>
            <a:endParaRPr lang="en-GB"/>
          </a:p>
        </p:txBody>
      </p:sp>
    </p:spTree>
    <p:extLst>
      <p:ext uri="{BB962C8B-B14F-4D97-AF65-F5344CB8AC3E}">
        <p14:creationId xmlns:p14="http://schemas.microsoft.com/office/powerpoint/2010/main" val="12102826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4B50C-B0D2-D576-9558-3255A898B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16B84-B342-994A-4E1C-A5734FA36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3B258-5AA7-13D0-35E1-92BE4DB6C1E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F0CEB0E-315D-9371-4EB1-6FE2BBB906BF}"/>
              </a:ext>
            </a:extLst>
          </p:cNvPr>
          <p:cNvSpPr>
            <a:spLocks noGrp="1"/>
          </p:cNvSpPr>
          <p:nvPr>
            <p:ph type="sldNum" sz="quarter" idx="5"/>
          </p:nvPr>
        </p:nvSpPr>
        <p:spPr/>
        <p:txBody>
          <a:bodyPr/>
          <a:lstStyle/>
          <a:p>
            <a:fld id="{411167E5-4E22-4612-A85B-BA212509A3DD}" type="slidenum">
              <a:rPr lang="en-GB" smtClean="0"/>
              <a:t>23</a:t>
            </a:fld>
            <a:endParaRPr lang="en-GB"/>
          </a:p>
        </p:txBody>
      </p:sp>
    </p:spTree>
    <p:extLst>
      <p:ext uri="{BB962C8B-B14F-4D97-AF65-F5344CB8AC3E}">
        <p14:creationId xmlns:p14="http://schemas.microsoft.com/office/powerpoint/2010/main" val="482048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B02D6-F17B-3DE4-1D06-13FE8EBB5B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7F24CD-E421-752C-A862-AD65EB99BC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F74B2-75BC-8AFB-A16D-9C1E8F1F29C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0E24FD6-61A6-0995-038B-00C50733A9EC}"/>
              </a:ext>
            </a:extLst>
          </p:cNvPr>
          <p:cNvSpPr>
            <a:spLocks noGrp="1"/>
          </p:cNvSpPr>
          <p:nvPr>
            <p:ph type="sldNum" sz="quarter" idx="5"/>
          </p:nvPr>
        </p:nvSpPr>
        <p:spPr/>
        <p:txBody>
          <a:bodyPr/>
          <a:lstStyle/>
          <a:p>
            <a:fld id="{411167E5-4E22-4612-A85B-BA212509A3DD}" type="slidenum">
              <a:rPr lang="en-GB" smtClean="0"/>
              <a:t>24</a:t>
            </a:fld>
            <a:endParaRPr lang="en-GB"/>
          </a:p>
        </p:txBody>
      </p:sp>
    </p:spTree>
    <p:extLst>
      <p:ext uri="{BB962C8B-B14F-4D97-AF65-F5344CB8AC3E}">
        <p14:creationId xmlns:p14="http://schemas.microsoft.com/office/powerpoint/2010/main" val="37728604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97E71-C67C-C9A6-B284-11C9EBDF2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3FDB15-FD42-DE94-30CE-47455068ED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093A73-4BBD-C9A5-BAE9-786F7A37FF37}"/>
              </a:ext>
            </a:extLst>
          </p:cNvPr>
          <p:cNvSpPr>
            <a:spLocks noGrp="1"/>
          </p:cNvSpPr>
          <p:nvPr>
            <p:ph type="body" idx="1"/>
          </p:nvPr>
        </p:nvSpPr>
        <p:spPr/>
        <p:txBody>
          <a:bodyPr/>
          <a:lstStyle/>
          <a:p>
            <a:pPr>
              <a:spcBef>
                <a:spcPts val="0"/>
              </a:spcBef>
              <a:spcAft>
                <a:spcPts val="800"/>
              </a:spcAft>
            </a:pPr>
            <a:endParaRPr lang="en-GB" sz="1200">
              <a:effectLst/>
              <a:latin typeface="-apple-system"/>
            </a:endParaRPr>
          </a:p>
          <a:p>
            <a:pPr>
              <a:spcBef>
                <a:spcPts val="0"/>
              </a:spcBef>
              <a:spcAft>
                <a:spcPts val="800"/>
              </a:spcAft>
            </a:pPr>
            <a:endParaRPr lang="en-GB" sz="1200">
              <a:effectLst/>
              <a:latin typeface="-apple-system"/>
            </a:endParaRPr>
          </a:p>
          <a:p>
            <a:pPr>
              <a:spcBef>
                <a:spcPts val="0"/>
              </a:spcBef>
              <a:spcAft>
                <a:spcPts val="800"/>
              </a:spcAft>
            </a:pPr>
            <a:endParaRPr lang="en-GB" sz="140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spcAft>
                <a:spcPts val="800"/>
              </a:spcAft>
              <a:buNone/>
            </a:pPr>
            <a:endParaRPr lang="en-GB" sz="1400">
              <a:solidFill>
                <a:schemeClr val="tx1">
                  <a:lumMod val="75000"/>
                  <a:lumOff val="25000"/>
                </a:schemeClr>
              </a:solidFill>
            </a:endParaRPr>
          </a:p>
        </p:txBody>
      </p:sp>
      <p:sp>
        <p:nvSpPr>
          <p:cNvPr id="4" name="Slide Number Placeholder 3">
            <a:extLst>
              <a:ext uri="{FF2B5EF4-FFF2-40B4-BE49-F238E27FC236}">
                <a16:creationId xmlns:a16="http://schemas.microsoft.com/office/drawing/2014/main" id="{9634F4C0-D43C-5995-CD4E-1BB688412B96}"/>
              </a:ext>
            </a:extLst>
          </p:cNvPr>
          <p:cNvSpPr>
            <a:spLocks noGrp="1"/>
          </p:cNvSpPr>
          <p:nvPr>
            <p:ph type="sldNum" sz="quarter" idx="5"/>
          </p:nvPr>
        </p:nvSpPr>
        <p:spPr/>
        <p:txBody>
          <a:bodyPr/>
          <a:lstStyle/>
          <a:p>
            <a:fld id="{411167E5-4E22-4612-A85B-BA212509A3DD}" type="slidenum">
              <a:rPr lang="en-GB" smtClean="0"/>
              <a:t>25</a:t>
            </a:fld>
            <a:endParaRPr lang="en-GB"/>
          </a:p>
        </p:txBody>
      </p:sp>
    </p:spTree>
    <p:extLst>
      <p:ext uri="{BB962C8B-B14F-4D97-AF65-F5344CB8AC3E}">
        <p14:creationId xmlns:p14="http://schemas.microsoft.com/office/powerpoint/2010/main" val="42388656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FF48B-0858-A7BA-AB31-CC8C84D50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B9F24D-DD29-FC45-9E1D-E05A7EA17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FB61CF-ED99-A491-8313-9C68812AEAAB}"/>
              </a:ext>
            </a:extLst>
          </p:cNvPr>
          <p:cNvSpPr>
            <a:spLocks noGrp="1"/>
          </p:cNvSpPr>
          <p:nvPr>
            <p:ph type="body" idx="1"/>
          </p:nvPr>
        </p:nvSpPr>
        <p:spPr/>
        <p:txBody>
          <a:bodyPr/>
          <a:lstStyle/>
          <a:p>
            <a:pPr>
              <a:spcBef>
                <a:spcPts val="0"/>
              </a:spcBef>
              <a:spcAft>
                <a:spcPts val="800"/>
              </a:spcAft>
            </a:pPr>
            <a:endParaRPr lang="en-GB" sz="1200">
              <a:effectLst/>
              <a:latin typeface="-apple-system"/>
            </a:endParaRPr>
          </a:p>
          <a:p>
            <a:pPr>
              <a:spcBef>
                <a:spcPts val="0"/>
              </a:spcBef>
              <a:spcAft>
                <a:spcPts val="800"/>
              </a:spcAft>
            </a:pPr>
            <a:endParaRPr lang="en-GB" sz="1200">
              <a:effectLst/>
              <a:latin typeface="-apple-system"/>
            </a:endParaRPr>
          </a:p>
          <a:p>
            <a:pPr>
              <a:spcBef>
                <a:spcPts val="0"/>
              </a:spcBef>
              <a:spcAft>
                <a:spcPts val="800"/>
              </a:spcAft>
            </a:pPr>
            <a:endParaRPr lang="en-GB" sz="140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spcAft>
                <a:spcPts val="800"/>
              </a:spcAft>
              <a:buNone/>
            </a:pPr>
            <a:endParaRPr lang="en-GB" sz="1400">
              <a:solidFill>
                <a:schemeClr val="tx1">
                  <a:lumMod val="75000"/>
                  <a:lumOff val="25000"/>
                </a:schemeClr>
              </a:solidFill>
            </a:endParaRPr>
          </a:p>
        </p:txBody>
      </p:sp>
      <p:sp>
        <p:nvSpPr>
          <p:cNvPr id="4" name="Slide Number Placeholder 3">
            <a:extLst>
              <a:ext uri="{FF2B5EF4-FFF2-40B4-BE49-F238E27FC236}">
                <a16:creationId xmlns:a16="http://schemas.microsoft.com/office/drawing/2014/main" id="{A4015431-280E-42E3-5E7B-3867F6D93CA7}"/>
              </a:ext>
            </a:extLst>
          </p:cNvPr>
          <p:cNvSpPr>
            <a:spLocks noGrp="1"/>
          </p:cNvSpPr>
          <p:nvPr>
            <p:ph type="sldNum" sz="quarter" idx="5"/>
          </p:nvPr>
        </p:nvSpPr>
        <p:spPr/>
        <p:txBody>
          <a:bodyPr/>
          <a:lstStyle/>
          <a:p>
            <a:fld id="{411167E5-4E22-4612-A85B-BA212509A3DD}" type="slidenum">
              <a:rPr lang="en-GB" smtClean="0"/>
              <a:t>26</a:t>
            </a:fld>
            <a:endParaRPr lang="en-GB"/>
          </a:p>
        </p:txBody>
      </p:sp>
    </p:spTree>
    <p:extLst>
      <p:ext uri="{BB962C8B-B14F-4D97-AF65-F5344CB8AC3E}">
        <p14:creationId xmlns:p14="http://schemas.microsoft.com/office/powerpoint/2010/main" val="2066172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EEE79-A1DD-7FA0-19C2-1B87B88F43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B5E8C-F270-E2E5-EA56-E17444F7EA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534BF9-CBF7-EA89-9CD7-4592D891BC6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B2570F7-72E5-B07E-DEE3-168C00AEB5C5}"/>
              </a:ext>
            </a:extLst>
          </p:cNvPr>
          <p:cNvSpPr>
            <a:spLocks noGrp="1"/>
          </p:cNvSpPr>
          <p:nvPr>
            <p:ph type="sldNum" sz="quarter" idx="5"/>
          </p:nvPr>
        </p:nvSpPr>
        <p:spPr/>
        <p:txBody>
          <a:bodyPr/>
          <a:lstStyle/>
          <a:p>
            <a:fld id="{411167E5-4E22-4612-A85B-BA212509A3DD}" type="slidenum">
              <a:rPr lang="en-GB" smtClean="0"/>
              <a:t>27</a:t>
            </a:fld>
            <a:endParaRPr lang="en-GB"/>
          </a:p>
        </p:txBody>
      </p:sp>
    </p:spTree>
    <p:extLst>
      <p:ext uri="{BB962C8B-B14F-4D97-AF65-F5344CB8AC3E}">
        <p14:creationId xmlns:p14="http://schemas.microsoft.com/office/powerpoint/2010/main" val="740533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836FD-9892-8EFB-DF35-BB45C85A7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7A1EC-5EEA-77C7-2DD3-C22B1D3EC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944490-45EC-C902-5AA9-ACCCE6AB477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CDDFA1A-1558-AF8B-67D6-DBF44100CDF1}"/>
              </a:ext>
            </a:extLst>
          </p:cNvPr>
          <p:cNvSpPr>
            <a:spLocks noGrp="1"/>
          </p:cNvSpPr>
          <p:nvPr>
            <p:ph type="sldNum" sz="quarter" idx="5"/>
          </p:nvPr>
        </p:nvSpPr>
        <p:spPr/>
        <p:txBody>
          <a:bodyPr/>
          <a:lstStyle/>
          <a:p>
            <a:fld id="{411167E5-4E22-4612-A85B-BA212509A3DD}" type="slidenum">
              <a:rPr lang="en-GB" smtClean="0"/>
              <a:t>28</a:t>
            </a:fld>
            <a:endParaRPr lang="en-GB"/>
          </a:p>
        </p:txBody>
      </p:sp>
    </p:spTree>
    <p:extLst>
      <p:ext uri="{BB962C8B-B14F-4D97-AF65-F5344CB8AC3E}">
        <p14:creationId xmlns:p14="http://schemas.microsoft.com/office/powerpoint/2010/main" val="6483630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18689-8031-8CF6-32E9-833AD7730F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AF794E-AF10-5DA6-D7ED-1BACD39821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5E5EC3-BEEB-3747-5115-88AFBA2A1DF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0EDCECB-4F12-A70B-5E7F-FD77AFB108E6}"/>
              </a:ext>
            </a:extLst>
          </p:cNvPr>
          <p:cNvSpPr>
            <a:spLocks noGrp="1"/>
          </p:cNvSpPr>
          <p:nvPr>
            <p:ph type="sldNum" sz="quarter" idx="5"/>
          </p:nvPr>
        </p:nvSpPr>
        <p:spPr/>
        <p:txBody>
          <a:bodyPr/>
          <a:lstStyle/>
          <a:p>
            <a:fld id="{411167E5-4E22-4612-A85B-BA212509A3DD}" type="slidenum">
              <a:rPr lang="en-GB" smtClean="0"/>
              <a:t>29</a:t>
            </a:fld>
            <a:endParaRPr lang="en-GB"/>
          </a:p>
        </p:txBody>
      </p:sp>
    </p:spTree>
    <p:extLst>
      <p:ext uri="{BB962C8B-B14F-4D97-AF65-F5344CB8AC3E}">
        <p14:creationId xmlns:p14="http://schemas.microsoft.com/office/powerpoint/2010/main" val="10893182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EF01D-1A49-AEC0-30EE-257736F22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80FB7-3316-5E6D-4403-2ECF0292F2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0A12AA-1CE3-FBD9-10BC-54632F3D0DE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BE48D93-494B-50A3-078D-AC33C6577A2E}"/>
              </a:ext>
            </a:extLst>
          </p:cNvPr>
          <p:cNvSpPr>
            <a:spLocks noGrp="1"/>
          </p:cNvSpPr>
          <p:nvPr>
            <p:ph type="sldNum" sz="quarter" idx="5"/>
          </p:nvPr>
        </p:nvSpPr>
        <p:spPr/>
        <p:txBody>
          <a:bodyPr/>
          <a:lstStyle/>
          <a:p>
            <a:fld id="{411167E5-4E22-4612-A85B-BA212509A3DD}" type="slidenum">
              <a:rPr lang="en-GB" smtClean="0"/>
              <a:t>30</a:t>
            </a:fld>
            <a:endParaRPr lang="en-GB"/>
          </a:p>
        </p:txBody>
      </p:sp>
    </p:spTree>
    <p:extLst>
      <p:ext uri="{BB962C8B-B14F-4D97-AF65-F5344CB8AC3E}">
        <p14:creationId xmlns:p14="http://schemas.microsoft.com/office/powerpoint/2010/main" val="2212416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04337-526E-76A8-256B-61201E30C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5AB332-C458-E571-E1D7-ABAAF629E9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C4550-88FE-9504-4D2D-9B6FB4D27E8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86A3FAC-EB91-223B-82CA-9E9BD3E6719E}"/>
              </a:ext>
            </a:extLst>
          </p:cNvPr>
          <p:cNvSpPr>
            <a:spLocks noGrp="1"/>
          </p:cNvSpPr>
          <p:nvPr>
            <p:ph type="sldNum" sz="quarter" idx="5"/>
          </p:nvPr>
        </p:nvSpPr>
        <p:spPr/>
        <p:txBody>
          <a:bodyPr/>
          <a:lstStyle/>
          <a:p>
            <a:fld id="{411167E5-4E22-4612-A85B-BA212509A3DD}" type="slidenum">
              <a:rPr lang="en-GB" smtClean="0"/>
              <a:t>3</a:t>
            </a:fld>
            <a:endParaRPr lang="en-GB"/>
          </a:p>
        </p:txBody>
      </p:sp>
    </p:spTree>
    <p:extLst>
      <p:ext uri="{BB962C8B-B14F-4D97-AF65-F5344CB8AC3E}">
        <p14:creationId xmlns:p14="http://schemas.microsoft.com/office/powerpoint/2010/main" val="31240185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216AB-5914-C0B7-56B4-C7EC05D4C3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60010-50AD-542A-6F4F-B703538E95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9CDCA1-1E95-D9DB-A915-AECA0D6671F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0988E19-F5A0-AB2F-0BBF-9A2FE90901FC}"/>
              </a:ext>
            </a:extLst>
          </p:cNvPr>
          <p:cNvSpPr>
            <a:spLocks noGrp="1"/>
          </p:cNvSpPr>
          <p:nvPr>
            <p:ph type="sldNum" sz="quarter" idx="5"/>
          </p:nvPr>
        </p:nvSpPr>
        <p:spPr/>
        <p:txBody>
          <a:bodyPr/>
          <a:lstStyle/>
          <a:p>
            <a:fld id="{411167E5-4E22-4612-A85B-BA212509A3DD}" type="slidenum">
              <a:rPr lang="en-GB" smtClean="0"/>
              <a:t>31</a:t>
            </a:fld>
            <a:endParaRPr lang="en-GB"/>
          </a:p>
        </p:txBody>
      </p:sp>
    </p:spTree>
    <p:extLst>
      <p:ext uri="{BB962C8B-B14F-4D97-AF65-F5344CB8AC3E}">
        <p14:creationId xmlns:p14="http://schemas.microsoft.com/office/powerpoint/2010/main" val="2352410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BAB19-EBE8-F18E-27A1-B897B9873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67E338-C6B7-4A7E-F6DC-9CAE580E14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6ABF02-56F8-7D6B-3F89-9D8B03FC050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B74DCE3-DCD6-9B4B-36D3-DFA1BD70AAC5}"/>
              </a:ext>
            </a:extLst>
          </p:cNvPr>
          <p:cNvSpPr>
            <a:spLocks noGrp="1"/>
          </p:cNvSpPr>
          <p:nvPr>
            <p:ph type="sldNum" sz="quarter" idx="5"/>
          </p:nvPr>
        </p:nvSpPr>
        <p:spPr/>
        <p:txBody>
          <a:bodyPr/>
          <a:lstStyle/>
          <a:p>
            <a:fld id="{411167E5-4E22-4612-A85B-BA212509A3DD}" type="slidenum">
              <a:rPr lang="en-GB" smtClean="0"/>
              <a:t>4</a:t>
            </a:fld>
            <a:endParaRPr lang="en-GB"/>
          </a:p>
        </p:txBody>
      </p:sp>
    </p:spTree>
    <p:extLst>
      <p:ext uri="{BB962C8B-B14F-4D97-AF65-F5344CB8AC3E}">
        <p14:creationId xmlns:p14="http://schemas.microsoft.com/office/powerpoint/2010/main" val="2496036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0A670-BBF9-3220-E8D1-355E361A67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059751-A43E-E25F-0DBC-E0B369C9C5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1635D-BDA7-0F7F-1635-8430F8763A4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4DC0C32-6255-8EE3-7B50-24CF31F1C44B}"/>
              </a:ext>
            </a:extLst>
          </p:cNvPr>
          <p:cNvSpPr>
            <a:spLocks noGrp="1"/>
          </p:cNvSpPr>
          <p:nvPr>
            <p:ph type="sldNum" sz="quarter" idx="5"/>
          </p:nvPr>
        </p:nvSpPr>
        <p:spPr/>
        <p:txBody>
          <a:bodyPr/>
          <a:lstStyle/>
          <a:p>
            <a:fld id="{411167E5-4E22-4612-A85B-BA212509A3DD}" type="slidenum">
              <a:rPr lang="en-GB" smtClean="0"/>
              <a:t>5</a:t>
            </a:fld>
            <a:endParaRPr lang="en-GB"/>
          </a:p>
        </p:txBody>
      </p:sp>
    </p:spTree>
    <p:extLst>
      <p:ext uri="{BB962C8B-B14F-4D97-AF65-F5344CB8AC3E}">
        <p14:creationId xmlns:p14="http://schemas.microsoft.com/office/powerpoint/2010/main" val="1358704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9A9CC-26FB-E9CA-C24B-8C9E437D49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C7E02-34B8-6472-B3FF-83A84E297B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D04923-D77C-B94C-2B38-F3E07F4E591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E986E57-F73E-C669-5A58-36084E065169}"/>
              </a:ext>
            </a:extLst>
          </p:cNvPr>
          <p:cNvSpPr>
            <a:spLocks noGrp="1"/>
          </p:cNvSpPr>
          <p:nvPr>
            <p:ph type="sldNum" sz="quarter" idx="5"/>
          </p:nvPr>
        </p:nvSpPr>
        <p:spPr/>
        <p:txBody>
          <a:bodyPr/>
          <a:lstStyle/>
          <a:p>
            <a:fld id="{411167E5-4E22-4612-A85B-BA212509A3DD}" type="slidenum">
              <a:rPr lang="en-GB" smtClean="0"/>
              <a:t>6</a:t>
            </a:fld>
            <a:endParaRPr lang="en-GB"/>
          </a:p>
        </p:txBody>
      </p:sp>
    </p:spTree>
    <p:extLst>
      <p:ext uri="{BB962C8B-B14F-4D97-AF65-F5344CB8AC3E}">
        <p14:creationId xmlns:p14="http://schemas.microsoft.com/office/powerpoint/2010/main" val="3203275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9EA55-3356-E229-AC5E-FF24585082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9A97EC-578A-5BAB-D045-B6340293CD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D6200E-4FD7-E79E-4AD7-2C98D6513BA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F70E039-104D-96CA-0859-E21EBBC63236}"/>
              </a:ext>
            </a:extLst>
          </p:cNvPr>
          <p:cNvSpPr>
            <a:spLocks noGrp="1"/>
          </p:cNvSpPr>
          <p:nvPr>
            <p:ph type="sldNum" sz="quarter" idx="5"/>
          </p:nvPr>
        </p:nvSpPr>
        <p:spPr/>
        <p:txBody>
          <a:bodyPr/>
          <a:lstStyle/>
          <a:p>
            <a:fld id="{411167E5-4E22-4612-A85B-BA212509A3DD}" type="slidenum">
              <a:rPr lang="en-GB" smtClean="0"/>
              <a:t>8</a:t>
            </a:fld>
            <a:endParaRPr lang="en-GB"/>
          </a:p>
        </p:txBody>
      </p:sp>
    </p:spTree>
    <p:extLst>
      <p:ext uri="{BB962C8B-B14F-4D97-AF65-F5344CB8AC3E}">
        <p14:creationId xmlns:p14="http://schemas.microsoft.com/office/powerpoint/2010/main" val="3923849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hlinkClick r:id="rId3"/>
              </a:rPr>
              <a:t>Adults with Incapacity (Scotland) Act 2000</a:t>
            </a:r>
            <a:endParaRPr lang="en-GB"/>
          </a:p>
          <a:p>
            <a:endParaRPr lang="en-GB"/>
          </a:p>
          <a:p>
            <a:r>
              <a:rPr lang="en-GB">
                <a:hlinkClick r:id="rId4"/>
              </a:rPr>
              <a:t>Adults with Incapacity Act | Mental Welfare Commission for Scotland</a:t>
            </a:r>
            <a:endParaRPr lang="en-GB"/>
          </a:p>
          <a:p>
            <a:endParaRPr lang="en-GB"/>
          </a:p>
          <a:p>
            <a:endParaRPr lang="en-GB"/>
          </a:p>
          <a:p>
            <a:endParaRPr lang="en-GB"/>
          </a:p>
        </p:txBody>
      </p:sp>
      <p:sp>
        <p:nvSpPr>
          <p:cNvPr id="4" name="Slide Number Placeholder 3"/>
          <p:cNvSpPr>
            <a:spLocks noGrp="1"/>
          </p:cNvSpPr>
          <p:nvPr>
            <p:ph type="sldNum" sz="quarter" idx="5"/>
          </p:nvPr>
        </p:nvSpPr>
        <p:spPr/>
        <p:txBody>
          <a:bodyPr/>
          <a:lstStyle/>
          <a:p>
            <a:fld id="{411167E5-4E22-4612-A85B-BA212509A3DD}" type="slidenum">
              <a:rPr lang="en-GB" smtClean="0"/>
              <a:t>9</a:t>
            </a:fld>
            <a:endParaRPr lang="en-GB"/>
          </a:p>
        </p:txBody>
      </p:sp>
    </p:spTree>
    <p:extLst>
      <p:ext uri="{BB962C8B-B14F-4D97-AF65-F5344CB8AC3E}">
        <p14:creationId xmlns:p14="http://schemas.microsoft.com/office/powerpoint/2010/main" val="2111611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E538E-BCAD-4C58-A5AB-506BE51DED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CB78F8-4BCB-31AD-8260-F4C289355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AD38C-D946-27BA-C502-4691B36860C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7667CD6-FA6B-23A0-2F3E-3A6EDA976260}"/>
              </a:ext>
            </a:extLst>
          </p:cNvPr>
          <p:cNvSpPr>
            <a:spLocks noGrp="1"/>
          </p:cNvSpPr>
          <p:nvPr>
            <p:ph type="sldNum" sz="quarter" idx="5"/>
          </p:nvPr>
        </p:nvSpPr>
        <p:spPr/>
        <p:txBody>
          <a:bodyPr/>
          <a:lstStyle/>
          <a:p>
            <a:fld id="{411167E5-4E22-4612-A85B-BA212509A3DD}" type="slidenum">
              <a:rPr lang="en-GB" smtClean="0"/>
              <a:t>10</a:t>
            </a:fld>
            <a:endParaRPr lang="en-GB"/>
          </a:p>
        </p:txBody>
      </p:sp>
    </p:spTree>
    <p:extLst>
      <p:ext uri="{BB962C8B-B14F-4D97-AF65-F5344CB8AC3E}">
        <p14:creationId xmlns:p14="http://schemas.microsoft.com/office/powerpoint/2010/main" val="3922329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DFC22-37AD-7E27-99FA-AAC1E682B84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43658C2-DADB-7ABE-49E8-62076F3834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07CB0F1-EC52-8256-4E7F-910BF1507560}"/>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98094E93-6105-9F2D-6519-FC77F3D452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BE99A5-DDF4-59FB-E1C7-B3081B21DFF2}"/>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3501889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94EEB-BD91-2725-7184-EA37BB9974C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6366C94-B87F-4026-3689-7AFC72856C8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D645456-09BA-F857-83D8-D860703E75B6}"/>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8081719B-A1B5-F3C3-0EAA-4DF8C9A3FF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DC5554-35D8-1D73-774C-44970E534AD2}"/>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2407894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C5F67E-04F0-E64D-74F4-C2901E39A4B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7D341CD-E0F4-2F14-FFFB-EB4A8FD1245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6DF4792-47FA-2742-4576-7243CC2F25B7}"/>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64EAAA29-6122-7C4A-E58A-72483AC73D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F3704F-4877-2B7D-549B-3F6303F182B9}"/>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1837577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rcRect/>
          <a:stretch/>
        </p:blipFill>
        <p:spPr>
          <a:xfrm>
            <a:off x="21" y="1271"/>
            <a:ext cx="12202667" cy="6861459"/>
          </a:xfrm>
          <a:prstGeom prst="rect">
            <a:avLst/>
          </a:prstGeom>
        </p:spPr>
      </p:pic>
    </p:spTree>
    <p:extLst>
      <p:ext uri="{BB962C8B-B14F-4D97-AF65-F5344CB8AC3E}">
        <p14:creationId xmlns:p14="http://schemas.microsoft.com/office/powerpoint/2010/main" val="4171970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A3AE4-9C99-6D33-3B5E-8C6C8BBB92D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67BFE9C-E5B0-61B0-96BD-1F413EFBF1B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DCD719C-014F-72C6-78A7-056724FEC64B}"/>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7C67111B-71B5-29DA-EF86-54C0445BA5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18F164-5515-8B6A-2C2E-73544F051AE8}"/>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1279903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6E1E7-C663-172B-CF53-F94137147D6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CFBF09F-5C8B-B6EB-82DF-5133896BF9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0B73B83-BC3E-95AC-1B1C-D1FFCCD737D1}"/>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346C8B76-6B6B-C700-8272-DD22453417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DF41BD-2B32-83FE-D72F-9A4BB6ADE15F}"/>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2560969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8447A-0C85-6417-2721-9FECDEEC5AE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78E24DC-D06B-7902-96A4-7811C03F56C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3DB19D7-3CBD-056D-7EF0-5790B07DA73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C25E7E8-568B-F0B4-210E-FC6EF6BAA1BC}"/>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6" name="Footer Placeholder 5">
            <a:extLst>
              <a:ext uri="{FF2B5EF4-FFF2-40B4-BE49-F238E27FC236}">
                <a16:creationId xmlns:a16="http://schemas.microsoft.com/office/drawing/2014/main" id="{B29219EA-D7F3-BF5D-2477-F86BEC9FB8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79D40A-C65B-5393-C2A5-6DD87C7C1F41}"/>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67148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449BA-46F5-3CCE-006B-6230C93729A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1F7F9EC-BF71-3E5E-A957-CE13039B39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596C44E-7869-A91E-99E5-DF2B85FC3DA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DF5A84E-3193-6E5D-AB4F-FADC4079E8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9D8101F-6C1B-333B-9308-78D35980AD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2822B24-BEAF-7032-1525-1B0C6B865FB7}"/>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8" name="Footer Placeholder 7">
            <a:extLst>
              <a:ext uri="{FF2B5EF4-FFF2-40B4-BE49-F238E27FC236}">
                <a16:creationId xmlns:a16="http://schemas.microsoft.com/office/drawing/2014/main" id="{8D77548F-F788-4BDC-B606-169744B776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CE8828-B42C-7CC4-B86C-7E76067381F9}"/>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423008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CA5FE-56E1-B60A-3FDD-F58601C51CE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DE6C719-33BF-5DCF-8573-64DC4B6F883A}"/>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4" name="Footer Placeholder 3">
            <a:extLst>
              <a:ext uri="{FF2B5EF4-FFF2-40B4-BE49-F238E27FC236}">
                <a16:creationId xmlns:a16="http://schemas.microsoft.com/office/drawing/2014/main" id="{7ADDDDDC-9330-212F-E7EC-23D747E06B4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A012C46-9F1C-F926-1DB7-3AAED8C188FF}"/>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377945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29F2F-1DBD-1486-7361-7A67B9FF50E2}"/>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3" name="Footer Placeholder 2">
            <a:extLst>
              <a:ext uri="{FF2B5EF4-FFF2-40B4-BE49-F238E27FC236}">
                <a16:creationId xmlns:a16="http://schemas.microsoft.com/office/drawing/2014/main" id="{B5291D7E-4250-63B5-20D8-9265F2B7B3C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303517-6811-2ED1-0216-0BDDB8CA8D93}"/>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2143880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256F7-CAB9-CBF4-B84F-03F7EF9E6D9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C9506FA-0515-41E4-9323-257BB86141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8E03A65-619C-25E7-CDD1-ED23D5F1A1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6DA23C-9740-664C-4CBD-43BD254F39AA}"/>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6" name="Footer Placeholder 5">
            <a:extLst>
              <a:ext uri="{FF2B5EF4-FFF2-40B4-BE49-F238E27FC236}">
                <a16:creationId xmlns:a16="http://schemas.microsoft.com/office/drawing/2014/main" id="{8482A1C6-2987-6F27-3A41-2326DC81F4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23B2A4-F772-028A-5167-93229C169E32}"/>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1817539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C624-68DA-35ED-DBFD-80E710B03A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8C4F271-9E8D-6D2F-C0E5-148B262141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9D859A6-CCCB-5054-D419-8BBD28D55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7D44842-50AF-C77C-03A4-18DD9916923A}"/>
              </a:ext>
            </a:extLst>
          </p:cNvPr>
          <p:cNvSpPr>
            <a:spLocks noGrp="1"/>
          </p:cNvSpPr>
          <p:nvPr>
            <p:ph type="dt" sz="half" idx="10"/>
          </p:nvPr>
        </p:nvSpPr>
        <p:spPr/>
        <p:txBody>
          <a:bodyPr/>
          <a:lstStyle/>
          <a:p>
            <a:fld id="{E1C42E6D-B44B-4ACB-95F6-7FE311EA86B7}" type="datetimeFigureOut">
              <a:rPr lang="en-GB" smtClean="0"/>
              <a:t>11/11/2025</a:t>
            </a:fld>
            <a:endParaRPr lang="en-GB"/>
          </a:p>
        </p:txBody>
      </p:sp>
      <p:sp>
        <p:nvSpPr>
          <p:cNvPr id="6" name="Footer Placeholder 5">
            <a:extLst>
              <a:ext uri="{FF2B5EF4-FFF2-40B4-BE49-F238E27FC236}">
                <a16:creationId xmlns:a16="http://schemas.microsoft.com/office/drawing/2014/main" id="{C5803376-45EF-C46D-47E7-C73AC6EDA4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0F0D8C-EDDE-09A2-6357-57DA1B27E417}"/>
              </a:ext>
            </a:extLst>
          </p:cNvPr>
          <p:cNvSpPr>
            <a:spLocks noGrp="1"/>
          </p:cNvSpPr>
          <p:nvPr>
            <p:ph type="sldNum" sz="quarter" idx="12"/>
          </p:nvPr>
        </p:nvSpPr>
        <p:spPr/>
        <p:txBody>
          <a:bodyPr/>
          <a:lstStyle/>
          <a:p>
            <a:fld id="{25B8437D-06F0-43B8-9F67-FBC17E6F6396}" type="slidenum">
              <a:rPr lang="en-GB" smtClean="0"/>
              <a:t>‹#›</a:t>
            </a:fld>
            <a:endParaRPr lang="en-GB"/>
          </a:p>
        </p:txBody>
      </p:sp>
    </p:spTree>
    <p:extLst>
      <p:ext uri="{BB962C8B-B14F-4D97-AF65-F5344CB8AC3E}">
        <p14:creationId xmlns:p14="http://schemas.microsoft.com/office/powerpoint/2010/main" val="1425458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AE6EED-1763-1969-FF38-93383AD2AC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66ACDF7-1CEB-2DFD-4264-7D92533593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F069569-8666-6FCF-3015-043F23BDB8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C42E6D-B44B-4ACB-95F6-7FE311EA86B7}" type="datetimeFigureOut">
              <a:rPr lang="en-GB" smtClean="0"/>
              <a:t>11/11/2025</a:t>
            </a:fld>
            <a:endParaRPr lang="en-GB"/>
          </a:p>
        </p:txBody>
      </p:sp>
      <p:sp>
        <p:nvSpPr>
          <p:cNvPr id="5" name="Footer Placeholder 4">
            <a:extLst>
              <a:ext uri="{FF2B5EF4-FFF2-40B4-BE49-F238E27FC236}">
                <a16:creationId xmlns:a16="http://schemas.microsoft.com/office/drawing/2014/main" id="{715500FB-E848-0386-1001-C64407C477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732CC33-D522-1C96-F2A6-C39BBFA6FF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5B8437D-06F0-43B8-9F67-FBC17E6F6396}" type="slidenum">
              <a:rPr lang="en-GB" smtClean="0"/>
              <a:t>‹#›</a:t>
            </a:fld>
            <a:endParaRPr lang="en-GB"/>
          </a:p>
        </p:txBody>
      </p:sp>
    </p:spTree>
    <p:extLst>
      <p:ext uri="{BB962C8B-B14F-4D97-AF65-F5344CB8AC3E}">
        <p14:creationId xmlns:p14="http://schemas.microsoft.com/office/powerpoint/2010/main" val="588949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learn.nes.nhs.scot/57826"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8" Type="http://schemas.openxmlformats.org/officeDocument/2006/relationships/hyperlink" Target="https://www.legislation.gov.uk/asp/2003/13/contents" TargetMode="External"/><Relationship Id="rId3" Type="http://schemas.openxmlformats.org/officeDocument/2006/relationships/hyperlink" Target="https://www.mwcscot.org.uk/law-and-rights/adults-incapacity-act" TargetMode="External"/><Relationship Id="rId7" Type="http://schemas.openxmlformats.org/officeDocument/2006/relationships/hyperlink" Target="https://www.legislation.gov.uk/ukpga/1968/49/contents" TargetMode="External"/><Relationship Id="rId12" Type="http://schemas.openxmlformats.org/officeDocument/2006/relationships/hyperlink" Target="https://www.gov.scot/publications/guidance-choosing-care-home-discharge-hospital/pages/4/" TargetMode="External"/><Relationship Id="rId2" Type="http://schemas.openxmlformats.org/officeDocument/2006/relationships/hyperlink" Target="https://www.gov.scot/publications/section-47-certificate/" TargetMode="External"/><Relationship Id="rId1" Type="http://schemas.openxmlformats.org/officeDocument/2006/relationships/slideLayout" Target="../slideLayouts/slideLayout7.xml"/><Relationship Id="rId6" Type="http://schemas.openxmlformats.org/officeDocument/2006/relationships/hyperlink" Target="https://www.legislation.gov.uk/asp/2000/4/contents" TargetMode="External"/><Relationship Id="rId11" Type="http://schemas.openxmlformats.org/officeDocument/2006/relationships/hyperlink" Target="https://www.mwcscot.org.uk/sites/default/files/2024-10/Supported%20Decision%20Making%202024.pdf" TargetMode="External"/><Relationship Id="rId5" Type="http://schemas.openxmlformats.org/officeDocument/2006/relationships/hyperlink" Target="https://learn.nes.nhs.scot/57826" TargetMode="External"/><Relationship Id="rId10" Type="http://schemas.openxmlformats.org/officeDocument/2006/relationships/hyperlink" Target="https://learn.nes.nhs.scot/71258" TargetMode="External"/><Relationship Id="rId4" Type="http://schemas.openxmlformats.org/officeDocument/2006/relationships/hyperlink" Target="https://www.mwcscot.org.uk/good-practice/guidance-advice" TargetMode="External"/><Relationship Id="rId9" Type="http://schemas.openxmlformats.org/officeDocument/2006/relationships/hyperlink" Target="https://www.gov.scot/publications/key-actions-managing-end-end-discharge-process-adults-lack-capacity-including-legal-measure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474288" y="2386987"/>
            <a:ext cx="10563282" cy="2793705"/>
          </a:xfrm>
          <a:prstGeom prst="rect">
            <a:avLst/>
          </a:prstGeom>
        </p:spPr>
        <p:txBody>
          <a:bodyPr anchor="t" anchorCtr="0">
            <a:noAutofit/>
          </a:bodyPr>
          <a:lstStyle>
            <a:lvl1pPr algn="l" defTabSz="457200" rtl="0" eaLnBrk="1" latinLnBrk="0" hangingPunct="1">
              <a:lnSpc>
                <a:spcPct val="80000"/>
              </a:lnSpc>
              <a:spcBef>
                <a:spcPct val="0"/>
              </a:spcBef>
              <a:buNone/>
              <a:defRPr sz="4800" b="0" u="none" kern="1200" spc="-20" baseline="0">
                <a:solidFill>
                  <a:schemeClr val="bg1"/>
                </a:solidFill>
                <a:uFill>
                  <a:solidFill>
                    <a:srgbClr val="00A2E5"/>
                  </a:solidFill>
                </a:uFill>
                <a:latin typeface="+mj-lt"/>
                <a:ea typeface="+mj-ea"/>
                <a:cs typeface="+mj-cs"/>
              </a:defRPr>
            </a:lvl1pPr>
          </a:lstStyle>
          <a:p>
            <a:r>
              <a:rPr lang="en-GB" sz="6400" dirty="0"/>
              <a:t>Adults with Incapacity in hospital discharge planning</a:t>
            </a:r>
            <a:endParaRPr lang="en-GB" sz="4000" dirty="0"/>
          </a:p>
          <a:p>
            <a:endParaRPr lang="en-GB" sz="4000" dirty="0"/>
          </a:p>
          <a:p>
            <a:r>
              <a:rPr lang="en-GB" sz="4000" dirty="0"/>
              <a:t>Information booklet</a:t>
            </a:r>
          </a:p>
          <a:p>
            <a:endParaRPr lang="en-GB" sz="2400" dirty="0"/>
          </a:p>
          <a:p>
            <a:r>
              <a:rPr lang="en-GB" sz="2400" dirty="0"/>
              <a:t>Questions to </a:t>
            </a:r>
            <a:r>
              <a:rPr lang="en-GB" sz="2400" dirty="0" err="1"/>
              <a:t>his.transformationalsystemchange@nhs.scot</a:t>
            </a:r>
            <a:endParaRPr lang="en-GB" sz="2400" dirty="0"/>
          </a:p>
        </p:txBody>
      </p:sp>
      <p:sp>
        <p:nvSpPr>
          <p:cNvPr id="10" name="Text Placeholder 9"/>
          <p:cNvSpPr txBox="1">
            <a:spLocks/>
          </p:cNvSpPr>
          <p:nvPr/>
        </p:nvSpPr>
        <p:spPr>
          <a:xfrm>
            <a:off x="512388" y="3991752"/>
            <a:ext cx="7181592" cy="810552"/>
          </a:xfrm>
          <a:prstGeom prst="rect">
            <a:avLst/>
          </a:prstGeom>
        </p:spPr>
        <p:txBody>
          <a:bodyPr>
            <a:noAutofit/>
          </a:bodyPr>
          <a:lstStyle>
            <a:lvl1pPr marL="0" indent="0" algn="l" defTabSz="457200" rtl="0" eaLnBrk="1" latinLnBrk="0" hangingPunct="1">
              <a:spcBef>
                <a:spcPts val="0"/>
              </a:spcBef>
              <a:buFont typeface="Arial"/>
              <a:buNone/>
              <a:defRPr sz="2000" kern="1200" baseline="0">
                <a:solidFill>
                  <a:schemeClr val="bg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rgbClr val="004685"/>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rgbClr val="004685"/>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rgbClr val="004685"/>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rgbClr val="004685"/>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0000"/>
              </a:lnSpc>
            </a:pPr>
            <a:endParaRPr lang="en-GB" sz="2400"/>
          </a:p>
        </p:txBody>
      </p:sp>
      <p:pic>
        <p:nvPicPr>
          <p:cNvPr id="11" name="Picture 10" descr="Healthcare Improvement Scotland logo"/>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03407" y="631527"/>
            <a:ext cx="2737973" cy="824445"/>
          </a:xfrm>
          <a:prstGeom prst="rect">
            <a:avLst/>
          </a:prstGeom>
        </p:spPr>
      </p:pic>
      <p:pic>
        <p:nvPicPr>
          <p:cNvPr id="7" name="Picture 6" descr="NHS Scotland logo"/>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0685233" y="5560233"/>
            <a:ext cx="873985" cy="576000"/>
          </a:xfrm>
          <a:prstGeom prst="rect">
            <a:avLst/>
          </a:prstGeom>
        </p:spPr>
      </p:pic>
      <p:sp>
        <p:nvSpPr>
          <p:cNvPr id="6" name="Text Placeholder 9"/>
          <p:cNvSpPr txBox="1">
            <a:spLocks/>
          </p:cNvSpPr>
          <p:nvPr/>
        </p:nvSpPr>
        <p:spPr>
          <a:xfrm>
            <a:off x="512388" y="5908015"/>
            <a:ext cx="6270152" cy="228219"/>
          </a:xfrm>
          <a:prstGeom prst="rect">
            <a:avLst/>
          </a:prstGeom>
        </p:spPr>
        <p:txBody>
          <a:bodyPr>
            <a:noAutofit/>
          </a:bodyPr>
          <a:lstStyle>
            <a:lvl1pPr marL="0" indent="0" algn="l" defTabSz="457200" rtl="0" eaLnBrk="1" latinLnBrk="0" hangingPunct="1">
              <a:lnSpc>
                <a:spcPct val="90000"/>
              </a:lnSpc>
              <a:spcBef>
                <a:spcPts val="0"/>
              </a:spcBef>
              <a:buFont typeface="Arial"/>
              <a:buNone/>
              <a:defRPr sz="1400" kern="1200" baseline="0">
                <a:solidFill>
                  <a:schemeClr val="bg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rgbClr val="004685"/>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rgbClr val="004685"/>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rgbClr val="004685"/>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rgbClr val="004685"/>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67"/>
              <a:t>Leading quality health and care for Scotland</a:t>
            </a:r>
            <a:endParaRPr lang="en-GB" sz="1467"/>
          </a:p>
        </p:txBody>
      </p:sp>
    </p:spTree>
    <p:extLst>
      <p:ext uri="{BB962C8B-B14F-4D97-AF65-F5344CB8AC3E}">
        <p14:creationId xmlns:p14="http://schemas.microsoft.com/office/powerpoint/2010/main" val="758737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D1DAF-AECA-DF97-F88F-B245C7991BF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CB0313F-8660-3C3F-2984-67753E795ABE}"/>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941C20FA-A0BB-29DE-C861-2DC0C2024008}"/>
              </a:ext>
            </a:extLst>
          </p:cNvPr>
          <p:cNvSpPr txBox="1"/>
          <p:nvPr/>
        </p:nvSpPr>
        <p:spPr>
          <a:xfrm>
            <a:off x="4368800" y="3170109"/>
            <a:ext cx="7437688" cy="395173"/>
          </a:xfrm>
          <a:prstGeom prst="rect">
            <a:avLst/>
          </a:prstGeom>
          <a:noFill/>
        </p:spPr>
        <p:txBody>
          <a:bodyPr wrap="square">
            <a:spAutoFit/>
          </a:bodyPr>
          <a:lstStyle/>
          <a:p>
            <a:pPr>
              <a:lnSpc>
                <a:spcPct val="115000"/>
              </a:lnSpc>
              <a:spcAft>
                <a:spcPts val="1800"/>
              </a:spcAft>
            </a:pPr>
            <a:r>
              <a:rPr lang="en-GB" sz="1800">
                <a:solidFill>
                  <a:schemeClr val="bg1"/>
                </a:solidFill>
              </a:rPr>
              <a:t>What is capacity, and what impact does it have on decision making?</a:t>
            </a:r>
          </a:p>
        </p:txBody>
      </p:sp>
      <p:sp>
        <p:nvSpPr>
          <p:cNvPr id="4" name="TextBox 3">
            <a:extLst>
              <a:ext uri="{FF2B5EF4-FFF2-40B4-BE49-F238E27FC236}">
                <a16:creationId xmlns:a16="http://schemas.microsoft.com/office/drawing/2014/main" id="{BB204BA8-1394-8770-11D9-05748D969BC9}"/>
              </a:ext>
            </a:extLst>
          </p:cNvPr>
          <p:cNvSpPr txBox="1"/>
          <p:nvPr/>
        </p:nvSpPr>
        <p:spPr>
          <a:xfrm>
            <a:off x="176266" y="3121550"/>
            <a:ext cx="4016269" cy="462499"/>
          </a:xfrm>
          <a:prstGeom prst="rect">
            <a:avLst/>
          </a:prstGeom>
          <a:noFill/>
        </p:spPr>
        <p:txBody>
          <a:bodyPr wrap="square">
            <a:spAutoFit/>
          </a:bodyPr>
          <a:lstStyle/>
          <a:p>
            <a:pPr algn="r">
              <a:lnSpc>
                <a:spcPct val="115000"/>
              </a:lnSpc>
              <a:spcAft>
                <a:spcPts val="1800"/>
              </a:spcAft>
            </a:pPr>
            <a:r>
              <a:rPr lang="en-GB" sz="2200" b="1">
                <a:solidFill>
                  <a:schemeClr val="bg1"/>
                </a:solidFill>
              </a:rPr>
              <a:t>What is Capacity?</a:t>
            </a:r>
          </a:p>
        </p:txBody>
      </p:sp>
    </p:spTree>
    <p:extLst>
      <p:ext uri="{BB962C8B-B14F-4D97-AF65-F5344CB8AC3E}">
        <p14:creationId xmlns:p14="http://schemas.microsoft.com/office/powerpoint/2010/main" val="3486639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ADA75-AD1E-EBCB-D9B5-89396BEDF0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3E5BA5D-D0B0-0F78-9EC2-856262B9CF83}"/>
              </a:ext>
            </a:extLst>
          </p:cNvPr>
          <p:cNvSpPr>
            <a:spLocks/>
          </p:cNvSpPr>
          <p:nvPr/>
        </p:nvSpPr>
        <p:spPr>
          <a:xfrm>
            <a:off x="3917600" y="282682"/>
            <a:ext cx="2882900" cy="2271560"/>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3">
            <a:extLst>
              <a:ext uri="{FF2B5EF4-FFF2-40B4-BE49-F238E27FC236}">
                <a16:creationId xmlns:a16="http://schemas.microsoft.com/office/drawing/2014/main" id="{13BE5608-65C7-9ECA-9BFC-F1710B756780}"/>
              </a:ext>
            </a:extLst>
          </p:cNvPr>
          <p:cNvSpPr txBox="1">
            <a:spLocks/>
          </p:cNvSpPr>
          <p:nvPr/>
        </p:nvSpPr>
        <p:spPr>
          <a:xfrm>
            <a:off x="248031" y="293853"/>
            <a:ext cx="3638169" cy="288827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Under the Adults with Incapacity (Scotland) Act 2000, an adult is considered not to have capacity if they are unable to</a:t>
            </a:r>
          </a:p>
          <a:p>
            <a:pPr marL="342900" indent="-342900" algn="l">
              <a:spcBef>
                <a:spcPts val="600"/>
              </a:spcBef>
              <a:buFont typeface="Arial" panose="020B0604020202020204" pitchFamily="34" charset="0"/>
              <a:buChar char="•"/>
            </a:pPr>
            <a:r>
              <a:rPr lang="en-GB" sz="1600" dirty="0">
                <a:solidFill>
                  <a:schemeClr val="tx1">
                    <a:lumMod val="75000"/>
                    <a:lumOff val="25000"/>
                  </a:schemeClr>
                </a:solidFill>
              </a:rPr>
              <a:t>Understand decisions </a:t>
            </a:r>
          </a:p>
          <a:p>
            <a:pPr marL="342900" indent="-342900" algn="l">
              <a:buFont typeface="Arial" panose="020B0604020202020204" pitchFamily="34" charset="0"/>
              <a:buChar char="•"/>
            </a:pPr>
            <a:r>
              <a:rPr lang="en-GB" sz="1600" dirty="0">
                <a:solidFill>
                  <a:schemeClr val="tx1">
                    <a:lumMod val="75000"/>
                    <a:lumOff val="25000"/>
                  </a:schemeClr>
                </a:solidFill>
              </a:rPr>
              <a:t>Make decisions</a:t>
            </a:r>
          </a:p>
          <a:p>
            <a:pPr marL="342900" indent="-342900" algn="l">
              <a:buFont typeface="Arial" panose="020B0604020202020204" pitchFamily="34" charset="0"/>
              <a:buChar char="•"/>
            </a:pPr>
            <a:r>
              <a:rPr lang="en-GB" sz="1600" dirty="0">
                <a:solidFill>
                  <a:schemeClr val="tx1">
                    <a:lumMod val="75000"/>
                    <a:lumOff val="25000"/>
                  </a:schemeClr>
                </a:solidFill>
              </a:rPr>
              <a:t>Act on decisions* </a:t>
            </a:r>
          </a:p>
          <a:p>
            <a:pPr marL="342900" indent="-342900" algn="l">
              <a:buFont typeface="Arial" panose="020B0604020202020204" pitchFamily="34" charset="0"/>
              <a:buChar char="•"/>
            </a:pPr>
            <a:r>
              <a:rPr lang="en-GB" sz="1600" dirty="0">
                <a:solidFill>
                  <a:schemeClr val="tx1">
                    <a:lumMod val="75000"/>
                    <a:lumOff val="25000"/>
                  </a:schemeClr>
                </a:solidFill>
              </a:rPr>
              <a:t>Communicate decisions</a:t>
            </a:r>
          </a:p>
          <a:p>
            <a:pPr marL="342900" indent="-342900" algn="l">
              <a:buFont typeface="Arial" panose="020B0604020202020204" pitchFamily="34" charset="0"/>
              <a:buChar char="•"/>
            </a:pPr>
            <a:r>
              <a:rPr lang="en-GB" sz="1600" dirty="0">
                <a:solidFill>
                  <a:schemeClr val="tx1">
                    <a:lumMod val="75000"/>
                    <a:lumOff val="25000"/>
                  </a:schemeClr>
                </a:solidFill>
              </a:rPr>
              <a:t>Retain the memory of decisions</a:t>
            </a:r>
          </a:p>
          <a:p>
            <a:pPr algn="l"/>
            <a:endParaRPr lang="en-GB" sz="1600" dirty="0">
              <a:solidFill>
                <a:schemeClr val="tx1">
                  <a:lumMod val="75000"/>
                  <a:lumOff val="25000"/>
                </a:schemeClr>
              </a:solidFill>
            </a:endParaRPr>
          </a:p>
          <a:p>
            <a:pPr algn="l"/>
            <a:endParaRPr lang="en-GB" sz="1600" dirty="0">
              <a:solidFill>
                <a:srgbClr val="767676"/>
              </a:solidFill>
            </a:endParaRPr>
          </a:p>
        </p:txBody>
      </p:sp>
      <p:sp>
        <p:nvSpPr>
          <p:cNvPr id="6" name="TextBox 5">
            <a:extLst>
              <a:ext uri="{FF2B5EF4-FFF2-40B4-BE49-F238E27FC236}">
                <a16:creationId xmlns:a16="http://schemas.microsoft.com/office/drawing/2014/main" id="{206395F9-A57B-8E87-4B72-9AACD68C0FB5}"/>
              </a:ext>
            </a:extLst>
          </p:cNvPr>
          <p:cNvSpPr txBox="1"/>
          <p:nvPr/>
        </p:nvSpPr>
        <p:spPr>
          <a:xfrm>
            <a:off x="6680201" y="160167"/>
            <a:ext cx="5273252" cy="400110"/>
          </a:xfrm>
          <a:prstGeom prst="rect">
            <a:avLst/>
          </a:prstGeom>
          <a:noFill/>
        </p:spPr>
        <p:txBody>
          <a:bodyPr wrap="square">
            <a:spAutoFit/>
          </a:bodyPr>
          <a:lstStyle/>
          <a:p>
            <a:pPr algn="r"/>
            <a:r>
              <a:rPr lang="en-GB" sz="2000" b="1">
                <a:solidFill>
                  <a:srgbClr val="3A7A7A"/>
                </a:solidFill>
              </a:rPr>
              <a:t>What is capacity?</a:t>
            </a:r>
          </a:p>
        </p:txBody>
      </p:sp>
      <p:sp>
        <p:nvSpPr>
          <p:cNvPr id="8" name="TextBox 7">
            <a:extLst>
              <a:ext uri="{FF2B5EF4-FFF2-40B4-BE49-F238E27FC236}">
                <a16:creationId xmlns:a16="http://schemas.microsoft.com/office/drawing/2014/main" id="{B270B324-0395-2CDB-9AC6-00DE31ED40C0}"/>
              </a:ext>
            </a:extLst>
          </p:cNvPr>
          <p:cNvSpPr txBox="1"/>
          <p:nvPr/>
        </p:nvSpPr>
        <p:spPr>
          <a:xfrm>
            <a:off x="4049328" y="413931"/>
            <a:ext cx="2590799" cy="2009061"/>
          </a:xfrm>
          <a:prstGeom prst="roundRect">
            <a:avLst/>
          </a:prstGeom>
          <a:solidFill>
            <a:schemeClr val="bg1"/>
          </a:solidFill>
          <a:ln w="38100">
            <a:solidFill>
              <a:srgbClr val="3A7A7A"/>
            </a:solidFill>
          </a:ln>
        </p:spPr>
        <p:txBody>
          <a:bodyPr wrap="square">
            <a:spAutoFit/>
          </a:bodyPr>
          <a:lstStyle/>
          <a:p>
            <a:r>
              <a:rPr lang="en-GB" sz="2000" b="1">
                <a:solidFill>
                  <a:srgbClr val="3A7A7A"/>
                </a:solidFill>
              </a:rPr>
              <a:t>B</a:t>
            </a:r>
            <a:r>
              <a:rPr lang="en-GB" sz="2000" b="1">
                <a:solidFill>
                  <a:srgbClr val="6DC1AE"/>
                </a:solidFill>
              </a:rPr>
              <a:t> </a:t>
            </a:r>
            <a:r>
              <a:rPr lang="en-GB" sz="1600">
                <a:solidFill>
                  <a:schemeClr val="tx1">
                    <a:lumMod val="75000"/>
                    <a:lumOff val="25000"/>
                  </a:schemeClr>
                </a:solidFill>
              </a:rPr>
              <a:t>understand benefits</a:t>
            </a:r>
            <a:endParaRPr lang="en-GB">
              <a:solidFill>
                <a:schemeClr val="tx1">
                  <a:lumMod val="75000"/>
                  <a:lumOff val="25000"/>
                </a:schemeClr>
              </a:solidFill>
            </a:endParaRPr>
          </a:p>
          <a:p>
            <a:r>
              <a:rPr lang="en-GB" sz="2000" b="1">
                <a:solidFill>
                  <a:srgbClr val="3A7A7A"/>
                </a:solidFill>
              </a:rPr>
              <a:t>R</a:t>
            </a:r>
            <a:r>
              <a:rPr lang="en-GB" sz="2000" b="1">
                <a:solidFill>
                  <a:srgbClr val="6DC1AE"/>
                </a:solidFill>
              </a:rPr>
              <a:t> </a:t>
            </a:r>
            <a:r>
              <a:rPr lang="en-GB" sz="1600">
                <a:solidFill>
                  <a:schemeClr val="tx1">
                    <a:lumMod val="75000"/>
                    <a:lumOff val="25000"/>
                  </a:schemeClr>
                </a:solidFill>
              </a:rPr>
              <a:t>understand risks</a:t>
            </a:r>
            <a:endParaRPr lang="en-GB">
              <a:solidFill>
                <a:schemeClr val="tx1">
                  <a:lumMod val="75000"/>
                  <a:lumOff val="25000"/>
                </a:schemeClr>
              </a:solidFill>
            </a:endParaRPr>
          </a:p>
          <a:p>
            <a:r>
              <a:rPr lang="en-GB" sz="2000" b="1">
                <a:solidFill>
                  <a:srgbClr val="3A7A7A"/>
                </a:solidFill>
              </a:rPr>
              <a:t>A</a:t>
            </a:r>
            <a:r>
              <a:rPr lang="en-GB" sz="2000" b="1">
                <a:solidFill>
                  <a:srgbClr val="6DC1AE"/>
                </a:solidFill>
              </a:rPr>
              <a:t> </a:t>
            </a:r>
            <a:r>
              <a:rPr lang="en-GB" sz="1600">
                <a:solidFill>
                  <a:schemeClr val="tx1">
                    <a:lumMod val="75000"/>
                    <a:lumOff val="25000"/>
                  </a:schemeClr>
                </a:solidFill>
              </a:rPr>
              <a:t>understand alternatives</a:t>
            </a:r>
            <a:endParaRPr lang="en-GB">
              <a:solidFill>
                <a:schemeClr val="tx1">
                  <a:lumMod val="75000"/>
                  <a:lumOff val="25000"/>
                </a:schemeClr>
              </a:solidFill>
            </a:endParaRPr>
          </a:p>
          <a:p>
            <a:r>
              <a:rPr lang="en-GB" sz="2000" b="1">
                <a:solidFill>
                  <a:srgbClr val="3A7A7A"/>
                </a:solidFill>
              </a:rPr>
              <a:t>N</a:t>
            </a:r>
            <a:r>
              <a:rPr lang="en-GB" sz="2000" b="1">
                <a:solidFill>
                  <a:srgbClr val="6DC1AE"/>
                </a:solidFill>
              </a:rPr>
              <a:t> </a:t>
            </a:r>
            <a:r>
              <a:rPr lang="en-GB" sz="1600">
                <a:solidFill>
                  <a:schemeClr val="tx1">
                    <a:lumMod val="75000"/>
                    <a:lumOff val="25000"/>
                  </a:schemeClr>
                </a:solidFill>
              </a:rPr>
              <a:t>understand impact of doing nothing</a:t>
            </a:r>
            <a:endParaRPr lang="en-GB">
              <a:solidFill>
                <a:schemeClr val="tx1">
                  <a:lumMod val="75000"/>
                  <a:lumOff val="25000"/>
                </a:schemeClr>
              </a:solidFill>
            </a:endParaRPr>
          </a:p>
        </p:txBody>
      </p:sp>
      <p:cxnSp>
        <p:nvCxnSpPr>
          <p:cNvPr id="9" name="Straight Arrow Connector 8">
            <a:extLst>
              <a:ext uri="{FF2B5EF4-FFF2-40B4-BE49-F238E27FC236}">
                <a16:creationId xmlns:a16="http://schemas.microsoft.com/office/drawing/2014/main" id="{24D58BED-5DCC-6ABB-7E04-4D1D84B5C02D}"/>
              </a:ext>
            </a:extLst>
          </p:cNvPr>
          <p:cNvCxnSpPr>
            <a:cxnSpLocks/>
          </p:cNvCxnSpPr>
          <p:nvPr/>
        </p:nvCxnSpPr>
        <p:spPr>
          <a:xfrm>
            <a:off x="2844800" y="1641284"/>
            <a:ext cx="1218851" cy="0"/>
          </a:xfrm>
          <a:prstGeom prst="straightConnector1">
            <a:avLst/>
          </a:prstGeom>
          <a:ln w="38100">
            <a:solidFill>
              <a:srgbClr val="3A7A7A"/>
            </a:solidFill>
            <a:tailEnd type="triangle"/>
          </a:ln>
        </p:spPr>
        <p:style>
          <a:lnRef idx="1">
            <a:schemeClr val="accent6"/>
          </a:lnRef>
          <a:fillRef idx="0">
            <a:schemeClr val="accent6"/>
          </a:fillRef>
          <a:effectRef idx="0">
            <a:schemeClr val="accent6"/>
          </a:effectRef>
          <a:fontRef idx="minor">
            <a:schemeClr val="tx1"/>
          </a:fontRef>
        </p:style>
      </p:cxnSp>
      <p:sp>
        <p:nvSpPr>
          <p:cNvPr id="11" name="Content Placeholder 3">
            <a:extLst>
              <a:ext uri="{FF2B5EF4-FFF2-40B4-BE49-F238E27FC236}">
                <a16:creationId xmlns:a16="http://schemas.microsoft.com/office/drawing/2014/main" id="{8EFCFFB4-B5F7-EDF7-11B9-134EFCCCAA20}"/>
              </a:ext>
            </a:extLst>
          </p:cNvPr>
          <p:cNvSpPr txBox="1">
            <a:spLocks/>
          </p:cNvSpPr>
          <p:nvPr/>
        </p:nvSpPr>
        <p:spPr>
          <a:xfrm>
            <a:off x="248030" y="6406170"/>
            <a:ext cx="7206869" cy="37096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100">
                <a:solidFill>
                  <a:schemeClr val="tx1">
                    <a:lumMod val="75000"/>
                    <a:lumOff val="25000"/>
                  </a:schemeClr>
                </a:solidFill>
              </a:rPr>
              <a:t>* For example, saying they want to leave the ward but being unable to do so themselves</a:t>
            </a:r>
          </a:p>
        </p:txBody>
      </p:sp>
      <p:sp>
        <p:nvSpPr>
          <p:cNvPr id="5" name="Content Placeholder 3">
            <a:extLst>
              <a:ext uri="{FF2B5EF4-FFF2-40B4-BE49-F238E27FC236}">
                <a16:creationId xmlns:a16="http://schemas.microsoft.com/office/drawing/2014/main" id="{790C3D83-593C-637B-8931-E9F5F399CCEE}"/>
              </a:ext>
            </a:extLst>
          </p:cNvPr>
          <p:cNvSpPr txBox="1">
            <a:spLocks/>
          </p:cNvSpPr>
          <p:nvPr/>
        </p:nvSpPr>
        <p:spPr>
          <a:xfrm>
            <a:off x="1608177" y="3091990"/>
            <a:ext cx="5572623" cy="300814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A diagnosis (for example, dementia or alcohol related brain damage) doesn’t automatically mean that someone lacks capacity under the legislation.</a:t>
            </a:r>
          </a:p>
          <a:p>
            <a:pPr algn="l"/>
            <a:endParaRPr lang="en-GB" sz="1600">
              <a:solidFill>
                <a:schemeClr val="tx1">
                  <a:lumMod val="75000"/>
                  <a:lumOff val="25000"/>
                </a:schemeClr>
              </a:solidFill>
            </a:endParaRPr>
          </a:p>
          <a:p>
            <a:pPr algn="l"/>
            <a:r>
              <a:rPr lang="en-GB" sz="1600">
                <a:solidFill>
                  <a:schemeClr val="tx1">
                    <a:lumMod val="75000"/>
                    <a:lumOff val="25000"/>
                  </a:schemeClr>
                </a:solidFill>
                <a:effectLst/>
              </a:rPr>
              <a:t>Capacity can fluctuate over time (for example, from delirium), and in other situations, capacity may be unlikely to return sufficiently (for example, advanced dementia).</a:t>
            </a:r>
          </a:p>
          <a:p>
            <a:pPr algn="l"/>
            <a:endParaRPr lang="en-GB" sz="1600">
              <a:solidFill>
                <a:schemeClr val="tx1">
                  <a:lumMod val="75000"/>
                  <a:lumOff val="25000"/>
                </a:schemeClr>
              </a:solidFill>
            </a:endParaRPr>
          </a:p>
          <a:p>
            <a:pPr algn="l"/>
            <a:r>
              <a:rPr lang="en-GB" sz="1600">
                <a:solidFill>
                  <a:schemeClr val="tx1">
                    <a:lumMod val="75000"/>
                    <a:lumOff val="25000"/>
                  </a:schemeClr>
                </a:solidFill>
                <a:effectLst/>
              </a:rPr>
              <a:t>It can take time and multiple interactions with someone to determine their capacity to make decisions—for example, some people may be able to communicate decisions well but not fully understand them or make them consistently.  </a:t>
            </a:r>
            <a:endParaRPr lang="en-GB" sz="1600">
              <a:solidFill>
                <a:schemeClr val="tx1">
                  <a:lumMod val="75000"/>
                  <a:lumOff val="25000"/>
                </a:schemeClr>
              </a:solidFill>
            </a:endParaRPr>
          </a:p>
        </p:txBody>
      </p:sp>
      <p:sp>
        <p:nvSpPr>
          <p:cNvPr id="10" name="Content Placeholder 3">
            <a:extLst>
              <a:ext uri="{FF2B5EF4-FFF2-40B4-BE49-F238E27FC236}">
                <a16:creationId xmlns:a16="http://schemas.microsoft.com/office/drawing/2014/main" id="{25FD6CC7-74A1-3434-8E6C-B9200AAE76E5}"/>
              </a:ext>
            </a:extLst>
          </p:cNvPr>
          <p:cNvSpPr txBox="1">
            <a:spLocks/>
          </p:cNvSpPr>
          <p:nvPr/>
        </p:nvSpPr>
        <p:spPr>
          <a:xfrm>
            <a:off x="7892697" y="574995"/>
            <a:ext cx="4060756" cy="583117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The legislation does not treat the capacity as absolute – considering whether someone has the capacity, which needs to be linked to whether they have the capacity to make the specific decision being asked of them. </a:t>
            </a:r>
          </a:p>
          <a:p>
            <a:pPr algn="l"/>
            <a:endParaRPr lang="en-GB" sz="1600">
              <a:solidFill>
                <a:schemeClr val="tx1">
                  <a:lumMod val="75000"/>
                  <a:lumOff val="25000"/>
                </a:schemeClr>
              </a:solidFill>
            </a:endParaRPr>
          </a:p>
          <a:p>
            <a:pPr algn="l"/>
            <a:r>
              <a:rPr lang="en-GB" sz="1600">
                <a:solidFill>
                  <a:schemeClr val="tx1">
                    <a:lumMod val="75000"/>
                    <a:lumOff val="25000"/>
                  </a:schemeClr>
                </a:solidFill>
              </a:rPr>
              <a:t>For example, they may not have the capacity to decide</a:t>
            </a:r>
          </a:p>
          <a:p>
            <a:pPr marL="285750" indent="-285750" algn="l">
              <a:spcBef>
                <a:spcPts val="600"/>
              </a:spcBef>
              <a:buFont typeface="Arial" panose="020B0604020202020204" pitchFamily="34" charset="0"/>
              <a:buChar char="•"/>
            </a:pPr>
            <a:r>
              <a:rPr lang="en-GB" sz="1600">
                <a:solidFill>
                  <a:schemeClr val="tx1">
                    <a:lumMod val="75000"/>
                    <a:lumOff val="25000"/>
                  </a:schemeClr>
                </a:solidFill>
              </a:rPr>
              <a:t>Where they will live but can decide what they eat and wear</a:t>
            </a:r>
          </a:p>
          <a:p>
            <a:pPr marL="285750" indent="-285750" algn="l">
              <a:buFont typeface="Arial" panose="020B0604020202020204" pitchFamily="34" charset="0"/>
              <a:buChar char="•"/>
            </a:pPr>
            <a:r>
              <a:rPr lang="en-GB" sz="1600">
                <a:solidFill>
                  <a:schemeClr val="tx1">
                    <a:lumMod val="75000"/>
                    <a:lumOff val="25000"/>
                  </a:schemeClr>
                </a:solidFill>
              </a:rPr>
              <a:t>Whether they will have access to substances but can decide how they spend their time</a:t>
            </a:r>
          </a:p>
          <a:p>
            <a:pPr marL="285750" indent="-285750" algn="l">
              <a:buFont typeface="Arial" panose="020B0604020202020204" pitchFamily="34" charset="0"/>
              <a:buChar char="•"/>
            </a:pPr>
            <a:r>
              <a:rPr lang="en-GB" sz="1600">
                <a:solidFill>
                  <a:schemeClr val="tx1">
                    <a:lumMod val="75000"/>
                    <a:lumOff val="25000"/>
                  </a:schemeClr>
                </a:solidFill>
              </a:rPr>
              <a:t>Whether they will be allowed to go out and about on their own but can decide where they want to go.</a:t>
            </a:r>
          </a:p>
          <a:p>
            <a:pPr algn="l"/>
            <a:endParaRPr lang="en-GB" sz="1600">
              <a:solidFill>
                <a:schemeClr val="tx1">
                  <a:lumMod val="75000"/>
                  <a:lumOff val="25000"/>
                </a:schemeClr>
              </a:solidFill>
            </a:endParaRPr>
          </a:p>
          <a:p>
            <a:pPr algn="l"/>
            <a:r>
              <a:rPr lang="en-GB" sz="1600">
                <a:solidFill>
                  <a:schemeClr val="tx1">
                    <a:lumMod val="75000"/>
                    <a:lumOff val="25000"/>
                  </a:schemeClr>
                </a:solidFill>
              </a:rPr>
              <a:t>Therefore, Powers of Attorney, Guardianship, and Intervention Orders need to detail specific powers and decisions that can be made on the person’s behalf – closely related to their capacity and care needs.  </a:t>
            </a:r>
          </a:p>
        </p:txBody>
      </p:sp>
      <p:pic>
        <p:nvPicPr>
          <p:cNvPr id="12" name="Picture 11">
            <a:extLst>
              <a:ext uri="{FF2B5EF4-FFF2-40B4-BE49-F238E27FC236}">
                <a16:creationId xmlns:a16="http://schemas.microsoft.com/office/drawing/2014/main" id="{BC967A5A-CCC2-3F7C-6C87-499F50F132AB}"/>
              </a:ext>
            </a:extLst>
          </p:cNvPr>
          <p:cNvPicPr>
            <a:picLocks noChangeAspect="1"/>
          </p:cNvPicPr>
          <p:nvPr/>
        </p:nvPicPr>
        <p:blipFill>
          <a:blip r:embed="rId3"/>
          <a:stretch>
            <a:fillRect/>
          </a:stretch>
        </p:blipFill>
        <p:spPr>
          <a:xfrm>
            <a:off x="383690" y="3899058"/>
            <a:ext cx="1104458" cy="1104458"/>
          </a:xfrm>
          <a:prstGeom prst="rect">
            <a:avLst/>
          </a:prstGeom>
        </p:spPr>
      </p:pic>
      <p:pic>
        <p:nvPicPr>
          <p:cNvPr id="14" name="Picture 13">
            <a:extLst>
              <a:ext uri="{FF2B5EF4-FFF2-40B4-BE49-F238E27FC236}">
                <a16:creationId xmlns:a16="http://schemas.microsoft.com/office/drawing/2014/main" id="{36710D0E-F95F-71BC-559C-5DF6A5FD5FC7}"/>
              </a:ext>
            </a:extLst>
          </p:cNvPr>
          <p:cNvPicPr>
            <a:picLocks noChangeAspect="1"/>
          </p:cNvPicPr>
          <p:nvPr/>
        </p:nvPicPr>
        <p:blipFill>
          <a:blip r:embed="rId4"/>
          <a:stretch>
            <a:fillRect/>
          </a:stretch>
        </p:blipFill>
        <p:spPr>
          <a:xfrm>
            <a:off x="588248" y="3192158"/>
            <a:ext cx="582131" cy="582131"/>
          </a:xfrm>
          <a:prstGeom prst="rect">
            <a:avLst/>
          </a:prstGeom>
        </p:spPr>
      </p:pic>
      <p:pic>
        <p:nvPicPr>
          <p:cNvPr id="16" name="Picture 15">
            <a:extLst>
              <a:ext uri="{FF2B5EF4-FFF2-40B4-BE49-F238E27FC236}">
                <a16:creationId xmlns:a16="http://schemas.microsoft.com/office/drawing/2014/main" id="{870F6057-BB49-0A1F-8741-46FC88173B76}"/>
              </a:ext>
            </a:extLst>
          </p:cNvPr>
          <p:cNvPicPr>
            <a:picLocks noChangeAspect="1"/>
          </p:cNvPicPr>
          <p:nvPr/>
        </p:nvPicPr>
        <p:blipFill>
          <a:blip r:embed="rId5"/>
          <a:stretch>
            <a:fillRect/>
          </a:stretch>
        </p:blipFill>
        <p:spPr>
          <a:xfrm>
            <a:off x="384013" y="5052937"/>
            <a:ext cx="990600" cy="990600"/>
          </a:xfrm>
          <a:prstGeom prst="rect">
            <a:avLst/>
          </a:prstGeom>
        </p:spPr>
      </p:pic>
    </p:spTree>
    <p:extLst>
      <p:ext uri="{BB962C8B-B14F-4D97-AF65-F5344CB8AC3E}">
        <p14:creationId xmlns:p14="http://schemas.microsoft.com/office/powerpoint/2010/main" val="1767157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5699C-77EE-9474-3561-69A2179748F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00E6D0D1-0CCE-36C3-E304-9C0F405A5855}"/>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CA7F8499-FB8B-9068-750C-0FA0601ACEC4}"/>
              </a:ext>
            </a:extLst>
          </p:cNvPr>
          <p:cNvSpPr txBox="1"/>
          <p:nvPr/>
        </p:nvSpPr>
        <p:spPr>
          <a:xfrm>
            <a:off x="4590472" y="2995939"/>
            <a:ext cx="7216015" cy="713722"/>
          </a:xfrm>
          <a:prstGeom prst="rect">
            <a:avLst/>
          </a:prstGeom>
          <a:noFill/>
        </p:spPr>
        <p:txBody>
          <a:bodyPr wrap="square">
            <a:spAutoFit/>
          </a:bodyPr>
          <a:lstStyle/>
          <a:p>
            <a:pPr>
              <a:lnSpc>
                <a:spcPct val="115000"/>
              </a:lnSpc>
              <a:spcAft>
                <a:spcPts val="1800"/>
              </a:spcAft>
            </a:pPr>
            <a:r>
              <a:rPr lang="en-GB" sz="1800">
                <a:solidFill>
                  <a:schemeClr val="bg1"/>
                </a:solidFill>
              </a:rPr>
              <a:t>What it is and how it should be utilised when someone may lack the capacity to make specific decisions for themselves.</a:t>
            </a:r>
          </a:p>
        </p:txBody>
      </p:sp>
      <p:sp>
        <p:nvSpPr>
          <p:cNvPr id="4" name="TextBox 3">
            <a:extLst>
              <a:ext uri="{FF2B5EF4-FFF2-40B4-BE49-F238E27FC236}">
                <a16:creationId xmlns:a16="http://schemas.microsoft.com/office/drawing/2014/main" id="{B09A56DA-3087-2373-2593-5E859F90B1F9}"/>
              </a:ext>
            </a:extLst>
          </p:cNvPr>
          <p:cNvSpPr txBox="1"/>
          <p:nvPr/>
        </p:nvSpPr>
        <p:spPr>
          <a:xfrm>
            <a:off x="195513" y="3083450"/>
            <a:ext cx="4009446" cy="462499"/>
          </a:xfrm>
          <a:prstGeom prst="rect">
            <a:avLst/>
          </a:prstGeom>
          <a:noFill/>
        </p:spPr>
        <p:txBody>
          <a:bodyPr wrap="square">
            <a:spAutoFit/>
          </a:bodyPr>
          <a:lstStyle/>
          <a:p>
            <a:pPr algn="r">
              <a:lnSpc>
                <a:spcPct val="115000"/>
              </a:lnSpc>
              <a:spcAft>
                <a:spcPts val="1800"/>
              </a:spcAft>
            </a:pPr>
            <a:r>
              <a:rPr lang="en-GB" sz="2200" b="1">
                <a:solidFill>
                  <a:schemeClr val="bg1"/>
                </a:solidFill>
              </a:rPr>
              <a:t>Supported decision making</a:t>
            </a:r>
          </a:p>
        </p:txBody>
      </p:sp>
    </p:spTree>
    <p:extLst>
      <p:ext uri="{BB962C8B-B14F-4D97-AF65-F5344CB8AC3E}">
        <p14:creationId xmlns:p14="http://schemas.microsoft.com/office/powerpoint/2010/main" val="985068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69FAF-9DDA-F8FC-F98B-B6DF09002839}"/>
            </a:ext>
          </a:extLst>
        </p:cNvPr>
        <p:cNvGrpSpPr/>
        <p:nvPr/>
      </p:nvGrpSpPr>
      <p:grpSpPr>
        <a:xfrm>
          <a:off x="0" y="0"/>
          <a:ext cx="0" cy="0"/>
          <a:chOff x="0" y="0"/>
          <a:chExt cx="0" cy="0"/>
        </a:xfrm>
      </p:grpSpPr>
      <p:sp>
        <p:nvSpPr>
          <p:cNvPr id="39" name="Arrow: Right 38">
            <a:extLst>
              <a:ext uri="{FF2B5EF4-FFF2-40B4-BE49-F238E27FC236}">
                <a16:creationId xmlns:a16="http://schemas.microsoft.com/office/drawing/2014/main" id="{DD8CC669-CDAD-5671-E1C1-B1870FFC30CD}"/>
              </a:ext>
            </a:extLst>
          </p:cNvPr>
          <p:cNvSpPr/>
          <p:nvPr/>
        </p:nvSpPr>
        <p:spPr>
          <a:xfrm rot="5400000">
            <a:off x="733770" y="3667290"/>
            <a:ext cx="520499" cy="1720359"/>
          </a:xfrm>
          <a:prstGeom prst="rightArrow">
            <a:avLst>
              <a:gd name="adj1" fmla="val 80986"/>
              <a:gd name="adj2" fmla="val 50000"/>
            </a:avLst>
          </a:prstGeom>
          <a:solidFill>
            <a:schemeClr val="bg1">
              <a:lumMod val="95000"/>
            </a:schemeClr>
          </a:solidFill>
          <a:ln w="38100">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2" name="Arrow: Right 11">
            <a:extLst>
              <a:ext uri="{FF2B5EF4-FFF2-40B4-BE49-F238E27FC236}">
                <a16:creationId xmlns:a16="http://schemas.microsoft.com/office/drawing/2014/main" id="{F3A41CB9-DB46-E2E6-D7F1-E326D258010C}"/>
              </a:ext>
            </a:extLst>
          </p:cNvPr>
          <p:cNvSpPr/>
          <p:nvPr/>
        </p:nvSpPr>
        <p:spPr>
          <a:xfrm rot="5400000">
            <a:off x="6326239" y="1662809"/>
            <a:ext cx="3155945"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Content Placeholder 3">
            <a:extLst>
              <a:ext uri="{FF2B5EF4-FFF2-40B4-BE49-F238E27FC236}">
                <a16:creationId xmlns:a16="http://schemas.microsoft.com/office/drawing/2014/main" id="{A589A674-AD12-7264-9E99-FDD38C49BE32}"/>
              </a:ext>
            </a:extLst>
          </p:cNvPr>
          <p:cNvSpPr txBox="1">
            <a:spLocks/>
          </p:cNvSpPr>
          <p:nvPr/>
        </p:nvSpPr>
        <p:spPr>
          <a:xfrm>
            <a:off x="243006" y="132441"/>
            <a:ext cx="7046794" cy="201128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b="1" dirty="0">
                <a:solidFill>
                  <a:srgbClr val="3A7A7A"/>
                </a:solidFill>
              </a:rPr>
              <a:t>Supported Decision Making* </a:t>
            </a:r>
            <a:r>
              <a:rPr lang="en-GB" sz="1600" dirty="0">
                <a:solidFill>
                  <a:schemeClr val="tx1">
                    <a:lumMod val="75000"/>
                    <a:lumOff val="25000"/>
                  </a:schemeClr>
                </a:solidFill>
              </a:rPr>
              <a:t>refers to providing support for people to:</a:t>
            </a:r>
          </a:p>
          <a:p>
            <a:pPr algn="l"/>
            <a:endParaRPr lang="en-GB" sz="1600" dirty="0">
              <a:solidFill>
                <a:schemeClr val="tx1">
                  <a:lumMod val="75000"/>
                  <a:lumOff val="25000"/>
                </a:schemeClr>
              </a:solidFill>
            </a:endParaRPr>
          </a:p>
          <a:p>
            <a:pPr marL="342900" indent="-342900" algn="l">
              <a:buFont typeface="Arial" panose="020B0604020202020204" pitchFamily="34" charset="0"/>
              <a:buChar char="•"/>
            </a:pPr>
            <a:r>
              <a:rPr lang="en-GB" sz="1600" dirty="0">
                <a:solidFill>
                  <a:schemeClr val="tx1">
                    <a:lumMod val="75000"/>
                    <a:lumOff val="25000"/>
                  </a:schemeClr>
                </a:solidFill>
              </a:rPr>
              <a:t>Decide something for themselves (if they retain capacity)</a:t>
            </a:r>
          </a:p>
          <a:p>
            <a:pPr marL="342900" indent="-342900" algn="l">
              <a:buFont typeface="Arial" panose="020B0604020202020204" pitchFamily="34" charset="0"/>
              <a:buChar char="•"/>
            </a:pPr>
            <a:r>
              <a:rPr lang="en-GB" sz="1600" dirty="0">
                <a:solidFill>
                  <a:schemeClr val="tx1">
                    <a:lumMod val="75000"/>
                    <a:lumOff val="25000"/>
                  </a:schemeClr>
                </a:solidFill>
              </a:rPr>
              <a:t>Express their will and preferences within the context of decision-making by someone else (where the adult lacks the capacity to make the specific decision at hand).</a:t>
            </a:r>
          </a:p>
          <a:p>
            <a:pPr marL="342900" indent="-342900" algn="l">
              <a:buFont typeface="Arial" panose="020B0604020202020204" pitchFamily="34" charset="0"/>
              <a:buChar char="•"/>
            </a:pPr>
            <a:endParaRPr lang="en-GB" sz="1600" dirty="0">
              <a:solidFill>
                <a:schemeClr val="tx1">
                  <a:lumMod val="75000"/>
                  <a:lumOff val="25000"/>
                </a:schemeClr>
              </a:solidFill>
            </a:endParaRPr>
          </a:p>
          <a:p>
            <a:pPr algn="l"/>
            <a:r>
              <a:rPr lang="en-GB" sz="1600" dirty="0">
                <a:solidFill>
                  <a:schemeClr val="tx1">
                    <a:lumMod val="75000"/>
                    <a:lumOff val="25000"/>
                  </a:schemeClr>
                </a:solidFill>
              </a:rPr>
              <a:t>The three-stage model is a useful way to consider its role.</a:t>
            </a:r>
          </a:p>
        </p:txBody>
      </p:sp>
      <p:sp>
        <p:nvSpPr>
          <p:cNvPr id="8" name="Content Placeholder 3">
            <a:extLst>
              <a:ext uri="{FF2B5EF4-FFF2-40B4-BE49-F238E27FC236}">
                <a16:creationId xmlns:a16="http://schemas.microsoft.com/office/drawing/2014/main" id="{8E72D87F-2E5E-0FDB-A7E3-1E473B1B1CB9}"/>
              </a:ext>
            </a:extLst>
          </p:cNvPr>
          <p:cNvSpPr txBox="1">
            <a:spLocks/>
          </p:cNvSpPr>
          <p:nvPr/>
        </p:nvSpPr>
        <p:spPr>
          <a:xfrm>
            <a:off x="287804" y="2411754"/>
            <a:ext cx="6564193" cy="206102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Where someone retains capacity but needs support to decide, then supported decision-making works particularly well at stage 2. There can be a mixed picture within someone where they may begin to have some capacity issues but can still give a clear view of their preferences around their care.</a:t>
            </a:r>
          </a:p>
        </p:txBody>
      </p:sp>
      <p:grpSp>
        <p:nvGrpSpPr>
          <p:cNvPr id="20" name="Group 19" descr="Supported Decision Making&#10;&#10;Stage 1&#10;Where people have full capacity and no support needed for decision making&#10;SDM to make decisions&#10;Stage 2&#10;Where people some capacity issues but are capable of making decisions with support&#10;SDM to express wishes&#10;Stage 3&#10;Where  people have lost capacity to make the decision and AWI would be used&#10;">
            <a:extLst>
              <a:ext uri="{FF2B5EF4-FFF2-40B4-BE49-F238E27FC236}">
                <a16:creationId xmlns:a16="http://schemas.microsoft.com/office/drawing/2014/main" id="{FCBBA210-139A-FAAE-5612-F895C0F92219}"/>
              </a:ext>
              <a:ext uri="{C183D7F6-B498-43B3-948B-1728B52AA6E4}">
                <adec:decorative xmlns:adec="http://schemas.microsoft.com/office/drawing/2017/decorative" val="0"/>
              </a:ext>
            </a:extLst>
          </p:cNvPr>
          <p:cNvGrpSpPr/>
          <p:nvPr/>
        </p:nvGrpSpPr>
        <p:grpSpPr>
          <a:xfrm>
            <a:off x="7489257" y="987952"/>
            <a:ext cx="4295718" cy="2759532"/>
            <a:chOff x="400630" y="4182244"/>
            <a:chExt cx="4295718" cy="2759532"/>
          </a:xfrm>
        </p:grpSpPr>
        <p:sp>
          <p:nvSpPr>
            <p:cNvPr id="9" name="Rectangle: Rounded Corners 8" descr="&#10;">
              <a:extLst>
                <a:ext uri="{FF2B5EF4-FFF2-40B4-BE49-F238E27FC236}">
                  <a16:creationId xmlns:a16="http://schemas.microsoft.com/office/drawing/2014/main" id="{3684339B-8571-5149-AB5E-4A670B88A1B2}"/>
                </a:ext>
              </a:extLst>
            </p:cNvPr>
            <p:cNvSpPr/>
            <p:nvPr/>
          </p:nvSpPr>
          <p:spPr>
            <a:xfrm>
              <a:off x="400631" y="4182244"/>
              <a:ext cx="2756834"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200" b="1">
                  <a:solidFill>
                    <a:srgbClr val="3A7A7A"/>
                  </a:solidFill>
                </a:rPr>
                <a:t>Stage 1</a:t>
              </a:r>
            </a:p>
            <a:p>
              <a:pPr algn="ctr"/>
              <a:r>
                <a:rPr lang="en-GB" sz="1200">
                  <a:solidFill>
                    <a:schemeClr val="tx1">
                      <a:lumMod val="75000"/>
                      <a:lumOff val="25000"/>
                    </a:schemeClr>
                  </a:solidFill>
                </a:rPr>
                <a:t>Where people have full capacity and no support is needed for decision-making.</a:t>
              </a:r>
            </a:p>
          </p:txBody>
        </p:sp>
        <p:sp>
          <p:nvSpPr>
            <p:cNvPr id="10" name="Rectangle: Rounded Corners 9">
              <a:extLst>
                <a:ext uri="{FF2B5EF4-FFF2-40B4-BE49-F238E27FC236}">
                  <a16:creationId xmlns:a16="http://schemas.microsoft.com/office/drawing/2014/main" id="{700E5AE1-05B1-5FB7-1C7B-FAE004374659}"/>
                </a:ext>
              </a:extLst>
            </p:cNvPr>
            <p:cNvSpPr/>
            <p:nvPr/>
          </p:nvSpPr>
          <p:spPr>
            <a:xfrm>
              <a:off x="400630" y="5144724"/>
              <a:ext cx="2756834"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200" b="1">
                  <a:solidFill>
                    <a:srgbClr val="3A7A7A"/>
                  </a:solidFill>
                </a:rPr>
                <a:t>Stage 2</a:t>
              </a:r>
            </a:p>
            <a:p>
              <a:pPr algn="ctr"/>
              <a:r>
                <a:rPr lang="en-GB" sz="1200">
                  <a:solidFill>
                    <a:schemeClr val="tx1">
                      <a:lumMod val="75000"/>
                      <a:lumOff val="25000"/>
                    </a:schemeClr>
                  </a:solidFill>
                </a:rPr>
                <a:t>Where people have some capacity issues but are capable of making decisions with support.</a:t>
              </a:r>
            </a:p>
          </p:txBody>
        </p:sp>
        <p:sp>
          <p:nvSpPr>
            <p:cNvPr id="11" name="Rectangle: Rounded Corners 10">
              <a:extLst>
                <a:ext uri="{FF2B5EF4-FFF2-40B4-BE49-F238E27FC236}">
                  <a16:creationId xmlns:a16="http://schemas.microsoft.com/office/drawing/2014/main" id="{87E832CF-0950-7F2E-7326-913AB6151E64}"/>
                </a:ext>
              </a:extLst>
            </p:cNvPr>
            <p:cNvSpPr/>
            <p:nvPr/>
          </p:nvSpPr>
          <p:spPr>
            <a:xfrm>
              <a:off x="400630" y="6085433"/>
              <a:ext cx="2756834"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200" b="1">
                  <a:solidFill>
                    <a:srgbClr val="3A7A7A"/>
                  </a:solidFill>
                </a:rPr>
                <a:t>Stage 3</a:t>
              </a:r>
            </a:p>
            <a:p>
              <a:pPr algn="ctr"/>
              <a:r>
                <a:rPr lang="en-GB" sz="1200">
                  <a:solidFill>
                    <a:schemeClr val="tx1">
                      <a:lumMod val="75000"/>
                      <a:lumOff val="25000"/>
                    </a:schemeClr>
                  </a:solidFill>
                </a:rPr>
                <a:t>Where people have lost the capacity to make the decision, and AWI would be used.</a:t>
              </a:r>
            </a:p>
          </p:txBody>
        </p:sp>
        <p:sp>
          <p:nvSpPr>
            <p:cNvPr id="13" name="Arrow: Right 12">
              <a:extLst>
                <a:ext uri="{FF2B5EF4-FFF2-40B4-BE49-F238E27FC236}">
                  <a16:creationId xmlns:a16="http://schemas.microsoft.com/office/drawing/2014/main" id="{8E90EC89-DCBA-A14E-20A0-5E2E0955AA2E}"/>
                </a:ext>
              </a:extLst>
            </p:cNvPr>
            <p:cNvSpPr/>
            <p:nvPr/>
          </p:nvSpPr>
          <p:spPr>
            <a:xfrm rot="10800000">
              <a:off x="3237664" y="5250296"/>
              <a:ext cx="1458684" cy="603421"/>
            </a:xfrm>
            <a:prstGeom prst="rightArrow">
              <a:avLst>
                <a:gd name="adj1" fmla="val 80986"/>
                <a:gd name="adj2" fmla="val 50000"/>
              </a:avLst>
            </a:prstGeom>
            <a:ln w="38100">
              <a:solidFill>
                <a:srgbClr val="3A7A7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200"/>
            </a:p>
          </p:txBody>
        </p:sp>
        <p:sp>
          <p:nvSpPr>
            <p:cNvPr id="14" name="TextBox 13">
              <a:extLst>
                <a:ext uri="{FF2B5EF4-FFF2-40B4-BE49-F238E27FC236}">
                  <a16:creationId xmlns:a16="http://schemas.microsoft.com/office/drawing/2014/main" id="{1076447B-627C-69D7-2259-56AF06A6F005}"/>
                </a:ext>
              </a:extLst>
            </p:cNvPr>
            <p:cNvSpPr txBox="1"/>
            <p:nvPr/>
          </p:nvSpPr>
          <p:spPr>
            <a:xfrm>
              <a:off x="3474511" y="5342324"/>
              <a:ext cx="1117600" cy="461665"/>
            </a:xfrm>
            <a:prstGeom prst="rect">
              <a:avLst/>
            </a:prstGeom>
            <a:noFill/>
          </p:spPr>
          <p:txBody>
            <a:bodyPr wrap="square" rtlCol="0">
              <a:spAutoFit/>
            </a:bodyPr>
            <a:lstStyle/>
            <a:p>
              <a:pPr algn="ctr"/>
              <a:r>
                <a:rPr lang="en-GB" sz="1200">
                  <a:solidFill>
                    <a:schemeClr val="tx1">
                      <a:lumMod val="75000"/>
                      <a:lumOff val="25000"/>
                    </a:schemeClr>
                  </a:solidFill>
                </a:rPr>
                <a:t>SDM to make decisions</a:t>
              </a:r>
            </a:p>
          </p:txBody>
        </p:sp>
      </p:grpSp>
      <p:sp>
        <p:nvSpPr>
          <p:cNvPr id="5" name="TextBox 4">
            <a:extLst>
              <a:ext uri="{FF2B5EF4-FFF2-40B4-BE49-F238E27FC236}">
                <a16:creationId xmlns:a16="http://schemas.microsoft.com/office/drawing/2014/main" id="{F438AD3E-6F11-5474-22B2-AD50CC267D8F}"/>
              </a:ext>
            </a:extLst>
          </p:cNvPr>
          <p:cNvSpPr txBox="1"/>
          <p:nvPr/>
        </p:nvSpPr>
        <p:spPr>
          <a:xfrm>
            <a:off x="6680201" y="160167"/>
            <a:ext cx="5273252" cy="400110"/>
          </a:xfrm>
          <a:prstGeom prst="rect">
            <a:avLst/>
          </a:prstGeom>
          <a:noFill/>
        </p:spPr>
        <p:txBody>
          <a:bodyPr wrap="square">
            <a:spAutoFit/>
          </a:bodyPr>
          <a:lstStyle/>
          <a:p>
            <a:pPr algn="r"/>
            <a:r>
              <a:rPr lang="en-GB" sz="2000" b="1">
                <a:solidFill>
                  <a:srgbClr val="3A7A7A"/>
                </a:solidFill>
              </a:rPr>
              <a:t>Supported Decision Making</a:t>
            </a:r>
          </a:p>
        </p:txBody>
      </p:sp>
      <p:sp>
        <p:nvSpPr>
          <p:cNvPr id="22" name="Rectangle 21">
            <a:extLst>
              <a:ext uri="{FF2B5EF4-FFF2-40B4-BE49-F238E27FC236}">
                <a16:creationId xmlns:a16="http://schemas.microsoft.com/office/drawing/2014/main" id="{8EBE883B-F630-EDD6-6085-0BA894F64852}"/>
              </a:ext>
            </a:extLst>
          </p:cNvPr>
          <p:cNvSpPr>
            <a:spLocks/>
          </p:cNvSpPr>
          <p:nvPr/>
        </p:nvSpPr>
        <p:spPr>
          <a:xfrm>
            <a:off x="7191529" y="4256174"/>
            <a:ext cx="4886171" cy="2401801"/>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4C409D41-2832-4AB1-589A-1E72EB00FD6C}"/>
              </a:ext>
            </a:extLst>
          </p:cNvPr>
          <p:cNvSpPr txBox="1"/>
          <p:nvPr/>
        </p:nvSpPr>
        <p:spPr>
          <a:xfrm>
            <a:off x="7289799" y="4399291"/>
            <a:ext cx="4663654" cy="2121932"/>
          </a:xfrm>
          <a:prstGeom prst="roundRect">
            <a:avLst>
              <a:gd name="adj" fmla="val 6210"/>
            </a:avLst>
          </a:prstGeom>
          <a:solidFill>
            <a:schemeClr val="bg1"/>
          </a:solidFill>
          <a:ln w="38100">
            <a:solidFill>
              <a:srgbClr val="3A7A7A"/>
            </a:solidFill>
          </a:ln>
        </p:spPr>
        <p:txBody>
          <a:bodyPr wrap="square">
            <a:spAutoFit/>
          </a:bodyPr>
          <a:lstStyle/>
          <a:p>
            <a:pPr algn="l"/>
            <a:r>
              <a:rPr lang="en-GB" sz="1600" b="1">
                <a:solidFill>
                  <a:srgbClr val="3A7A7A"/>
                </a:solidFill>
              </a:rPr>
              <a:t>The role of Speech and Language Therapy</a:t>
            </a:r>
          </a:p>
          <a:p>
            <a:pPr algn="l"/>
            <a:r>
              <a:rPr lang="en-GB" sz="1600">
                <a:solidFill>
                  <a:schemeClr val="tx1">
                    <a:lumMod val="75000"/>
                    <a:lumOff val="25000"/>
                  </a:schemeClr>
                </a:solidFill>
              </a:rPr>
              <a:t>Communication can be a significant barrier to supported decision-making – how we communicate with the person and how the person can communicate with us. One example is talking mats, which represent an evidence-based approach to tailoring and enabling communication.</a:t>
            </a:r>
          </a:p>
        </p:txBody>
      </p:sp>
      <p:sp>
        <p:nvSpPr>
          <p:cNvPr id="28" name="Arrow: Right 27">
            <a:extLst>
              <a:ext uri="{FF2B5EF4-FFF2-40B4-BE49-F238E27FC236}">
                <a16:creationId xmlns:a16="http://schemas.microsoft.com/office/drawing/2014/main" id="{53906E7D-708F-8FA7-B4EE-5B134D554DB7}"/>
              </a:ext>
            </a:extLst>
          </p:cNvPr>
          <p:cNvSpPr/>
          <p:nvPr/>
        </p:nvSpPr>
        <p:spPr>
          <a:xfrm rot="10800000">
            <a:off x="10326291" y="3010215"/>
            <a:ext cx="1458683" cy="603421"/>
          </a:xfrm>
          <a:prstGeom prst="rightArrow">
            <a:avLst>
              <a:gd name="adj1" fmla="val 80986"/>
              <a:gd name="adj2" fmla="val 50000"/>
            </a:avLst>
          </a:prstGeom>
          <a:ln w="38100">
            <a:solidFill>
              <a:srgbClr val="3A7A7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200"/>
          </a:p>
        </p:txBody>
      </p:sp>
      <p:sp>
        <p:nvSpPr>
          <p:cNvPr id="29" name="TextBox 28">
            <a:extLst>
              <a:ext uri="{FF2B5EF4-FFF2-40B4-BE49-F238E27FC236}">
                <a16:creationId xmlns:a16="http://schemas.microsoft.com/office/drawing/2014/main" id="{F9F5F3CC-F961-A624-3C15-4DEFFC58FDA6}"/>
              </a:ext>
            </a:extLst>
          </p:cNvPr>
          <p:cNvSpPr txBox="1"/>
          <p:nvPr/>
        </p:nvSpPr>
        <p:spPr>
          <a:xfrm>
            <a:off x="10486938" y="3102243"/>
            <a:ext cx="1272362" cy="461665"/>
          </a:xfrm>
          <a:prstGeom prst="rect">
            <a:avLst/>
          </a:prstGeom>
          <a:noFill/>
        </p:spPr>
        <p:txBody>
          <a:bodyPr wrap="square" rtlCol="0">
            <a:spAutoFit/>
          </a:bodyPr>
          <a:lstStyle/>
          <a:p>
            <a:pPr algn="ctr"/>
            <a:r>
              <a:rPr lang="en-GB" sz="1200">
                <a:solidFill>
                  <a:schemeClr val="tx1">
                    <a:lumMod val="75000"/>
                    <a:lumOff val="25000"/>
                  </a:schemeClr>
                </a:solidFill>
              </a:rPr>
              <a:t>SDM to express wishes</a:t>
            </a:r>
          </a:p>
        </p:txBody>
      </p:sp>
      <p:sp>
        <p:nvSpPr>
          <p:cNvPr id="42" name="Arrow: Right 41">
            <a:extLst>
              <a:ext uri="{FF2B5EF4-FFF2-40B4-BE49-F238E27FC236}">
                <a16:creationId xmlns:a16="http://schemas.microsoft.com/office/drawing/2014/main" id="{9A2055DC-6E68-BAE5-1C98-1F91DCA3F3E7}"/>
              </a:ext>
            </a:extLst>
          </p:cNvPr>
          <p:cNvSpPr/>
          <p:nvPr/>
        </p:nvSpPr>
        <p:spPr>
          <a:xfrm rot="5400000">
            <a:off x="791903" y="3784364"/>
            <a:ext cx="351971" cy="1458685"/>
          </a:xfrm>
          <a:prstGeom prst="rightArrow">
            <a:avLst>
              <a:gd name="adj1" fmla="val 80986"/>
              <a:gd name="adj2" fmla="val 50000"/>
            </a:avLst>
          </a:prstGeom>
          <a:ln w="38100">
            <a:solidFill>
              <a:srgbClr val="3A7A7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4" name="TextBox 43">
            <a:extLst>
              <a:ext uri="{FF2B5EF4-FFF2-40B4-BE49-F238E27FC236}">
                <a16:creationId xmlns:a16="http://schemas.microsoft.com/office/drawing/2014/main" id="{F810EB24-60B4-13E3-AB1E-6C1495965019}"/>
              </a:ext>
            </a:extLst>
          </p:cNvPr>
          <p:cNvSpPr txBox="1"/>
          <p:nvPr/>
        </p:nvSpPr>
        <p:spPr>
          <a:xfrm>
            <a:off x="287804" y="4829390"/>
            <a:ext cx="6564193" cy="1569660"/>
          </a:xfrm>
          <a:prstGeom prst="rect">
            <a:avLst/>
          </a:prstGeom>
          <a:noFill/>
        </p:spPr>
        <p:txBody>
          <a:bodyPr wrap="square">
            <a:spAutoFit/>
          </a:bodyPr>
          <a:lstStyle/>
          <a:p>
            <a:pPr algn="l"/>
            <a:r>
              <a:rPr lang="en-GB" sz="1600">
                <a:solidFill>
                  <a:schemeClr val="tx1">
                    <a:lumMod val="75000"/>
                    <a:lumOff val="25000"/>
                  </a:schemeClr>
                </a:solidFill>
              </a:rPr>
              <a:t>Even where the adult lacks the capacity to make the decision themselves (stage 3), we have a responsibility to support someone to: </a:t>
            </a:r>
          </a:p>
          <a:p>
            <a:pPr algn="l"/>
            <a:endParaRPr lang="en-GB" sz="1600">
              <a:solidFill>
                <a:schemeClr val="tx1">
                  <a:lumMod val="75000"/>
                  <a:lumOff val="25000"/>
                </a:schemeClr>
              </a:solidFill>
            </a:endParaRPr>
          </a:p>
          <a:p>
            <a:pPr marL="285750" indent="-285750" algn="l">
              <a:buFont typeface="Arial" panose="020B0604020202020204" pitchFamily="34" charset="0"/>
              <a:buChar char="•"/>
            </a:pPr>
            <a:r>
              <a:rPr lang="en-GB" sz="1600">
                <a:solidFill>
                  <a:schemeClr val="tx1">
                    <a:lumMod val="75000"/>
                    <a:lumOff val="25000"/>
                  </a:schemeClr>
                </a:solidFill>
              </a:rPr>
              <a:t>Understand the options</a:t>
            </a:r>
          </a:p>
          <a:p>
            <a:pPr marL="285750" indent="-285750" algn="l">
              <a:buFont typeface="Arial" panose="020B0604020202020204" pitchFamily="34" charset="0"/>
              <a:buChar char="•"/>
            </a:pPr>
            <a:r>
              <a:rPr lang="en-GB" sz="1600">
                <a:solidFill>
                  <a:schemeClr val="tx1">
                    <a:lumMod val="75000"/>
                    <a:lumOff val="25000"/>
                  </a:schemeClr>
                </a:solidFill>
              </a:rPr>
              <a:t>Decide their views on the options</a:t>
            </a:r>
          </a:p>
          <a:p>
            <a:pPr marL="285750" indent="-285750" algn="l">
              <a:buFont typeface="Arial" panose="020B0604020202020204" pitchFamily="34" charset="0"/>
              <a:buChar char="•"/>
            </a:pPr>
            <a:r>
              <a:rPr lang="en-GB" sz="1600">
                <a:solidFill>
                  <a:schemeClr val="tx1">
                    <a:lumMod val="75000"/>
                    <a:lumOff val="25000"/>
                  </a:schemeClr>
                </a:solidFill>
              </a:rPr>
              <a:t>Communicate their views</a:t>
            </a:r>
          </a:p>
        </p:txBody>
      </p:sp>
      <p:sp>
        <p:nvSpPr>
          <p:cNvPr id="45" name="TextBox 44">
            <a:extLst>
              <a:ext uri="{FF2B5EF4-FFF2-40B4-BE49-F238E27FC236}">
                <a16:creationId xmlns:a16="http://schemas.microsoft.com/office/drawing/2014/main" id="{E11B608B-2C67-6672-7CE3-880D0A94C91B}"/>
              </a:ext>
            </a:extLst>
          </p:cNvPr>
          <p:cNvSpPr txBox="1"/>
          <p:nvPr/>
        </p:nvSpPr>
        <p:spPr>
          <a:xfrm>
            <a:off x="321309" y="4337721"/>
            <a:ext cx="1293158" cy="276999"/>
          </a:xfrm>
          <a:prstGeom prst="rect">
            <a:avLst/>
          </a:prstGeom>
          <a:noFill/>
        </p:spPr>
        <p:txBody>
          <a:bodyPr wrap="square" rtlCol="0">
            <a:spAutoFit/>
          </a:bodyPr>
          <a:lstStyle/>
          <a:p>
            <a:pPr algn="ctr"/>
            <a:r>
              <a:rPr lang="en-GB" sz="1200" b="1">
                <a:solidFill>
                  <a:srgbClr val="3A7A7A"/>
                </a:solidFill>
              </a:rPr>
              <a:t>Stage 3</a:t>
            </a:r>
          </a:p>
        </p:txBody>
      </p:sp>
      <p:sp>
        <p:nvSpPr>
          <p:cNvPr id="46" name="Arrow: Right 45">
            <a:extLst>
              <a:ext uri="{FF2B5EF4-FFF2-40B4-BE49-F238E27FC236}">
                <a16:creationId xmlns:a16="http://schemas.microsoft.com/office/drawing/2014/main" id="{BC48BC98-05D8-3754-CF86-084407C319FC}"/>
              </a:ext>
            </a:extLst>
          </p:cNvPr>
          <p:cNvSpPr/>
          <p:nvPr/>
        </p:nvSpPr>
        <p:spPr>
          <a:xfrm rot="5400000">
            <a:off x="825480" y="1618928"/>
            <a:ext cx="520499" cy="1720359"/>
          </a:xfrm>
          <a:prstGeom prst="rightArrow">
            <a:avLst>
              <a:gd name="adj1" fmla="val 80986"/>
              <a:gd name="adj2" fmla="val 50000"/>
            </a:avLst>
          </a:prstGeom>
          <a:solidFill>
            <a:schemeClr val="bg1">
              <a:lumMod val="95000"/>
            </a:schemeClr>
          </a:solidFill>
          <a:ln w="38100">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7" name="Arrow: Right 46">
            <a:extLst>
              <a:ext uri="{FF2B5EF4-FFF2-40B4-BE49-F238E27FC236}">
                <a16:creationId xmlns:a16="http://schemas.microsoft.com/office/drawing/2014/main" id="{818674FA-E59F-9693-5CC0-4A83FE55C14E}"/>
              </a:ext>
            </a:extLst>
          </p:cNvPr>
          <p:cNvSpPr/>
          <p:nvPr/>
        </p:nvSpPr>
        <p:spPr>
          <a:xfrm rot="5400000">
            <a:off x="883613" y="1736002"/>
            <a:ext cx="351971" cy="1458685"/>
          </a:xfrm>
          <a:prstGeom prst="rightArrow">
            <a:avLst>
              <a:gd name="adj1" fmla="val 80986"/>
              <a:gd name="adj2" fmla="val 50000"/>
            </a:avLst>
          </a:prstGeom>
          <a:ln w="38100">
            <a:solidFill>
              <a:srgbClr val="3A7A7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48" name="TextBox 47">
            <a:extLst>
              <a:ext uri="{FF2B5EF4-FFF2-40B4-BE49-F238E27FC236}">
                <a16:creationId xmlns:a16="http://schemas.microsoft.com/office/drawing/2014/main" id="{AA69AE70-1F44-5158-4FD0-819BB0F8E835}"/>
              </a:ext>
            </a:extLst>
          </p:cNvPr>
          <p:cNvSpPr txBox="1"/>
          <p:nvPr/>
        </p:nvSpPr>
        <p:spPr>
          <a:xfrm>
            <a:off x="413019" y="2289359"/>
            <a:ext cx="1293158" cy="276999"/>
          </a:xfrm>
          <a:prstGeom prst="rect">
            <a:avLst/>
          </a:prstGeom>
          <a:noFill/>
        </p:spPr>
        <p:txBody>
          <a:bodyPr wrap="square" rtlCol="0">
            <a:spAutoFit/>
          </a:bodyPr>
          <a:lstStyle/>
          <a:p>
            <a:pPr algn="ctr"/>
            <a:r>
              <a:rPr lang="en-GB" sz="1200" b="1">
                <a:solidFill>
                  <a:srgbClr val="3A7A7A"/>
                </a:solidFill>
              </a:rPr>
              <a:t>Stage 2</a:t>
            </a:r>
          </a:p>
        </p:txBody>
      </p:sp>
      <p:pic>
        <p:nvPicPr>
          <p:cNvPr id="50" name="Picture 49">
            <a:extLst>
              <a:ext uri="{FF2B5EF4-FFF2-40B4-BE49-F238E27FC236}">
                <a16:creationId xmlns:a16="http://schemas.microsoft.com/office/drawing/2014/main" id="{A138EA2A-98ED-4576-479D-4A8BC950C93C}"/>
              </a:ext>
            </a:extLst>
          </p:cNvPr>
          <p:cNvPicPr>
            <a:picLocks noChangeAspect="1"/>
          </p:cNvPicPr>
          <p:nvPr/>
        </p:nvPicPr>
        <p:blipFill>
          <a:blip r:embed="rId3"/>
          <a:stretch>
            <a:fillRect/>
          </a:stretch>
        </p:blipFill>
        <p:spPr>
          <a:xfrm rot="2194523">
            <a:off x="5387953" y="1464724"/>
            <a:ext cx="1585563" cy="1585563"/>
          </a:xfrm>
          <a:prstGeom prst="rect">
            <a:avLst/>
          </a:prstGeom>
        </p:spPr>
      </p:pic>
      <p:sp>
        <p:nvSpPr>
          <p:cNvPr id="3" name="Content Placeholder 3">
            <a:extLst>
              <a:ext uri="{FF2B5EF4-FFF2-40B4-BE49-F238E27FC236}">
                <a16:creationId xmlns:a16="http://schemas.microsoft.com/office/drawing/2014/main" id="{95096908-929D-CA9F-719B-39C7B2616EE5}"/>
              </a:ext>
            </a:extLst>
          </p:cNvPr>
          <p:cNvSpPr txBox="1">
            <a:spLocks/>
          </p:cNvSpPr>
          <p:nvPr/>
        </p:nvSpPr>
        <p:spPr>
          <a:xfrm>
            <a:off x="133840" y="6417179"/>
            <a:ext cx="7031712" cy="44007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dirty="0">
                <a:solidFill>
                  <a:schemeClr val="tx1">
                    <a:lumMod val="75000"/>
                    <a:lumOff val="25000"/>
                  </a:schemeClr>
                </a:solidFill>
              </a:rPr>
              <a:t>*Scottish Government is currently considering the role of supported decision making.</a:t>
            </a:r>
          </a:p>
        </p:txBody>
      </p:sp>
    </p:spTree>
    <p:extLst>
      <p:ext uri="{BB962C8B-B14F-4D97-AF65-F5344CB8AC3E}">
        <p14:creationId xmlns:p14="http://schemas.microsoft.com/office/powerpoint/2010/main" val="680418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0ECF-FB07-7223-7160-05AA1768AFBF}"/>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7C939D6-8A2F-D20D-CAB8-5A7E7A74BDFA}"/>
              </a:ext>
            </a:extLst>
          </p:cNvPr>
          <p:cNvSpPr/>
          <p:nvPr/>
        </p:nvSpPr>
        <p:spPr>
          <a:xfrm>
            <a:off x="0" y="275463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B2B35354-ECD5-EEC5-094A-2EDDA64E2852}"/>
              </a:ext>
            </a:extLst>
          </p:cNvPr>
          <p:cNvSpPr txBox="1"/>
          <p:nvPr/>
        </p:nvSpPr>
        <p:spPr>
          <a:xfrm>
            <a:off x="3910262" y="2827260"/>
            <a:ext cx="7896226" cy="1032270"/>
          </a:xfrm>
          <a:prstGeom prst="rect">
            <a:avLst/>
          </a:prstGeom>
          <a:noFill/>
        </p:spPr>
        <p:txBody>
          <a:bodyPr wrap="square">
            <a:spAutoFit/>
          </a:bodyPr>
          <a:lstStyle/>
          <a:p>
            <a:pPr>
              <a:lnSpc>
                <a:spcPct val="115000"/>
              </a:lnSpc>
              <a:spcAft>
                <a:spcPts val="1800"/>
              </a:spcAft>
            </a:pPr>
            <a:r>
              <a:rPr lang="en-GB" sz="1800">
                <a:solidFill>
                  <a:schemeClr val="bg1"/>
                </a:solidFill>
              </a:rPr>
              <a:t>These are available within the relevant legislation, including Powers of Attorney, Section 47, Guardianship Orders, Intervention Orders and Section 13ZA.</a:t>
            </a:r>
          </a:p>
        </p:txBody>
      </p:sp>
      <p:sp>
        <p:nvSpPr>
          <p:cNvPr id="16" name="TextBox 15">
            <a:extLst>
              <a:ext uri="{FF2B5EF4-FFF2-40B4-BE49-F238E27FC236}">
                <a16:creationId xmlns:a16="http://schemas.microsoft.com/office/drawing/2014/main" id="{9066009C-9659-8A5D-E43F-0D8E808760C1}"/>
              </a:ext>
            </a:extLst>
          </p:cNvPr>
          <p:cNvSpPr txBox="1"/>
          <p:nvPr/>
        </p:nvSpPr>
        <p:spPr>
          <a:xfrm>
            <a:off x="214563" y="3094880"/>
            <a:ext cx="3481136" cy="462499"/>
          </a:xfrm>
          <a:prstGeom prst="rect">
            <a:avLst/>
          </a:prstGeom>
          <a:noFill/>
        </p:spPr>
        <p:txBody>
          <a:bodyPr wrap="square">
            <a:spAutoFit/>
          </a:bodyPr>
          <a:lstStyle/>
          <a:p>
            <a:pPr algn="ctr">
              <a:lnSpc>
                <a:spcPct val="115000"/>
              </a:lnSpc>
              <a:spcAft>
                <a:spcPts val="1800"/>
              </a:spcAft>
            </a:pPr>
            <a:r>
              <a:rPr lang="en-GB" sz="2200" b="1">
                <a:solidFill>
                  <a:schemeClr val="bg1"/>
                </a:solidFill>
              </a:rPr>
              <a:t>Legal powers</a:t>
            </a:r>
          </a:p>
        </p:txBody>
      </p:sp>
    </p:spTree>
    <p:extLst>
      <p:ext uri="{BB962C8B-B14F-4D97-AF65-F5344CB8AC3E}">
        <p14:creationId xmlns:p14="http://schemas.microsoft.com/office/powerpoint/2010/main" val="66924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95C3F-76E7-D364-192D-259CFB88B358}"/>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816A1FC4-2B5D-703A-133B-7597B3B8A301}"/>
              </a:ext>
            </a:extLst>
          </p:cNvPr>
          <p:cNvSpPr>
            <a:spLocks/>
          </p:cNvSpPr>
          <p:nvPr/>
        </p:nvSpPr>
        <p:spPr>
          <a:xfrm>
            <a:off x="221219" y="2009579"/>
            <a:ext cx="11732234" cy="1388854"/>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27" name="Rectangle 26">
            <a:extLst>
              <a:ext uri="{FF2B5EF4-FFF2-40B4-BE49-F238E27FC236}">
                <a16:creationId xmlns:a16="http://schemas.microsoft.com/office/drawing/2014/main" id="{BB8A130A-8547-23F3-14F0-38D4BC079638}"/>
              </a:ext>
            </a:extLst>
          </p:cNvPr>
          <p:cNvSpPr>
            <a:spLocks/>
          </p:cNvSpPr>
          <p:nvPr/>
        </p:nvSpPr>
        <p:spPr>
          <a:xfrm>
            <a:off x="5005945" y="2128087"/>
            <a:ext cx="2349854" cy="3963438"/>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Connector 28">
            <a:extLst>
              <a:ext uri="{FF2B5EF4-FFF2-40B4-BE49-F238E27FC236}">
                <a16:creationId xmlns:a16="http://schemas.microsoft.com/office/drawing/2014/main" id="{FD16CF1B-3724-F21F-5DC3-30A1AE9FCAA7}"/>
              </a:ext>
            </a:extLst>
          </p:cNvPr>
          <p:cNvCxnSpPr>
            <a:cxnSpLocks/>
            <a:stCxn id="21" idx="2"/>
            <a:endCxn id="26" idx="0"/>
          </p:cNvCxnSpPr>
          <p:nvPr/>
        </p:nvCxnSpPr>
        <p:spPr>
          <a:xfrm>
            <a:off x="6158430" y="3173378"/>
            <a:ext cx="33287" cy="1733605"/>
          </a:xfrm>
          <a:prstGeom prst="line">
            <a:avLst/>
          </a:prstGeom>
          <a:ln w="38100">
            <a:solidFill>
              <a:srgbClr val="3A7A7A"/>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C779EE8-6885-681E-0B9A-ADD4A27A7366}"/>
              </a:ext>
            </a:extLst>
          </p:cNvPr>
          <p:cNvSpPr txBox="1"/>
          <p:nvPr/>
        </p:nvSpPr>
        <p:spPr>
          <a:xfrm>
            <a:off x="6680201" y="198267"/>
            <a:ext cx="5273252" cy="461665"/>
          </a:xfrm>
          <a:prstGeom prst="rect">
            <a:avLst/>
          </a:prstGeom>
          <a:noFill/>
        </p:spPr>
        <p:txBody>
          <a:bodyPr wrap="square">
            <a:spAutoFit/>
          </a:bodyPr>
          <a:lstStyle/>
          <a:p>
            <a:pPr algn="r"/>
            <a:r>
              <a:rPr lang="en-GB" sz="2400" b="1">
                <a:solidFill>
                  <a:srgbClr val="3A7A7A"/>
                </a:solidFill>
              </a:rPr>
              <a:t>Legal Powers</a:t>
            </a:r>
          </a:p>
        </p:txBody>
      </p:sp>
      <p:sp>
        <p:nvSpPr>
          <p:cNvPr id="4" name="Rectangle: Rounded Corners 3">
            <a:extLst>
              <a:ext uri="{FF2B5EF4-FFF2-40B4-BE49-F238E27FC236}">
                <a16:creationId xmlns:a16="http://schemas.microsoft.com/office/drawing/2014/main" id="{BE7517D4-A193-E16C-1BA5-5AC77E606283}"/>
              </a:ext>
            </a:extLst>
          </p:cNvPr>
          <p:cNvSpPr/>
          <p:nvPr/>
        </p:nvSpPr>
        <p:spPr>
          <a:xfrm>
            <a:off x="2803615" y="2226578"/>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Section 13ZA</a:t>
            </a:r>
          </a:p>
        </p:txBody>
      </p:sp>
      <p:sp>
        <p:nvSpPr>
          <p:cNvPr id="18" name="Content Placeholder 3">
            <a:extLst>
              <a:ext uri="{FF2B5EF4-FFF2-40B4-BE49-F238E27FC236}">
                <a16:creationId xmlns:a16="http://schemas.microsoft.com/office/drawing/2014/main" id="{BBBF148B-16B9-BD69-E40F-73FA19596AB1}"/>
              </a:ext>
            </a:extLst>
          </p:cNvPr>
          <p:cNvSpPr txBox="1">
            <a:spLocks/>
          </p:cNvSpPr>
          <p:nvPr/>
        </p:nvSpPr>
        <p:spPr>
          <a:xfrm>
            <a:off x="221219" y="808445"/>
            <a:ext cx="10024961" cy="64977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The Adults with Incapacity (Scotland) Act 2000 and Social Work (Scotland) Act 1968 provide a structure for several legal powers that can be applied where someone lacks the capacity to make decisions for themselves.  </a:t>
            </a:r>
          </a:p>
        </p:txBody>
      </p:sp>
      <p:sp>
        <p:nvSpPr>
          <p:cNvPr id="12" name="Rectangle: Rounded Corners 11">
            <a:extLst>
              <a:ext uri="{FF2B5EF4-FFF2-40B4-BE49-F238E27FC236}">
                <a16:creationId xmlns:a16="http://schemas.microsoft.com/office/drawing/2014/main" id="{DB38CD7A-E15A-8673-C16C-F5E4C31CFA35}"/>
              </a:ext>
            </a:extLst>
          </p:cNvPr>
          <p:cNvSpPr/>
          <p:nvPr/>
        </p:nvSpPr>
        <p:spPr>
          <a:xfrm>
            <a:off x="464709" y="2226578"/>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Section 47</a:t>
            </a:r>
          </a:p>
        </p:txBody>
      </p:sp>
      <p:sp>
        <p:nvSpPr>
          <p:cNvPr id="17" name="Rectangle: Rounded Corners 16">
            <a:extLst>
              <a:ext uri="{FF2B5EF4-FFF2-40B4-BE49-F238E27FC236}">
                <a16:creationId xmlns:a16="http://schemas.microsoft.com/office/drawing/2014/main" id="{72C1433D-A2F2-E125-9FE1-8D38755C0534}"/>
              </a:ext>
            </a:extLst>
          </p:cNvPr>
          <p:cNvSpPr/>
          <p:nvPr/>
        </p:nvSpPr>
        <p:spPr>
          <a:xfrm>
            <a:off x="9694306" y="2226578"/>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Powers of Attorney</a:t>
            </a:r>
          </a:p>
        </p:txBody>
      </p:sp>
      <p:sp>
        <p:nvSpPr>
          <p:cNvPr id="19" name="Rectangle: Rounded Corners 18">
            <a:extLst>
              <a:ext uri="{FF2B5EF4-FFF2-40B4-BE49-F238E27FC236}">
                <a16:creationId xmlns:a16="http://schemas.microsoft.com/office/drawing/2014/main" id="{7A2D4430-6D94-DE2A-0019-144F50B571B3}"/>
              </a:ext>
            </a:extLst>
          </p:cNvPr>
          <p:cNvSpPr/>
          <p:nvPr/>
        </p:nvSpPr>
        <p:spPr>
          <a:xfrm>
            <a:off x="7481429" y="2226578"/>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Intervention Order</a:t>
            </a:r>
          </a:p>
        </p:txBody>
      </p:sp>
      <p:sp>
        <p:nvSpPr>
          <p:cNvPr id="21" name="Rectangle: Rounded Corners 20">
            <a:extLst>
              <a:ext uri="{FF2B5EF4-FFF2-40B4-BE49-F238E27FC236}">
                <a16:creationId xmlns:a16="http://schemas.microsoft.com/office/drawing/2014/main" id="{5594B6A1-2955-A8C5-FC9F-CD44734F8B04}"/>
              </a:ext>
            </a:extLst>
          </p:cNvPr>
          <p:cNvSpPr/>
          <p:nvPr/>
        </p:nvSpPr>
        <p:spPr>
          <a:xfrm>
            <a:off x="5142521" y="2226578"/>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Guardianship Order</a:t>
            </a:r>
          </a:p>
        </p:txBody>
      </p:sp>
      <p:sp>
        <p:nvSpPr>
          <p:cNvPr id="23" name="Rectangle: Rounded Corners 22">
            <a:extLst>
              <a:ext uri="{FF2B5EF4-FFF2-40B4-BE49-F238E27FC236}">
                <a16:creationId xmlns:a16="http://schemas.microsoft.com/office/drawing/2014/main" id="{1745FFCA-9EAB-8CE5-F10D-723BA28E8A90}"/>
              </a:ext>
            </a:extLst>
          </p:cNvPr>
          <p:cNvSpPr/>
          <p:nvPr/>
        </p:nvSpPr>
        <p:spPr>
          <a:xfrm>
            <a:off x="5175808" y="3566781"/>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Private application for guardianship</a:t>
            </a:r>
          </a:p>
        </p:txBody>
      </p:sp>
      <p:sp>
        <p:nvSpPr>
          <p:cNvPr id="26" name="Rectangle: Rounded Corners 25">
            <a:extLst>
              <a:ext uri="{FF2B5EF4-FFF2-40B4-BE49-F238E27FC236}">
                <a16:creationId xmlns:a16="http://schemas.microsoft.com/office/drawing/2014/main" id="{146FF276-32E0-E7D4-6D2B-2959596488CE}"/>
              </a:ext>
            </a:extLst>
          </p:cNvPr>
          <p:cNvSpPr/>
          <p:nvPr/>
        </p:nvSpPr>
        <p:spPr>
          <a:xfrm>
            <a:off x="5175808" y="4906983"/>
            <a:ext cx="2031818" cy="946800"/>
          </a:xfrm>
          <a:prstGeom prst="roundRect">
            <a:avLst>
              <a:gd name="adj" fmla="val 19965"/>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Local authority application for guardianship</a:t>
            </a:r>
          </a:p>
        </p:txBody>
      </p:sp>
    </p:spTree>
    <p:extLst>
      <p:ext uri="{BB962C8B-B14F-4D97-AF65-F5344CB8AC3E}">
        <p14:creationId xmlns:p14="http://schemas.microsoft.com/office/powerpoint/2010/main" val="947139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50386-B040-A0AD-D2D6-57C9BF1AD97F}"/>
            </a:ext>
          </a:extLst>
        </p:cNvPr>
        <p:cNvGrpSpPr/>
        <p:nvPr/>
      </p:nvGrpSpPr>
      <p:grpSpPr>
        <a:xfrm>
          <a:off x="0" y="0"/>
          <a:ext cx="0" cy="0"/>
          <a:chOff x="0" y="0"/>
          <a:chExt cx="0" cy="0"/>
        </a:xfrm>
      </p:grpSpPr>
      <p:sp>
        <p:nvSpPr>
          <p:cNvPr id="7" name="Content Placeholder 3">
            <a:extLst>
              <a:ext uri="{FF2B5EF4-FFF2-40B4-BE49-F238E27FC236}">
                <a16:creationId xmlns:a16="http://schemas.microsoft.com/office/drawing/2014/main" id="{EEA9B1CF-5756-8664-3142-B4BCEFA7495B}"/>
              </a:ext>
            </a:extLst>
          </p:cNvPr>
          <p:cNvSpPr txBox="1">
            <a:spLocks/>
          </p:cNvSpPr>
          <p:nvPr/>
        </p:nvSpPr>
        <p:spPr>
          <a:xfrm>
            <a:off x="243006" y="3691399"/>
            <a:ext cx="11948994" cy="312057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Section 47 does not cover or authorise discharging someone into residential care. It also does not replace the need for formal medical assessments of someone’s capacity for the purposes of other decisions.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The presence of Section 47 does not always mean that someone does not have the capacity to make decisions about their ongoing care needs because</a:t>
            </a:r>
          </a:p>
          <a:p>
            <a:pPr algn="l"/>
            <a:endParaRPr lang="en-GB" sz="1600" dirty="0">
              <a:solidFill>
                <a:schemeClr val="tx1">
                  <a:lumMod val="75000"/>
                  <a:lumOff val="25000"/>
                </a:schemeClr>
              </a:solidFill>
            </a:endParaRPr>
          </a:p>
          <a:p>
            <a:pPr marL="342900" indent="-342900" algn="l">
              <a:buFont typeface="Arial" panose="020B0604020202020204" pitchFamily="34" charset="0"/>
              <a:buChar char="•"/>
            </a:pPr>
            <a:r>
              <a:rPr lang="en-GB" sz="1600" dirty="0">
                <a:solidFill>
                  <a:schemeClr val="tx1">
                    <a:lumMod val="75000"/>
                    <a:lumOff val="25000"/>
                  </a:schemeClr>
                </a:solidFill>
              </a:rPr>
              <a:t>Capacity may be expected to return</a:t>
            </a:r>
          </a:p>
          <a:p>
            <a:pPr marL="342900" indent="-342900" algn="l">
              <a:buFont typeface="Arial" panose="020B0604020202020204" pitchFamily="34" charset="0"/>
              <a:buChar char="•"/>
            </a:pPr>
            <a:r>
              <a:rPr lang="en-GB" sz="1600" dirty="0">
                <a:solidFill>
                  <a:schemeClr val="tx1">
                    <a:lumMod val="75000"/>
                    <a:lumOff val="25000"/>
                  </a:schemeClr>
                </a:solidFill>
              </a:rPr>
              <a:t>A person may have the capacity to make onward care decisions but not medical treatment decisions</a:t>
            </a:r>
          </a:p>
          <a:p>
            <a:pPr algn="l"/>
            <a:endParaRPr lang="en-GB" sz="1600" dirty="0">
              <a:solidFill>
                <a:srgbClr val="92D050"/>
              </a:solidFill>
            </a:endParaRPr>
          </a:p>
          <a:p>
            <a:pPr algn="l">
              <a:buFont typeface="Arial" panose="020B0604020202020204" pitchFamily="34" charset="0"/>
            </a:pPr>
            <a:r>
              <a:rPr lang="en-GB" sz="1600" dirty="0">
                <a:solidFill>
                  <a:schemeClr val="tx1">
                    <a:lumMod val="75000"/>
                    <a:lumOff val="25000"/>
                  </a:schemeClr>
                </a:solidFill>
              </a:rPr>
              <a:t>If someone lacks capacity to make their own care or support decisions and is going home but are refusing the package of care in the social work assessment, a discussion about legal authority should be undertaken. </a:t>
            </a:r>
          </a:p>
          <a:p>
            <a:pPr algn="l"/>
            <a:endParaRPr lang="en-GB" sz="1600" dirty="0">
              <a:solidFill>
                <a:schemeClr val="tx1">
                  <a:lumMod val="75000"/>
                  <a:lumOff val="25000"/>
                </a:schemeClr>
              </a:solidFill>
            </a:endParaRPr>
          </a:p>
        </p:txBody>
      </p:sp>
      <p:sp>
        <p:nvSpPr>
          <p:cNvPr id="9" name="Content Placeholder 3">
            <a:extLst>
              <a:ext uri="{FF2B5EF4-FFF2-40B4-BE49-F238E27FC236}">
                <a16:creationId xmlns:a16="http://schemas.microsoft.com/office/drawing/2014/main" id="{4F6529C9-5F1A-EB1D-F0D1-68355AA553A9}"/>
              </a:ext>
            </a:extLst>
          </p:cNvPr>
          <p:cNvSpPr txBox="1">
            <a:spLocks/>
          </p:cNvSpPr>
          <p:nvPr/>
        </p:nvSpPr>
        <p:spPr>
          <a:xfrm>
            <a:off x="238547" y="371948"/>
            <a:ext cx="11516603" cy="185783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b="1" dirty="0">
                <a:solidFill>
                  <a:srgbClr val="3A7A7A"/>
                </a:solidFill>
              </a:rPr>
              <a:t>Section 47 </a:t>
            </a:r>
            <a:r>
              <a:rPr lang="en-GB" sz="1600" dirty="0">
                <a:solidFill>
                  <a:schemeClr val="tx1">
                    <a:lumMod val="75000"/>
                    <a:lumOff val="25000"/>
                  </a:schemeClr>
                </a:solidFill>
              </a:rPr>
              <a:t>of the Adults with Incapacity (Scotland) Act 2000 allows medical practitioners to authorise medical treatment. </a:t>
            </a:r>
            <a:r>
              <a:rPr lang="en-GB" sz="1600" dirty="0">
                <a:solidFill>
                  <a:schemeClr val="tx1">
                    <a:lumMod val="75000"/>
                    <a:lumOff val="25000"/>
                  </a:schemeClr>
                </a:solidFill>
                <a:effectLst/>
              </a:rPr>
              <a:t>A medical certificate of incapacity is required, and the principles of the Act need to be applied when considering the process.</a:t>
            </a:r>
          </a:p>
          <a:p>
            <a:pPr algn="l"/>
            <a:r>
              <a:rPr lang="en-GB" sz="1600" dirty="0">
                <a:solidFill>
                  <a:schemeClr val="tx1">
                    <a:lumMod val="75000"/>
                    <a:lumOff val="25000"/>
                  </a:schemeClr>
                </a:solidFill>
                <a:effectLst/>
              </a:rPr>
              <a:t> </a:t>
            </a:r>
          </a:p>
          <a:p>
            <a:pPr algn="l"/>
            <a:r>
              <a:rPr lang="en-GB" sz="1600" dirty="0">
                <a:solidFill>
                  <a:schemeClr val="tx1">
                    <a:lumMod val="75000"/>
                    <a:lumOff val="25000"/>
                  </a:schemeClr>
                </a:solidFill>
              </a:rPr>
              <a:t>The certificate issued needs to cover the following:</a:t>
            </a:r>
          </a:p>
        </p:txBody>
      </p:sp>
      <p:grpSp>
        <p:nvGrpSpPr>
          <p:cNvPr id="4" name="Group 3" descr="Section 47&#10;The certificate issued by the doctor needs to cover:&#10;1. Nature of the incapacity&#10;2. Medical treatment proposed&#10;3. Duration (max 1yr, or 3yrs in certain situations)&#10;4. Consultation with others (loved ones)&#10;">
            <a:extLst>
              <a:ext uri="{FF2B5EF4-FFF2-40B4-BE49-F238E27FC236}">
                <a16:creationId xmlns:a16="http://schemas.microsoft.com/office/drawing/2014/main" id="{A408C330-976D-19CD-6006-C9059717BA46}"/>
              </a:ext>
            </a:extLst>
          </p:cNvPr>
          <p:cNvGrpSpPr/>
          <p:nvPr/>
        </p:nvGrpSpPr>
        <p:grpSpPr>
          <a:xfrm>
            <a:off x="276120" y="2144997"/>
            <a:ext cx="11639233" cy="1260000"/>
            <a:chOff x="276120" y="2016727"/>
            <a:chExt cx="11639233" cy="1260000"/>
          </a:xfrm>
        </p:grpSpPr>
        <p:sp>
          <p:nvSpPr>
            <p:cNvPr id="3" name="Rectangle 2">
              <a:extLst>
                <a:ext uri="{FF2B5EF4-FFF2-40B4-BE49-F238E27FC236}">
                  <a16:creationId xmlns:a16="http://schemas.microsoft.com/office/drawing/2014/main" id="{E7C57894-92A4-4C06-51C4-52EAED9C6C9E}"/>
                </a:ext>
              </a:extLst>
            </p:cNvPr>
            <p:cNvSpPr>
              <a:spLocks/>
            </p:cNvSpPr>
            <p:nvPr/>
          </p:nvSpPr>
          <p:spPr>
            <a:xfrm>
              <a:off x="276120" y="2016727"/>
              <a:ext cx="11639233" cy="1260000"/>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D8FD722A-32ED-1464-42EA-4D6485417810}"/>
                </a:ext>
              </a:extLst>
            </p:cNvPr>
            <p:cNvSpPr/>
            <p:nvPr/>
          </p:nvSpPr>
          <p:spPr>
            <a:xfrm>
              <a:off x="400582" y="2140528"/>
              <a:ext cx="2391073"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sz="1600">
                  <a:solidFill>
                    <a:schemeClr val="tx1">
                      <a:lumMod val="75000"/>
                      <a:lumOff val="25000"/>
                    </a:schemeClr>
                  </a:solidFill>
                </a:rPr>
                <a:t>Nature of the </a:t>
              </a:r>
              <a:r>
                <a:rPr lang="en-GB" sz="1600" b="1">
                  <a:solidFill>
                    <a:srgbClr val="3A7A7A"/>
                  </a:solidFill>
                </a:rPr>
                <a:t>incapacity</a:t>
              </a:r>
            </a:p>
          </p:txBody>
        </p:sp>
        <p:sp>
          <p:nvSpPr>
            <p:cNvPr id="11" name="Rectangle: Rounded Corners 10">
              <a:extLst>
                <a:ext uri="{FF2B5EF4-FFF2-40B4-BE49-F238E27FC236}">
                  <a16:creationId xmlns:a16="http://schemas.microsoft.com/office/drawing/2014/main" id="{823E2F7C-F318-5268-D901-12CA681363F5}"/>
                </a:ext>
              </a:extLst>
            </p:cNvPr>
            <p:cNvSpPr/>
            <p:nvPr/>
          </p:nvSpPr>
          <p:spPr>
            <a:xfrm>
              <a:off x="3397939" y="2140528"/>
              <a:ext cx="2391073"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sz="1600">
                  <a:solidFill>
                    <a:schemeClr val="tx1">
                      <a:lumMod val="75000"/>
                      <a:lumOff val="25000"/>
                    </a:schemeClr>
                  </a:solidFill>
                </a:rPr>
                <a:t>Medical</a:t>
              </a:r>
              <a:r>
                <a:rPr lang="en-GB" sz="1600">
                  <a:solidFill>
                    <a:srgbClr val="767676"/>
                  </a:solidFill>
                </a:rPr>
                <a:t> </a:t>
              </a:r>
              <a:r>
                <a:rPr lang="en-GB" sz="1600" b="1">
                  <a:solidFill>
                    <a:srgbClr val="3A7A7A"/>
                  </a:solidFill>
                </a:rPr>
                <a:t>treatment</a:t>
              </a:r>
              <a:r>
                <a:rPr lang="en-GB" sz="1600">
                  <a:solidFill>
                    <a:srgbClr val="3A7A7A"/>
                  </a:solidFill>
                </a:rPr>
                <a:t> </a:t>
              </a:r>
              <a:r>
                <a:rPr lang="en-GB" sz="1600">
                  <a:solidFill>
                    <a:schemeClr val="tx1">
                      <a:lumMod val="75000"/>
                      <a:lumOff val="25000"/>
                    </a:schemeClr>
                  </a:solidFill>
                </a:rPr>
                <a:t>proposed</a:t>
              </a:r>
            </a:p>
          </p:txBody>
        </p:sp>
        <p:sp>
          <p:nvSpPr>
            <p:cNvPr id="12" name="Rectangle: Rounded Corners 11">
              <a:extLst>
                <a:ext uri="{FF2B5EF4-FFF2-40B4-BE49-F238E27FC236}">
                  <a16:creationId xmlns:a16="http://schemas.microsoft.com/office/drawing/2014/main" id="{2D2BE015-A576-B470-A3BD-18C7B2DAB045}"/>
                </a:ext>
              </a:extLst>
            </p:cNvPr>
            <p:cNvSpPr/>
            <p:nvPr/>
          </p:nvSpPr>
          <p:spPr>
            <a:xfrm>
              <a:off x="6395296" y="2140528"/>
              <a:ext cx="2391073"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sz="1600" b="1">
                  <a:solidFill>
                    <a:srgbClr val="3A7A7A"/>
                  </a:solidFill>
                </a:rPr>
                <a:t>Duration</a:t>
              </a:r>
              <a:r>
                <a:rPr lang="en-GB" sz="1600">
                  <a:solidFill>
                    <a:srgbClr val="767676"/>
                  </a:solidFill>
                </a:rPr>
                <a:t> </a:t>
              </a:r>
              <a:r>
                <a:rPr lang="en-GB" sz="1600">
                  <a:solidFill>
                    <a:schemeClr val="tx1">
                      <a:lumMod val="75000"/>
                      <a:lumOff val="25000"/>
                    </a:schemeClr>
                  </a:solidFill>
                </a:rPr>
                <a:t>(max 1yr, or 3yrs in certain situations)</a:t>
              </a:r>
            </a:p>
          </p:txBody>
        </p:sp>
        <p:sp>
          <p:nvSpPr>
            <p:cNvPr id="13" name="Rectangle: Rounded Corners 12">
              <a:extLst>
                <a:ext uri="{FF2B5EF4-FFF2-40B4-BE49-F238E27FC236}">
                  <a16:creationId xmlns:a16="http://schemas.microsoft.com/office/drawing/2014/main" id="{336BE825-6347-663C-3236-3E12538AA1FC}"/>
                </a:ext>
              </a:extLst>
            </p:cNvPr>
            <p:cNvSpPr/>
            <p:nvPr/>
          </p:nvSpPr>
          <p:spPr>
            <a:xfrm>
              <a:off x="9392652" y="2140528"/>
              <a:ext cx="2391073"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sz="1600" b="1">
                  <a:solidFill>
                    <a:srgbClr val="3A7A7A"/>
                  </a:solidFill>
                </a:rPr>
                <a:t>Consultation</a:t>
              </a:r>
              <a:r>
                <a:rPr lang="en-GB" sz="1600">
                  <a:solidFill>
                    <a:srgbClr val="767676"/>
                  </a:solidFill>
                </a:rPr>
                <a:t> </a:t>
              </a:r>
              <a:r>
                <a:rPr lang="en-GB" sz="1600">
                  <a:solidFill>
                    <a:schemeClr val="tx1">
                      <a:lumMod val="75000"/>
                      <a:lumOff val="25000"/>
                    </a:schemeClr>
                  </a:solidFill>
                </a:rPr>
                <a:t>with others (loved ones)</a:t>
              </a:r>
            </a:p>
          </p:txBody>
        </p:sp>
      </p:grpSp>
      <p:sp>
        <p:nvSpPr>
          <p:cNvPr id="2" name="TextBox 1">
            <a:extLst>
              <a:ext uri="{FF2B5EF4-FFF2-40B4-BE49-F238E27FC236}">
                <a16:creationId xmlns:a16="http://schemas.microsoft.com/office/drawing/2014/main" id="{5ACDDAC7-B307-EEC4-01BE-6CC382BD6BD4}"/>
              </a:ext>
            </a:extLst>
          </p:cNvPr>
          <p:cNvSpPr txBox="1"/>
          <p:nvPr/>
        </p:nvSpPr>
        <p:spPr>
          <a:xfrm>
            <a:off x="6680201" y="160167"/>
            <a:ext cx="5273252" cy="461665"/>
          </a:xfrm>
          <a:prstGeom prst="rect">
            <a:avLst/>
          </a:prstGeom>
          <a:noFill/>
        </p:spPr>
        <p:txBody>
          <a:bodyPr wrap="square">
            <a:spAutoFit/>
          </a:bodyPr>
          <a:lstStyle/>
          <a:p>
            <a:pPr algn="r"/>
            <a:r>
              <a:rPr lang="en-GB" sz="2400" b="1">
                <a:solidFill>
                  <a:srgbClr val="3A7A7A"/>
                </a:solidFill>
              </a:rPr>
              <a:t>Section 47</a:t>
            </a:r>
          </a:p>
        </p:txBody>
      </p:sp>
    </p:spTree>
    <p:extLst>
      <p:ext uri="{BB962C8B-B14F-4D97-AF65-F5344CB8AC3E}">
        <p14:creationId xmlns:p14="http://schemas.microsoft.com/office/powerpoint/2010/main" val="2648344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E3488-22AE-50B7-D33C-8D0F6D8443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413DC8D-BD5C-0C5E-AFB9-4622C8827D8B}"/>
              </a:ext>
            </a:extLst>
          </p:cNvPr>
          <p:cNvSpPr>
            <a:spLocks/>
          </p:cNvSpPr>
          <p:nvPr/>
        </p:nvSpPr>
        <p:spPr>
          <a:xfrm>
            <a:off x="257360" y="2025481"/>
            <a:ext cx="11677279" cy="2245595"/>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7" name="Rectangle 6">
            <a:extLst>
              <a:ext uri="{FF2B5EF4-FFF2-40B4-BE49-F238E27FC236}">
                <a16:creationId xmlns:a16="http://schemas.microsoft.com/office/drawing/2014/main" id="{859B5D98-72C9-61AC-43FC-FD2CE643EB44}"/>
              </a:ext>
            </a:extLst>
          </p:cNvPr>
          <p:cNvSpPr>
            <a:spLocks/>
          </p:cNvSpPr>
          <p:nvPr/>
        </p:nvSpPr>
        <p:spPr>
          <a:xfrm>
            <a:off x="257360" y="5410200"/>
            <a:ext cx="11634626" cy="1172549"/>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 name="Content Placeholder 3">
            <a:extLst>
              <a:ext uri="{FF2B5EF4-FFF2-40B4-BE49-F238E27FC236}">
                <a16:creationId xmlns:a16="http://schemas.microsoft.com/office/drawing/2014/main" id="{C0996196-2756-8259-989B-7163863F58F2}"/>
              </a:ext>
            </a:extLst>
          </p:cNvPr>
          <p:cNvSpPr txBox="1">
            <a:spLocks/>
          </p:cNvSpPr>
          <p:nvPr/>
        </p:nvSpPr>
        <p:spPr>
          <a:xfrm>
            <a:off x="190567" y="244353"/>
            <a:ext cx="9766232" cy="147799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Where there is no attorney or guardian in place to make the required decisions, then 13ZA of the Social Work (Scotland) Act `allows the local authority to ‘take any steps they consider would help the adult benefit from the service’.  Its appropriate use requires a case-by-case consideration of several factors, which are not always clear-cut. How it is used  varies across Scotland.  Section 13ZA can't be used to authorise a deprivation of liberty. It is useful to consider whether a guardianship application maybe needed in the future.</a:t>
            </a:r>
            <a:r>
              <a:rPr lang="en-GB" sz="1600" dirty="0">
                <a:solidFill>
                  <a:schemeClr val="accent6">
                    <a:lumMod val="76000"/>
                  </a:schemeClr>
                </a:solidFill>
              </a:rPr>
              <a:t> </a:t>
            </a:r>
            <a:endParaRPr lang="en-GB" sz="1600" dirty="0">
              <a:solidFill>
                <a:srgbClr val="92D050"/>
              </a:solidFill>
            </a:endParaRPr>
          </a:p>
        </p:txBody>
      </p:sp>
      <p:sp>
        <p:nvSpPr>
          <p:cNvPr id="17" name="Rectangle: Rounded Corners 16">
            <a:extLst>
              <a:ext uri="{FF2B5EF4-FFF2-40B4-BE49-F238E27FC236}">
                <a16:creationId xmlns:a16="http://schemas.microsoft.com/office/drawing/2014/main" id="{6DE7931A-DF2A-64FA-A3C1-307B9205379D}"/>
              </a:ext>
            </a:extLst>
          </p:cNvPr>
          <p:cNvSpPr/>
          <p:nvPr/>
        </p:nvSpPr>
        <p:spPr>
          <a:xfrm>
            <a:off x="471363" y="2248433"/>
            <a:ext cx="11206813" cy="1749539"/>
          </a:xfrm>
          <a:prstGeom prst="roundRect">
            <a:avLst>
              <a:gd name="adj" fmla="val 9096"/>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l"/>
            <a:r>
              <a:rPr lang="en-GB" sz="1600">
                <a:solidFill>
                  <a:schemeClr val="tx1">
                    <a:lumMod val="75000"/>
                    <a:lumOff val="25000"/>
                  </a:schemeClr>
                </a:solidFill>
              </a:rPr>
              <a:t>Health and Social Care Partnerships (HSCPs) are instructed to: </a:t>
            </a:r>
          </a:p>
          <a:p>
            <a:pPr marL="285750" indent="-285750" algn="l">
              <a:spcBef>
                <a:spcPts val="600"/>
              </a:spcBef>
              <a:buFont typeface="Arial" panose="020B0604020202020204" pitchFamily="34" charset="0"/>
              <a:buChar char="•"/>
            </a:pPr>
            <a:r>
              <a:rPr lang="en-GB" sz="1600">
                <a:solidFill>
                  <a:schemeClr val="tx1">
                    <a:lumMod val="75000"/>
                    <a:lumOff val="25000"/>
                  </a:schemeClr>
                </a:solidFill>
              </a:rPr>
              <a:t>Obtain a view from independent </a:t>
            </a:r>
            <a:r>
              <a:rPr lang="en-GB" sz="1600" b="1">
                <a:solidFill>
                  <a:srgbClr val="3A7A7A"/>
                </a:solidFill>
              </a:rPr>
              <a:t>advocacy</a:t>
            </a:r>
            <a:r>
              <a:rPr lang="en-GB" sz="1600">
                <a:solidFill>
                  <a:schemeClr val="tx1">
                    <a:lumMod val="75000"/>
                    <a:lumOff val="25000"/>
                  </a:schemeClr>
                </a:solidFill>
              </a:rPr>
              <a:t>.</a:t>
            </a:r>
          </a:p>
          <a:p>
            <a:pPr marL="285750" indent="-285750" algn="l">
              <a:buFont typeface="Arial" panose="020B0604020202020204" pitchFamily="34" charset="0"/>
              <a:buChar char="•"/>
            </a:pPr>
            <a:r>
              <a:rPr lang="en-GB" sz="1600" b="1">
                <a:solidFill>
                  <a:srgbClr val="3A7A7A"/>
                </a:solidFill>
              </a:rPr>
              <a:t>Engage</a:t>
            </a:r>
            <a:r>
              <a:rPr lang="en-GB" sz="1600">
                <a:solidFill>
                  <a:srgbClr val="3A7A7A"/>
                </a:solidFill>
              </a:rPr>
              <a:t> </a:t>
            </a:r>
            <a:r>
              <a:rPr lang="en-GB" sz="1600">
                <a:solidFill>
                  <a:schemeClr val="tx1">
                    <a:lumMod val="75000"/>
                    <a:lumOff val="25000"/>
                  </a:schemeClr>
                </a:solidFill>
              </a:rPr>
              <a:t>with the person and relevant others regularly. </a:t>
            </a:r>
          </a:p>
          <a:p>
            <a:pPr marL="285750" indent="-285750" algn="l">
              <a:buFont typeface="Arial" panose="020B0604020202020204" pitchFamily="34" charset="0"/>
              <a:buChar char="•"/>
            </a:pPr>
            <a:r>
              <a:rPr lang="en-GB" sz="1600">
                <a:solidFill>
                  <a:schemeClr val="tx1">
                    <a:lumMod val="75000"/>
                    <a:lumOff val="25000"/>
                  </a:schemeClr>
                </a:solidFill>
              </a:rPr>
              <a:t>Consider the appropriateness of this and other </a:t>
            </a:r>
            <a:r>
              <a:rPr lang="en-GB" sz="1600" b="1">
                <a:solidFill>
                  <a:srgbClr val="3A7A7A"/>
                </a:solidFill>
              </a:rPr>
              <a:t>options</a:t>
            </a:r>
            <a:r>
              <a:rPr lang="en-GB" sz="1600">
                <a:solidFill>
                  <a:srgbClr val="767676"/>
                </a:solidFill>
              </a:rPr>
              <a:t> </a:t>
            </a:r>
            <a:r>
              <a:rPr lang="en-GB" sz="1600">
                <a:solidFill>
                  <a:schemeClr val="tx1">
                    <a:lumMod val="75000"/>
                    <a:lumOff val="25000"/>
                  </a:schemeClr>
                </a:solidFill>
              </a:rPr>
              <a:t>and have a clear and written </a:t>
            </a:r>
            <a:r>
              <a:rPr lang="en-GB" sz="1600" b="1">
                <a:solidFill>
                  <a:srgbClr val="3A7A7A"/>
                </a:solidFill>
              </a:rPr>
              <a:t>rationale</a:t>
            </a:r>
            <a:r>
              <a:rPr lang="en-GB" sz="1600">
                <a:solidFill>
                  <a:srgbClr val="767676"/>
                </a:solidFill>
              </a:rPr>
              <a:t> </a:t>
            </a:r>
            <a:r>
              <a:rPr lang="en-GB" sz="1600">
                <a:solidFill>
                  <a:schemeClr val="tx1">
                    <a:lumMod val="75000"/>
                    <a:lumOff val="25000"/>
                  </a:schemeClr>
                </a:solidFill>
              </a:rPr>
              <a:t>for using 13ZA, including robust risk assessment and the care or support plan.</a:t>
            </a:r>
          </a:p>
        </p:txBody>
      </p:sp>
      <p:sp>
        <p:nvSpPr>
          <p:cNvPr id="26" name="Content Placeholder 3">
            <a:extLst>
              <a:ext uri="{FF2B5EF4-FFF2-40B4-BE49-F238E27FC236}">
                <a16:creationId xmlns:a16="http://schemas.microsoft.com/office/drawing/2014/main" id="{E0D57DBC-238A-E58A-19D7-533A4DF5A757}"/>
              </a:ext>
            </a:extLst>
          </p:cNvPr>
          <p:cNvSpPr txBox="1">
            <a:spLocks/>
          </p:cNvSpPr>
          <p:nvPr/>
        </p:nvSpPr>
        <p:spPr>
          <a:xfrm>
            <a:off x="214707" y="4659459"/>
            <a:ext cx="11677279" cy="31011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If considering 13ZA, you may want to consider a meeting. It can be helpful to have it organised and chaired by a senior social worker or senior worker and include the following features</a:t>
            </a:r>
          </a:p>
        </p:txBody>
      </p:sp>
      <p:sp>
        <p:nvSpPr>
          <p:cNvPr id="30" name="Rectangle: Rounded Corners 29">
            <a:extLst>
              <a:ext uri="{FF2B5EF4-FFF2-40B4-BE49-F238E27FC236}">
                <a16:creationId xmlns:a16="http://schemas.microsoft.com/office/drawing/2014/main" id="{A2CA627D-F34E-9995-0AD3-45B6F01E0CF0}"/>
              </a:ext>
            </a:extLst>
          </p:cNvPr>
          <p:cNvSpPr/>
          <p:nvPr/>
        </p:nvSpPr>
        <p:spPr>
          <a:xfrm>
            <a:off x="471363" y="5561152"/>
            <a:ext cx="1906669" cy="8396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Person and family present</a:t>
            </a:r>
          </a:p>
        </p:txBody>
      </p:sp>
      <p:sp>
        <p:nvSpPr>
          <p:cNvPr id="31" name="Rectangle: Rounded Corners 30">
            <a:extLst>
              <a:ext uri="{FF2B5EF4-FFF2-40B4-BE49-F238E27FC236}">
                <a16:creationId xmlns:a16="http://schemas.microsoft.com/office/drawing/2014/main" id="{F4495303-F70E-917A-2129-D8EC122D39D2}"/>
              </a:ext>
            </a:extLst>
          </p:cNvPr>
          <p:cNvSpPr/>
          <p:nvPr/>
        </p:nvSpPr>
        <p:spPr>
          <a:xfrm>
            <a:off x="2575498" y="5561152"/>
            <a:ext cx="1906669" cy="8396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Medical view of capacity</a:t>
            </a:r>
          </a:p>
        </p:txBody>
      </p:sp>
      <p:sp>
        <p:nvSpPr>
          <p:cNvPr id="32" name="Rectangle: Rounded Corners 31">
            <a:extLst>
              <a:ext uri="{FF2B5EF4-FFF2-40B4-BE49-F238E27FC236}">
                <a16:creationId xmlns:a16="http://schemas.microsoft.com/office/drawing/2014/main" id="{ADDB0618-54EC-5AEE-F9AA-3CD9837809F6}"/>
              </a:ext>
            </a:extLst>
          </p:cNvPr>
          <p:cNvSpPr/>
          <p:nvPr/>
        </p:nvSpPr>
        <p:spPr>
          <a:xfrm>
            <a:off x="4679633" y="5561152"/>
            <a:ext cx="1906669" cy="8396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Mental Health Officer invited</a:t>
            </a:r>
          </a:p>
        </p:txBody>
      </p:sp>
      <p:sp>
        <p:nvSpPr>
          <p:cNvPr id="33" name="Rectangle: Rounded Corners 32">
            <a:extLst>
              <a:ext uri="{FF2B5EF4-FFF2-40B4-BE49-F238E27FC236}">
                <a16:creationId xmlns:a16="http://schemas.microsoft.com/office/drawing/2014/main" id="{308EF28D-4C26-58CE-2FA0-C1CB7B4FB002}"/>
              </a:ext>
            </a:extLst>
          </p:cNvPr>
          <p:cNvSpPr/>
          <p:nvPr/>
        </p:nvSpPr>
        <p:spPr>
          <a:xfrm>
            <a:off x="6783768" y="5561152"/>
            <a:ext cx="1906669" cy="8396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Advocacy worker invited</a:t>
            </a:r>
          </a:p>
        </p:txBody>
      </p:sp>
      <p:sp>
        <p:nvSpPr>
          <p:cNvPr id="34" name="Rectangle: Rounded Corners 33">
            <a:extLst>
              <a:ext uri="{FF2B5EF4-FFF2-40B4-BE49-F238E27FC236}">
                <a16:creationId xmlns:a16="http://schemas.microsoft.com/office/drawing/2014/main" id="{6447DEA8-2D3C-6EA1-40C1-3330AFB54580}"/>
              </a:ext>
            </a:extLst>
          </p:cNvPr>
          <p:cNvSpPr/>
          <p:nvPr/>
        </p:nvSpPr>
        <p:spPr>
          <a:xfrm>
            <a:off x="8887903" y="5561152"/>
            <a:ext cx="2790273" cy="8396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Minute of meeting with outcome and rationale</a:t>
            </a:r>
          </a:p>
        </p:txBody>
      </p:sp>
      <p:sp>
        <p:nvSpPr>
          <p:cNvPr id="3" name="TextBox 2">
            <a:extLst>
              <a:ext uri="{FF2B5EF4-FFF2-40B4-BE49-F238E27FC236}">
                <a16:creationId xmlns:a16="http://schemas.microsoft.com/office/drawing/2014/main" id="{CA081EE0-F25D-65EE-6270-F472498BB260}"/>
              </a:ext>
            </a:extLst>
          </p:cNvPr>
          <p:cNvSpPr txBox="1"/>
          <p:nvPr/>
        </p:nvSpPr>
        <p:spPr>
          <a:xfrm>
            <a:off x="9956799" y="186417"/>
            <a:ext cx="2023123" cy="461665"/>
          </a:xfrm>
          <a:prstGeom prst="rect">
            <a:avLst/>
          </a:prstGeom>
          <a:noFill/>
        </p:spPr>
        <p:txBody>
          <a:bodyPr wrap="square">
            <a:spAutoFit/>
          </a:bodyPr>
          <a:lstStyle/>
          <a:p>
            <a:pPr algn="r"/>
            <a:r>
              <a:rPr lang="en-GB" sz="2400" b="1">
                <a:solidFill>
                  <a:srgbClr val="3A7A7A"/>
                </a:solidFill>
              </a:rPr>
              <a:t>Section 13ZA</a:t>
            </a:r>
          </a:p>
        </p:txBody>
      </p:sp>
    </p:spTree>
    <p:extLst>
      <p:ext uri="{BB962C8B-B14F-4D97-AF65-F5344CB8AC3E}">
        <p14:creationId xmlns:p14="http://schemas.microsoft.com/office/powerpoint/2010/main" val="206723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99384-EC2B-AB22-4BFA-C235105688A2}"/>
            </a:ext>
          </a:extLst>
        </p:cNvPr>
        <p:cNvGrpSpPr/>
        <p:nvPr/>
      </p:nvGrpSpPr>
      <p:grpSpPr>
        <a:xfrm>
          <a:off x="0" y="0"/>
          <a:ext cx="0" cy="0"/>
          <a:chOff x="0" y="0"/>
          <a:chExt cx="0" cy="0"/>
        </a:xfrm>
      </p:grpSpPr>
      <p:sp>
        <p:nvSpPr>
          <p:cNvPr id="5" name="Arrow: Right 4">
            <a:extLst>
              <a:ext uri="{FF2B5EF4-FFF2-40B4-BE49-F238E27FC236}">
                <a16:creationId xmlns:a16="http://schemas.microsoft.com/office/drawing/2014/main" id="{510672A5-0147-A48E-430A-1DAEE6584D60}"/>
              </a:ext>
            </a:extLst>
          </p:cNvPr>
          <p:cNvSpPr/>
          <p:nvPr/>
        </p:nvSpPr>
        <p:spPr>
          <a:xfrm>
            <a:off x="431427" y="4056415"/>
            <a:ext cx="2769834" cy="1482754"/>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6" name="Rectangle: Rounded Corners 5">
            <a:extLst>
              <a:ext uri="{FF2B5EF4-FFF2-40B4-BE49-F238E27FC236}">
                <a16:creationId xmlns:a16="http://schemas.microsoft.com/office/drawing/2014/main" id="{CBBE9330-F1A6-8FAE-D95E-C088559B5170}"/>
              </a:ext>
            </a:extLst>
          </p:cNvPr>
          <p:cNvSpPr/>
          <p:nvPr/>
        </p:nvSpPr>
        <p:spPr>
          <a:xfrm>
            <a:off x="212077" y="4327099"/>
            <a:ext cx="2769834" cy="939141"/>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200" b="1">
                <a:solidFill>
                  <a:srgbClr val="3A7A7A"/>
                </a:solidFill>
              </a:rPr>
              <a:t>No disagreement</a:t>
            </a:r>
          </a:p>
        </p:txBody>
      </p:sp>
      <p:sp>
        <p:nvSpPr>
          <p:cNvPr id="2" name="Arrow: Right 1">
            <a:extLst>
              <a:ext uri="{FF2B5EF4-FFF2-40B4-BE49-F238E27FC236}">
                <a16:creationId xmlns:a16="http://schemas.microsoft.com/office/drawing/2014/main" id="{F3C049CC-3D99-B4A0-B189-FF2F23E15127}"/>
              </a:ext>
            </a:extLst>
          </p:cNvPr>
          <p:cNvSpPr/>
          <p:nvPr/>
        </p:nvSpPr>
        <p:spPr>
          <a:xfrm>
            <a:off x="461422" y="1744281"/>
            <a:ext cx="2769834" cy="1482754"/>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19" name="Rectangle: Rounded Corners 18">
            <a:extLst>
              <a:ext uri="{FF2B5EF4-FFF2-40B4-BE49-F238E27FC236}">
                <a16:creationId xmlns:a16="http://schemas.microsoft.com/office/drawing/2014/main" id="{3C4B90E1-18C3-A720-7D1E-F16C472E9788}"/>
              </a:ext>
            </a:extLst>
          </p:cNvPr>
          <p:cNvSpPr/>
          <p:nvPr/>
        </p:nvSpPr>
        <p:spPr>
          <a:xfrm>
            <a:off x="212077" y="2025097"/>
            <a:ext cx="2748434" cy="939141"/>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200" b="1">
                <a:solidFill>
                  <a:srgbClr val="3A7A7A"/>
                </a:solidFill>
              </a:rPr>
              <a:t>Deprivation of liberty</a:t>
            </a:r>
          </a:p>
        </p:txBody>
      </p:sp>
      <p:sp>
        <p:nvSpPr>
          <p:cNvPr id="22" name="Content Placeholder 3">
            <a:extLst>
              <a:ext uri="{FF2B5EF4-FFF2-40B4-BE49-F238E27FC236}">
                <a16:creationId xmlns:a16="http://schemas.microsoft.com/office/drawing/2014/main" id="{AF840961-6D2B-CA9D-17F3-42BDD536C47F}"/>
              </a:ext>
            </a:extLst>
          </p:cNvPr>
          <p:cNvSpPr txBox="1">
            <a:spLocks/>
          </p:cNvSpPr>
          <p:nvPr/>
        </p:nvSpPr>
        <p:spPr>
          <a:xfrm>
            <a:off x="3154193" y="1784945"/>
            <a:ext cx="8825729" cy="172538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13ZA cannot be used if the person’s liberty may or will be deprived. It can be used to support a move to residential care</a:t>
            </a:r>
            <a:r>
              <a:rPr lang="en-GB" sz="1600" dirty="0">
                <a:solidFill>
                  <a:srgbClr val="92D050"/>
                </a:solidFill>
              </a:rPr>
              <a:t> </a:t>
            </a:r>
            <a:r>
              <a:rPr lang="en-GB" sz="1600" dirty="0">
                <a:solidFill>
                  <a:schemeClr val="tx1">
                    <a:lumMod val="75000"/>
                    <a:lumOff val="25000"/>
                  </a:schemeClr>
                </a:solidFill>
              </a:rPr>
              <a:t>or a move back home/to supported accommodation, but it doesn’t authorise any care or support the person disagrees with e.g. stop the person from leaving.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It also cannot be used if someone disagrees with their current hospital care, as this contributes to the fact that a deprivation of liberty may be required to meet their care needs in the care placement appropriately. </a:t>
            </a:r>
          </a:p>
        </p:txBody>
      </p:sp>
      <p:sp>
        <p:nvSpPr>
          <p:cNvPr id="23" name="Content Placeholder 3">
            <a:extLst>
              <a:ext uri="{FF2B5EF4-FFF2-40B4-BE49-F238E27FC236}">
                <a16:creationId xmlns:a16="http://schemas.microsoft.com/office/drawing/2014/main" id="{3EAE00A3-DD6B-597A-4310-122D8C401F13}"/>
              </a:ext>
            </a:extLst>
          </p:cNvPr>
          <p:cNvSpPr txBox="1">
            <a:spLocks/>
          </p:cNvSpPr>
          <p:nvPr/>
        </p:nvSpPr>
        <p:spPr>
          <a:xfrm>
            <a:off x="3154193" y="4228332"/>
            <a:ext cx="8822553" cy="18742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13ZA requires all staff, the person, and relevant others to agree to the proposed decision. Social workers will ensure that the person has been given accurate information to enable them to articulate their views. </a:t>
            </a:r>
          </a:p>
          <a:p>
            <a:pPr algn="l"/>
            <a:endParaRPr lang="en-GB" sz="1600">
              <a:solidFill>
                <a:schemeClr val="tx1">
                  <a:lumMod val="75000"/>
                  <a:lumOff val="25000"/>
                </a:schemeClr>
              </a:solidFill>
            </a:endParaRPr>
          </a:p>
          <a:p>
            <a:pPr algn="l"/>
            <a:r>
              <a:rPr lang="en-GB" sz="1600">
                <a:solidFill>
                  <a:schemeClr val="tx1">
                    <a:lumMod val="75000"/>
                    <a:lumOff val="25000"/>
                  </a:schemeClr>
                </a:solidFill>
              </a:rPr>
              <a:t>They will tailor their language to provide the person with an understanding of what is being asked – for example, by describing the features of the care home and possibly showing them pictures of them, explaining that they will get their room and bathroom, or be able to have more visitors and be able to utilise the garden that is there. But they could not pitch it as something like a hotel or holiday. </a:t>
            </a:r>
          </a:p>
        </p:txBody>
      </p:sp>
      <p:sp>
        <p:nvSpPr>
          <p:cNvPr id="9" name="TextBox 8">
            <a:extLst>
              <a:ext uri="{FF2B5EF4-FFF2-40B4-BE49-F238E27FC236}">
                <a16:creationId xmlns:a16="http://schemas.microsoft.com/office/drawing/2014/main" id="{5A2B3668-D073-2D35-CDBD-09E58CCBE304}"/>
              </a:ext>
            </a:extLst>
          </p:cNvPr>
          <p:cNvSpPr txBox="1"/>
          <p:nvPr/>
        </p:nvSpPr>
        <p:spPr>
          <a:xfrm>
            <a:off x="9956799" y="186417"/>
            <a:ext cx="2023123" cy="461665"/>
          </a:xfrm>
          <a:prstGeom prst="rect">
            <a:avLst/>
          </a:prstGeom>
          <a:noFill/>
        </p:spPr>
        <p:txBody>
          <a:bodyPr wrap="square">
            <a:spAutoFit/>
          </a:bodyPr>
          <a:lstStyle/>
          <a:p>
            <a:pPr algn="r"/>
            <a:r>
              <a:rPr lang="en-GB" sz="2400" b="1">
                <a:solidFill>
                  <a:srgbClr val="3A7A7A"/>
                </a:solidFill>
              </a:rPr>
              <a:t>Section 13ZA</a:t>
            </a:r>
          </a:p>
        </p:txBody>
      </p:sp>
      <p:sp>
        <p:nvSpPr>
          <p:cNvPr id="11" name="TextBox 10">
            <a:extLst>
              <a:ext uri="{FF2B5EF4-FFF2-40B4-BE49-F238E27FC236}">
                <a16:creationId xmlns:a16="http://schemas.microsoft.com/office/drawing/2014/main" id="{863A8BDD-2997-C775-D4F5-F5D085AF7C55}"/>
              </a:ext>
            </a:extLst>
          </p:cNvPr>
          <p:cNvSpPr txBox="1"/>
          <p:nvPr/>
        </p:nvSpPr>
        <p:spPr>
          <a:xfrm>
            <a:off x="212077" y="505558"/>
            <a:ext cx="9579623" cy="830997"/>
          </a:xfrm>
          <a:prstGeom prst="rect">
            <a:avLst/>
          </a:prstGeom>
          <a:noFill/>
        </p:spPr>
        <p:txBody>
          <a:bodyPr wrap="square">
            <a:spAutoFit/>
          </a:bodyPr>
          <a:lstStyle/>
          <a:p>
            <a:pPr algn="l"/>
            <a:r>
              <a:rPr lang="en-GB" sz="1600" dirty="0">
                <a:solidFill>
                  <a:schemeClr val="tx1">
                    <a:lumMod val="75000"/>
                    <a:lumOff val="25000"/>
                  </a:schemeClr>
                </a:solidFill>
              </a:rPr>
              <a:t>You cannot use 13ZA if an </a:t>
            </a:r>
            <a:r>
              <a:rPr lang="en-GB" sz="1600" b="1" dirty="0">
                <a:solidFill>
                  <a:srgbClr val="3A7A7A"/>
                </a:solidFill>
                <a:effectLst/>
              </a:rPr>
              <a:t>Attorney</a:t>
            </a:r>
            <a:r>
              <a:rPr lang="en-GB" sz="1600" dirty="0">
                <a:solidFill>
                  <a:schemeClr val="tx1">
                    <a:lumMod val="75000"/>
                    <a:lumOff val="25000"/>
                  </a:schemeClr>
                </a:solidFill>
              </a:rPr>
              <a:t> or </a:t>
            </a:r>
            <a:r>
              <a:rPr lang="en-GB" sz="1600" b="1" dirty="0">
                <a:solidFill>
                  <a:srgbClr val="3A7A7A"/>
                </a:solidFill>
                <a:effectLst/>
              </a:rPr>
              <a:t>Guardian </a:t>
            </a:r>
            <a:r>
              <a:rPr lang="en-GB" sz="1600" dirty="0">
                <a:solidFill>
                  <a:schemeClr val="tx1">
                    <a:lumMod val="75000"/>
                    <a:lumOff val="25000"/>
                  </a:schemeClr>
                </a:solidFill>
              </a:rPr>
              <a:t>is already in place with the appropriate powers or a Guardianship application has been made but not yet determined. You also can’t use it where anyone disagrees with the proposed decision, or the planned care is considered a deprivation of liberty.</a:t>
            </a:r>
          </a:p>
        </p:txBody>
      </p:sp>
    </p:spTree>
    <p:extLst>
      <p:ext uri="{BB962C8B-B14F-4D97-AF65-F5344CB8AC3E}">
        <p14:creationId xmlns:p14="http://schemas.microsoft.com/office/powerpoint/2010/main" val="2367813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55ECD-166E-606E-391D-42E0D1476BE6}"/>
            </a:ext>
          </a:extLst>
        </p:cNvPr>
        <p:cNvGrpSpPr/>
        <p:nvPr/>
      </p:nvGrpSpPr>
      <p:grpSpPr>
        <a:xfrm>
          <a:off x="0" y="0"/>
          <a:ext cx="0" cy="0"/>
          <a:chOff x="0" y="0"/>
          <a:chExt cx="0" cy="0"/>
        </a:xfrm>
      </p:grpSpPr>
      <p:sp>
        <p:nvSpPr>
          <p:cNvPr id="9" name="Arrow: Right 8">
            <a:extLst>
              <a:ext uri="{FF2B5EF4-FFF2-40B4-BE49-F238E27FC236}">
                <a16:creationId xmlns:a16="http://schemas.microsoft.com/office/drawing/2014/main" id="{75BCC31C-B7AD-5685-8848-716E3EF91E62}"/>
              </a:ext>
            </a:extLst>
          </p:cNvPr>
          <p:cNvSpPr/>
          <p:nvPr/>
        </p:nvSpPr>
        <p:spPr>
          <a:xfrm>
            <a:off x="380981" y="1263341"/>
            <a:ext cx="2841518" cy="1458430"/>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3" name="Content Placeholder 3">
            <a:extLst>
              <a:ext uri="{FF2B5EF4-FFF2-40B4-BE49-F238E27FC236}">
                <a16:creationId xmlns:a16="http://schemas.microsoft.com/office/drawing/2014/main" id="{31BC12BD-3DAF-7019-803D-1687FBE3D65D}"/>
              </a:ext>
            </a:extLst>
          </p:cNvPr>
          <p:cNvSpPr txBox="1">
            <a:spLocks/>
          </p:cNvSpPr>
          <p:nvPr/>
        </p:nvSpPr>
        <p:spPr>
          <a:xfrm>
            <a:off x="254027" y="230930"/>
            <a:ext cx="8318474" cy="80552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Where someone does not have the capacity to make the needed decisions, and the required powers are not already in place, then a Guardian can be appointed. The Guardianship order needs to specify what powers are required and why.</a:t>
            </a:r>
          </a:p>
        </p:txBody>
      </p:sp>
      <p:sp>
        <p:nvSpPr>
          <p:cNvPr id="40" name="Content Placeholder 3">
            <a:extLst>
              <a:ext uri="{FF2B5EF4-FFF2-40B4-BE49-F238E27FC236}">
                <a16:creationId xmlns:a16="http://schemas.microsoft.com/office/drawing/2014/main" id="{633FF346-7879-CE52-7ED9-988DDD1EE38F}"/>
              </a:ext>
            </a:extLst>
          </p:cNvPr>
          <p:cNvSpPr txBox="1">
            <a:spLocks/>
          </p:cNvSpPr>
          <p:nvPr/>
        </p:nvSpPr>
        <p:spPr>
          <a:xfrm>
            <a:off x="3254063" y="3066605"/>
            <a:ext cx="8937937" cy="148216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effectLst/>
              </a:rPr>
              <a:t>The Chief Social Work Officer can apply to be the welfare guardian where no willing and suitable person is available to apply for private </a:t>
            </a:r>
            <a:r>
              <a:rPr lang="en-GB" sz="1600">
                <a:solidFill>
                  <a:schemeClr val="tx1">
                    <a:lumMod val="75000"/>
                    <a:lumOff val="25000"/>
                  </a:schemeClr>
                </a:solidFill>
              </a:rPr>
              <a:t>guardianship. The appropriate Local Authority team prepare </a:t>
            </a:r>
            <a:r>
              <a:rPr lang="en-GB" sz="1600">
                <a:solidFill>
                  <a:schemeClr val="tx1">
                    <a:lumMod val="75000"/>
                    <a:lumOff val="25000"/>
                  </a:schemeClr>
                </a:solidFill>
                <a:effectLst/>
              </a:rPr>
              <a:t>and submit the application. Where financial powers are required, a local authority may appoint a private solicitor as the guardian.</a:t>
            </a:r>
            <a:endParaRPr lang="en-GB" sz="1600">
              <a:solidFill>
                <a:schemeClr val="tx1">
                  <a:lumMod val="75000"/>
                  <a:lumOff val="25000"/>
                </a:schemeClr>
              </a:solidFill>
            </a:endParaRPr>
          </a:p>
        </p:txBody>
      </p:sp>
      <p:sp>
        <p:nvSpPr>
          <p:cNvPr id="41" name="Content Placeholder 3">
            <a:extLst>
              <a:ext uri="{FF2B5EF4-FFF2-40B4-BE49-F238E27FC236}">
                <a16:creationId xmlns:a16="http://schemas.microsoft.com/office/drawing/2014/main" id="{294D94E0-72DB-F77A-AFF3-4E93C261C2D7}"/>
              </a:ext>
            </a:extLst>
          </p:cNvPr>
          <p:cNvSpPr txBox="1">
            <a:spLocks/>
          </p:cNvSpPr>
          <p:nvPr/>
        </p:nvSpPr>
        <p:spPr>
          <a:xfrm>
            <a:off x="3254063" y="1499890"/>
            <a:ext cx="8585903" cy="101437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effectLst/>
              </a:rPr>
              <a:t>A suitable person can apply to be a welfare and/or financial Guardian. To do this, they appoint a private solicitor who may arrange legal aid, request a Mental Health Officer report, organise medical reports, and submit the application to the court. </a:t>
            </a:r>
            <a:endParaRPr lang="en-GB" sz="1600">
              <a:solidFill>
                <a:schemeClr val="tx1">
                  <a:lumMod val="75000"/>
                  <a:lumOff val="25000"/>
                </a:schemeClr>
              </a:solidFill>
            </a:endParaRPr>
          </a:p>
        </p:txBody>
      </p:sp>
      <p:sp>
        <p:nvSpPr>
          <p:cNvPr id="24" name="Rectangle 23">
            <a:extLst>
              <a:ext uri="{FF2B5EF4-FFF2-40B4-BE49-F238E27FC236}">
                <a16:creationId xmlns:a16="http://schemas.microsoft.com/office/drawing/2014/main" id="{F08B1FF0-2F33-BCCF-740B-36D7D3332984}"/>
              </a:ext>
            </a:extLst>
          </p:cNvPr>
          <p:cNvSpPr>
            <a:spLocks/>
          </p:cNvSpPr>
          <p:nvPr/>
        </p:nvSpPr>
        <p:spPr>
          <a:xfrm>
            <a:off x="412545" y="4869180"/>
            <a:ext cx="11540908" cy="1760220"/>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700"/>
          </a:p>
        </p:txBody>
      </p:sp>
      <p:sp>
        <p:nvSpPr>
          <p:cNvPr id="45" name="Rectangle: Rounded Corners 44">
            <a:extLst>
              <a:ext uri="{FF2B5EF4-FFF2-40B4-BE49-F238E27FC236}">
                <a16:creationId xmlns:a16="http://schemas.microsoft.com/office/drawing/2014/main" id="{89685CA6-53C7-7F88-83D6-B62CDF0D0AD9}"/>
              </a:ext>
            </a:extLst>
          </p:cNvPr>
          <p:cNvSpPr/>
          <p:nvPr/>
        </p:nvSpPr>
        <p:spPr>
          <a:xfrm>
            <a:off x="6324600" y="5022879"/>
            <a:ext cx="5378655" cy="1400526"/>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l"/>
            <a:r>
              <a:rPr lang="en-GB" sz="1600">
                <a:solidFill>
                  <a:schemeClr val="tx1">
                    <a:lumMod val="75000"/>
                    <a:lumOff val="25000"/>
                  </a:schemeClr>
                </a:solidFill>
              </a:rPr>
              <a:t>To make a Local Authority application, a Mental Health Officer must be confident that </a:t>
            </a:r>
            <a:r>
              <a:rPr lang="en-GB" sz="1600" b="1">
                <a:solidFill>
                  <a:srgbClr val="3A7A7A"/>
                </a:solidFill>
              </a:rPr>
              <a:t>no other person has or is likely to lodge an application in Court for guardianship. </a:t>
            </a:r>
          </a:p>
        </p:txBody>
      </p:sp>
      <p:sp>
        <p:nvSpPr>
          <p:cNvPr id="46" name="Rectangle: Rounded Corners 45">
            <a:extLst>
              <a:ext uri="{FF2B5EF4-FFF2-40B4-BE49-F238E27FC236}">
                <a16:creationId xmlns:a16="http://schemas.microsoft.com/office/drawing/2014/main" id="{E13D60C6-6262-7230-2A26-84B1759F166D}"/>
              </a:ext>
            </a:extLst>
          </p:cNvPr>
          <p:cNvSpPr/>
          <p:nvPr/>
        </p:nvSpPr>
        <p:spPr>
          <a:xfrm>
            <a:off x="665559" y="5032421"/>
            <a:ext cx="5379641" cy="1380706"/>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l"/>
            <a:r>
              <a:rPr lang="en-GB" sz="1600">
                <a:solidFill>
                  <a:schemeClr val="tx1">
                    <a:lumMod val="75000"/>
                    <a:lumOff val="25000"/>
                  </a:schemeClr>
                </a:solidFill>
              </a:rPr>
              <a:t>An </a:t>
            </a:r>
            <a:r>
              <a:rPr lang="en-GB" sz="1600" b="1">
                <a:solidFill>
                  <a:srgbClr val="3A7A7A"/>
                </a:solidFill>
                <a:effectLst/>
              </a:rPr>
              <a:t>Interim Order </a:t>
            </a:r>
            <a:r>
              <a:rPr lang="en-GB" sz="1600">
                <a:solidFill>
                  <a:schemeClr val="tx1">
                    <a:lumMod val="75000"/>
                    <a:lumOff val="25000"/>
                  </a:schemeClr>
                </a:solidFill>
              </a:rPr>
              <a:t>can be requested, allowing </a:t>
            </a:r>
            <a:r>
              <a:rPr lang="en-GB" sz="1600" b="1">
                <a:solidFill>
                  <a:srgbClr val="3A7A7A"/>
                </a:solidFill>
                <a:effectLst/>
              </a:rPr>
              <a:t>action to be taken following the initial hearing</a:t>
            </a:r>
            <a:r>
              <a:rPr lang="en-GB" sz="1600">
                <a:solidFill>
                  <a:srgbClr val="3A7A7A"/>
                </a:solidFill>
              </a:rPr>
              <a:t> </a:t>
            </a:r>
            <a:r>
              <a:rPr lang="en-GB" sz="1600">
                <a:solidFill>
                  <a:schemeClr val="tx1">
                    <a:lumMod val="75000"/>
                    <a:lumOff val="25000"/>
                  </a:schemeClr>
                </a:solidFill>
              </a:rPr>
              <a:t>without waiting for the substantive Guardianship hearing. </a:t>
            </a:r>
          </a:p>
        </p:txBody>
      </p:sp>
      <p:sp>
        <p:nvSpPr>
          <p:cNvPr id="2" name="TextBox 1">
            <a:extLst>
              <a:ext uri="{FF2B5EF4-FFF2-40B4-BE49-F238E27FC236}">
                <a16:creationId xmlns:a16="http://schemas.microsoft.com/office/drawing/2014/main" id="{B44EEA5E-16FB-4858-15BE-1FBC7BCE2EAE}"/>
              </a:ext>
            </a:extLst>
          </p:cNvPr>
          <p:cNvSpPr txBox="1"/>
          <p:nvPr/>
        </p:nvSpPr>
        <p:spPr>
          <a:xfrm>
            <a:off x="6680201" y="223667"/>
            <a:ext cx="5273252" cy="461665"/>
          </a:xfrm>
          <a:prstGeom prst="rect">
            <a:avLst/>
          </a:prstGeom>
          <a:noFill/>
        </p:spPr>
        <p:txBody>
          <a:bodyPr wrap="square">
            <a:spAutoFit/>
          </a:bodyPr>
          <a:lstStyle/>
          <a:p>
            <a:pPr algn="r"/>
            <a:r>
              <a:rPr lang="en-GB" sz="2400" b="1">
                <a:solidFill>
                  <a:srgbClr val="3A7A7A"/>
                </a:solidFill>
              </a:rPr>
              <a:t>Guardianship Orders</a:t>
            </a:r>
          </a:p>
        </p:txBody>
      </p:sp>
      <p:sp>
        <p:nvSpPr>
          <p:cNvPr id="7" name="Rectangle: Rounded Corners 6">
            <a:extLst>
              <a:ext uri="{FF2B5EF4-FFF2-40B4-BE49-F238E27FC236}">
                <a16:creationId xmlns:a16="http://schemas.microsoft.com/office/drawing/2014/main" id="{F9FDB691-90BE-C585-4122-BB661D68B474}"/>
              </a:ext>
            </a:extLst>
          </p:cNvPr>
          <p:cNvSpPr/>
          <p:nvPr/>
        </p:nvSpPr>
        <p:spPr>
          <a:xfrm>
            <a:off x="480426" y="1540781"/>
            <a:ext cx="2284917" cy="87766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Private guardianship</a:t>
            </a:r>
          </a:p>
        </p:txBody>
      </p:sp>
      <p:sp>
        <p:nvSpPr>
          <p:cNvPr id="12" name="Arrow: Right 11">
            <a:extLst>
              <a:ext uri="{FF2B5EF4-FFF2-40B4-BE49-F238E27FC236}">
                <a16:creationId xmlns:a16="http://schemas.microsoft.com/office/drawing/2014/main" id="{926D32DC-ABB4-41C2-2B7E-6B76B3B7BC7A}"/>
              </a:ext>
            </a:extLst>
          </p:cNvPr>
          <p:cNvSpPr/>
          <p:nvPr/>
        </p:nvSpPr>
        <p:spPr>
          <a:xfrm>
            <a:off x="380981" y="3056747"/>
            <a:ext cx="2841518" cy="1458430"/>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400"/>
          </a:p>
        </p:txBody>
      </p:sp>
      <p:sp>
        <p:nvSpPr>
          <p:cNvPr id="17" name="Rectangle: Rounded Corners 16">
            <a:extLst>
              <a:ext uri="{FF2B5EF4-FFF2-40B4-BE49-F238E27FC236}">
                <a16:creationId xmlns:a16="http://schemas.microsoft.com/office/drawing/2014/main" id="{F2B01785-C7A7-200C-B0D9-DAC627009A9D}"/>
              </a:ext>
            </a:extLst>
          </p:cNvPr>
          <p:cNvSpPr/>
          <p:nvPr/>
        </p:nvSpPr>
        <p:spPr>
          <a:xfrm>
            <a:off x="480426" y="3334187"/>
            <a:ext cx="2284917" cy="87766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000" b="1">
                <a:solidFill>
                  <a:srgbClr val="3A7A7A"/>
                </a:solidFill>
              </a:rPr>
              <a:t>Local authority guardianship</a:t>
            </a:r>
          </a:p>
        </p:txBody>
      </p:sp>
    </p:spTree>
    <p:extLst>
      <p:ext uri="{BB962C8B-B14F-4D97-AF65-F5344CB8AC3E}">
        <p14:creationId xmlns:p14="http://schemas.microsoft.com/office/powerpoint/2010/main" val="1377672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4A690-2154-A397-2FE8-2CCB518C790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3C3289B-D24E-12E5-CF80-15DE08BD973E}"/>
              </a:ext>
            </a:extLst>
          </p:cNvPr>
          <p:cNvSpPr txBox="1"/>
          <p:nvPr/>
        </p:nvSpPr>
        <p:spPr>
          <a:xfrm>
            <a:off x="291352" y="4484619"/>
            <a:ext cx="11609296" cy="2031325"/>
          </a:xfrm>
          <a:prstGeom prst="rect">
            <a:avLst/>
          </a:prstGeom>
          <a:noFill/>
        </p:spPr>
        <p:txBody>
          <a:bodyPr wrap="square" lIns="91440" tIns="45720" rIns="91440" bIns="45720" anchor="t">
            <a:spAutoFit/>
          </a:bodyPr>
          <a:lstStyle/>
          <a:p>
            <a:r>
              <a:rPr lang="en-GB" sz="2500">
                <a:solidFill>
                  <a:srgbClr val="3A7A7A"/>
                </a:solidFill>
              </a:rPr>
              <a:t>Published November 2025</a:t>
            </a:r>
          </a:p>
          <a:p>
            <a:r>
              <a:rPr lang="en-GB" sz="2500">
                <a:solidFill>
                  <a:srgbClr val="3A7A7A"/>
                </a:solidFill>
              </a:rPr>
              <a:t>Transformational Change - Systems Unit within Healthcare Improvement Scotland</a:t>
            </a:r>
          </a:p>
          <a:p>
            <a:r>
              <a:rPr lang="en-GB" sz="2500">
                <a:solidFill>
                  <a:srgbClr val="3A7A7A"/>
                </a:solidFill>
              </a:rPr>
              <a:t>As part of the responsive support provided around Adults with Incapacity Delayed Discharge in 2024/25 </a:t>
            </a:r>
          </a:p>
          <a:p>
            <a:r>
              <a:rPr lang="en-GB" sz="2500">
                <a:solidFill>
                  <a:srgbClr val="3A7A7A"/>
                </a:solidFill>
              </a:rPr>
              <a:t>Questions to </a:t>
            </a:r>
            <a:r>
              <a:rPr lang="en-GB" sz="2500" err="1">
                <a:solidFill>
                  <a:srgbClr val="3A7A7A"/>
                </a:solidFill>
              </a:rPr>
              <a:t>his.transformationalsystemchange@nhs.scot</a:t>
            </a:r>
            <a:endParaRPr lang="en-GB" sz="2500">
              <a:solidFill>
                <a:srgbClr val="3A7A7A"/>
              </a:solidFill>
            </a:endParaRPr>
          </a:p>
        </p:txBody>
      </p:sp>
    </p:spTree>
    <p:extLst>
      <p:ext uri="{BB962C8B-B14F-4D97-AF65-F5344CB8AC3E}">
        <p14:creationId xmlns:p14="http://schemas.microsoft.com/office/powerpoint/2010/main" val="3656951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6FDE5-1E9E-A98C-2CAE-09C7E7050AB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2FCCC6-F3CF-95FA-3A9D-48ECFB853E61}"/>
              </a:ext>
            </a:extLst>
          </p:cNvPr>
          <p:cNvSpPr txBox="1"/>
          <p:nvPr/>
        </p:nvSpPr>
        <p:spPr>
          <a:xfrm>
            <a:off x="6680201" y="172867"/>
            <a:ext cx="5273252" cy="461665"/>
          </a:xfrm>
          <a:prstGeom prst="rect">
            <a:avLst/>
          </a:prstGeom>
          <a:noFill/>
        </p:spPr>
        <p:txBody>
          <a:bodyPr wrap="square">
            <a:spAutoFit/>
          </a:bodyPr>
          <a:lstStyle/>
          <a:p>
            <a:pPr algn="r"/>
            <a:r>
              <a:rPr lang="en-GB" sz="2400" b="1">
                <a:solidFill>
                  <a:srgbClr val="3A7A7A"/>
                </a:solidFill>
              </a:rPr>
              <a:t>Powers of Attorney</a:t>
            </a:r>
          </a:p>
        </p:txBody>
      </p:sp>
      <p:sp>
        <p:nvSpPr>
          <p:cNvPr id="9" name="Content Placeholder 3">
            <a:extLst>
              <a:ext uri="{FF2B5EF4-FFF2-40B4-BE49-F238E27FC236}">
                <a16:creationId xmlns:a16="http://schemas.microsoft.com/office/drawing/2014/main" id="{CDC6394F-B574-DE8D-894E-446B7DA0406B}"/>
              </a:ext>
            </a:extLst>
          </p:cNvPr>
          <p:cNvSpPr txBox="1">
            <a:spLocks/>
          </p:cNvSpPr>
          <p:nvPr/>
        </p:nvSpPr>
        <p:spPr>
          <a:xfrm>
            <a:off x="3802731" y="2630179"/>
            <a:ext cx="7855869" cy="120955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a:solidFill>
                  <a:schemeClr val="tx1">
                    <a:lumMod val="75000"/>
                    <a:lumOff val="25000"/>
                  </a:schemeClr>
                </a:solidFill>
              </a:rPr>
              <a:t>Someone with capacity can put in place Powers of Attorney to allow someone to make decisions on their behalf should they lose the capacity to do so themselves. A person can choose what powers are put in place, what attorneys can do, and the criteria for triggering the powers should capacity become challenging. </a:t>
            </a:r>
          </a:p>
        </p:txBody>
      </p:sp>
      <p:sp>
        <p:nvSpPr>
          <p:cNvPr id="21" name="Arrow: Right 20">
            <a:extLst>
              <a:ext uri="{FF2B5EF4-FFF2-40B4-BE49-F238E27FC236}">
                <a16:creationId xmlns:a16="http://schemas.microsoft.com/office/drawing/2014/main" id="{F58D6237-AEBA-7EBC-6C8F-8A8D6E90182A}"/>
              </a:ext>
            </a:extLst>
          </p:cNvPr>
          <p:cNvSpPr/>
          <p:nvPr/>
        </p:nvSpPr>
        <p:spPr>
          <a:xfrm>
            <a:off x="563022" y="2493581"/>
            <a:ext cx="2769834" cy="1482754"/>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23" name="Rectangle: Rounded Corners 22">
            <a:extLst>
              <a:ext uri="{FF2B5EF4-FFF2-40B4-BE49-F238E27FC236}">
                <a16:creationId xmlns:a16="http://schemas.microsoft.com/office/drawing/2014/main" id="{1D8994BB-0C32-650C-0C5E-AD3A7CFF5B5C}"/>
              </a:ext>
            </a:extLst>
          </p:cNvPr>
          <p:cNvSpPr/>
          <p:nvPr/>
        </p:nvSpPr>
        <p:spPr>
          <a:xfrm>
            <a:off x="313677" y="2774397"/>
            <a:ext cx="2748434" cy="939141"/>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200" b="1">
                <a:solidFill>
                  <a:srgbClr val="3A7A7A"/>
                </a:solidFill>
              </a:rPr>
              <a:t>Powers of Attorney</a:t>
            </a:r>
          </a:p>
        </p:txBody>
      </p:sp>
    </p:spTree>
    <p:extLst>
      <p:ext uri="{BB962C8B-B14F-4D97-AF65-F5344CB8AC3E}">
        <p14:creationId xmlns:p14="http://schemas.microsoft.com/office/powerpoint/2010/main" val="71093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B6AE9-BFB8-284D-E90D-AF1C12941232}"/>
            </a:ext>
          </a:extLst>
        </p:cNvPr>
        <p:cNvGrpSpPr/>
        <p:nvPr/>
      </p:nvGrpSpPr>
      <p:grpSpPr>
        <a:xfrm>
          <a:off x="0" y="0"/>
          <a:ext cx="0" cy="0"/>
          <a:chOff x="0" y="0"/>
          <a:chExt cx="0" cy="0"/>
        </a:xfrm>
      </p:grpSpPr>
      <p:sp>
        <p:nvSpPr>
          <p:cNvPr id="38" name="Content Placeholder 3">
            <a:extLst>
              <a:ext uri="{FF2B5EF4-FFF2-40B4-BE49-F238E27FC236}">
                <a16:creationId xmlns:a16="http://schemas.microsoft.com/office/drawing/2014/main" id="{2C712238-C263-FDFD-3CEE-F1E9F45F1CEA}"/>
              </a:ext>
            </a:extLst>
          </p:cNvPr>
          <p:cNvSpPr txBox="1">
            <a:spLocks/>
          </p:cNvSpPr>
          <p:nvPr/>
        </p:nvSpPr>
        <p:spPr>
          <a:xfrm>
            <a:off x="3792411" y="2328282"/>
            <a:ext cx="8161042" cy="204117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Where someone does not have the capacity to make the needed decisions, and the required powers are not already in place (no POA or the POA does not cover the power required), then an Intervention Order can be sought. Unlike Guardianship Orders, these powers are related only to a one-off or short-term decision and cannot be used to make future decisions on the same or different topics. An intervention order cannot be used to support someone to move to residential care.</a:t>
            </a:r>
          </a:p>
        </p:txBody>
      </p:sp>
      <p:sp>
        <p:nvSpPr>
          <p:cNvPr id="2" name="TextBox 1">
            <a:extLst>
              <a:ext uri="{FF2B5EF4-FFF2-40B4-BE49-F238E27FC236}">
                <a16:creationId xmlns:a16="http://schemas.microsoft.com/office/drawing/2014/main" id="{90849634-6BA8-401C-47CD-E67DBDD27CFC}"/>
              </a:ext>
            </a:extLst>
          </p:cNvPr>
          <p:cNvSpPr txBox="1"/>
          <p:nvPr/>
        </p:nvSpPr>
        <p:spPr>
          <a:xfrm>
            <a:off x="6680201" y="172867"/>
            <a:ext cx="5273252" cy="461665"/>
          </a:xfrm>
          <a:prstGeom prst="rect">
            <a:avLst/>
          </a:prstGeom>
          <a:noFill/>
        </p:spPr>
        <p:txBody>
          <a:bodyPr wrap="square">
            <a:spAutoFit/>
          </a:bodyPr>
          <a:lstStyle/>
          <a:p>
            <a:pPr algn="r"/>
            <a:r>
              <a:rPr lang="en-GB" sz="2400" b="1">
                <a:solidFill>
                  <a:srgbClr val="3A7A7A"/>
                </a:solidFill>
              </a:rPr>
              <a:t>Intervention Orders</a:t>
            </a:r>
          </a:p>
        </p:txBody>
      </p:sp>
      <p:sp>
        <p:nvSpPr>
          <p:cNvPr id="19" name="Arrow: Right 18">
            <a:extLst>
              <a:ext uri="{FF2B5EF4-FFF2-40B4-BE49-F238E27FC236}">
                <a16:creationId xmlns:a16="http://schemas.microsoft.com/office/drawing/2014/main" id="{A1D8DCCF-C8C1-8E64-57EA-05176084B541}"/>
              </a:ext>
            </a:extLst>
          </p:cNvPr>
          <p:cNvSpPr/>
          <p:nvPr/>
        </p:nvSpPr>
        <p:spPr>
          <a:xfrm>
            <a:off x="533027" y="2608615"/>
            <a:ext cx="2769834" cy="1482754"/>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20" name="Rectangle: Rounded Corners 19">
            <a:extLst>
              <a:ext uri="{FF2B5EF4-FFF2-40B4-BE49-F238E27FC236}">
                <a16:creationId xmlns:a16="http://schemas.microsoft.com/office/drawing/2014/main" id="{EE10E740-55E1-7271-43E0-67D348FE42A2}"/>
              </a:ext>
            </a:extLst>
          </p:cNvPr>
          <p:cNvSpPr/>
          <p:nvPr/>
        </p:nvSpPr>
        <p:spPr>
          <a:xfrm>
            <a:off x="313677" y="2879299"/>
            <a:ext cx="2769834" cy="939141"/>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2200" b="1">
                <a:solidFill>
                  <a:srgbClr val="3A7A7A"/>
                </a:solidFill>
              </a:rPr>
              <a:t>Intervention Orders</a:t>
            </a:r>
          </a:p>
        </p:txBody>
      </p:sp>
    </p:spTree>
    <p:extLst>
      <p:ext uri="{BB962C8B-B14F-4D97-AF65-F5344CB8AC3E}">
        <p14:creationId xmlns:p14="http://schemas.microsoft.com/office/powerpoint/2010/main" val="3629364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6D125-8ECC-845E-B655-3C3E1834861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AC2AD62-A8A9-37A3-E9C6-701A0C982388}"/>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4495B215-A2B6-E034-02D4-44CE0286C196}"/>
              </a:ext>
            </a:extLst>
          </p:cNvPr>
          <p:cNvSpPr txBox="1"/>
          <p:nvPr/>
        </p:nvSpPr>
        <p:spPr>
          <a:xfrm>
            <a:off x="4414982" y="2957838"/>
            <a:ext cx="7391506" cy="713722"/>
          </a:xfrm>
          <a:prstGeom prst="rect">
            <a:avLst/>
          </a:prstGeom>
          <a:noFill/>
        </p:spPr>
        <p:txBody>
          <a:bodyPr wrap="square">
            <a:spAutoFit/>
          </a:bodyPr>
          <a:lstStyle/>
          <a:p>
            <a:pPr>
              <a:lnSpc>
                <a:spcPct val="115000"/>
              </a:lnSpc>
              <a:spcAft>
                <a:spcPts val="1800"/>
              </a:spcAft>
            </a:pPr>
            <a:r>
              <a:rPr lang="en-GB" sz="1800">
                <a:solidFill>
                  <a:schemeClr val="bg1"/>
                </a:solidFill>
              </a:rPr>
              <a:t>Identifying a capacity concern in hospital and what to do with those concerns.</a:t>
            </a:r>
            <a:endParaRPr lang="en-GB" sz="1800">
              <a:solidFill>
                <a:schemeClr val="tx1">
                  <a:lumMod val="75000"/>
                  <a:lumOff val="25000"/>
                </a:schemeClr>
              </a:solidFill>
              <a:highlight>
                <a:srgbClr val="FFFF00"/>
              </a:highlight>
            </a:endParaRPr>
          </a:p>
        </p:txBody>
      </p:sp>
      <p:sp>
        <p:nvSpPr>
          <p:cNvPr id="4" name="TextBox 3">
            <a:extLst>
              <a:ext uri="{FF2B5EF4-FFF2-40B4-BE49-F238E27FC236}">
                <a16:creationId xmlns:a16="http://schemas.microsoft.com/office/drawing/2014/main" id="{CF7E27F8-01F0-52AD-4C0D-B3EC9682E0FF}"/>
              </a:ext>
            </a:extLst>
          </p:cNvPr>
          <p:cNvSpPr txBox="1"/>
          <p:nvPr/>
        </p:nvSpPr>
        <p:spPr>
          <a:xfrm>
            <a:off x="76300" y="3083450"/>
            <a:ext cx="3953170" cy="462499"/>
          </a:xfrm>
          <a:prstGeom prst="rect">
            <a:avLst/>
          </a:prstGeom>
          <a:noFill/>
        </p:spPr>
        <p:txBody>
          <a:bodyPr wrap="square">
            <a:spAutoFit/>
          </a:bodyPr>
          <a:lstStyle/>
          <a:p>
            <a:pPr algn="r">
              <a:lnSpc>
                <a:spcPct val="115000"/>
              </a:lnSpc>
              <a:spcAft>
                <a:spcPts val="1800"/>
              </a:spcAft>
            </a:pPr>
            <a:r>
              <a:rPr lang="en-GB" sz="2200" b="1">
                <a:solidFill>
                  <a:schemeClr val="bg1"/>
                </a:solidFill>
              </a:rPr>
              <a:t>Identifying capacity concern</a:t>
            </a:r>
          </a:p>
        </p:txBody>
      </p:sp>
    </p:spTree>
    <p:extLst>
      <p:ext uri="{BB962C8B-B14F-4D97-AF65-F5344CB8AC3E}">
        <p14:creationId xmlns:p14="http://schemas.microsoft.com/office/powerpoint/2010/main" val="1723815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53B39-443B-4930-3808-773F21AF5158}"/>
            </a:ext>
          </a:extLst>
        </p:cNvPr>
        <p:cNvGrpSpPr/>
        <p:nvPr/>
      </p:nvGrpSpPr>
      <p:grpSpPr>
        <a:xfrm>
          <a:off x="0" y="0"/>
          <a:ext cx="0" cy="0"/>
          <a:chOff x="0" y="0"/>
          <a:chExt cx="0" cy="0"/>
        </a:xfrm>
      </p:grpSpPr>
      <p:sp>
        <p:nvSpPr>
          <p:cNvPr id="20" name="Content Placeholder 3">
            <a:extLst>
              <a:ext uri="{FF2B5EF4-FFF2-40B4-BE49-F238E27FC236}">
                <a16:creationId xmlns:a16="http://schemas.microsoft.com/office/drawing/2014/main" id="{5670346B-5E5E-5AA3-18A8-04A40D1339EB}"/>
              </a:ext>
            </a:extLst>
          </p:cNvPr>
          <p:cNvSpPr txBox="1">
            <a:spLocks/>
          </p:cNvSpPr>
          <p:nvPr/>
        </p:nvSpPr>
        <p:spPr>
          <a:xfrm>
            <a:off x="1459345" y="69850"/>
            <a:ext cx="10485562"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How might capacity come up as a concern when someone is in hospital?</a:t>
            </a:r>
          </a:p>
        </p:txBody>
      </p:sp>
      <p:sp>
        <p:nvSpPr>
          <p:cNvPr id="2" name="Content Placeholder 3">
            <a:extLst>
              <a:ext uri="{FF2B5EF4-FFF2-40B4-BE49-F238E27FC236}">
                <a16:creationId xmlns:a16="http://schemas.microsoft.com/office/drawing/2014/main" id="{07E2B346-BF21-8883-DA0C-330F3022D091}"/>
              </a:ext>
            </a:extLst>
          </p:cNvPr>
          <p:cNvSpPr txBox="1">
            <a:spLocks/>
          </p:cNvSpPr>
          <p:nvPr/>
        </p:nvSpPr>
        <p:spPr>
          <a:xfrm>
            <a:off x="228043" y="750610"/>
            <a:ext cx="11697814" cy="191830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effectLst/>
              </a:rPr>
              <a:t>Identifying capacity concerns that may impact someone’s ability to make decisions about their care is everyone’s responsibility – including all staff interacting with the patient during their hospital stay.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Identifying and acting on capacity concerns in a timely manner is not an easy or linear process. For example, it can take a while for capacity concerns to become apparent, capacity may return after time and treatment, someone may have the capacity to make some decisions and not others, and there may not be a clear process for what to do if a member of staff thinks that capacity may be a concern.</a:t>
            </a:r>
          </a:p>
          <a:p>
            <a:pPr algn="l"/>
            <a:endParaRPr lang="en-GB" sz="1400">
              <a:solidFill>
                <a:schemeClr val="tx1">
                  <a:lumMod val="75000"/>
                  <a:lumOff val="25000"/>
                </a:schemeClr>
              </a:solidFill>
            </a:endParaRPr>
          </a:p>
          <a:p>
            <a:pPr algn="l"/>
            <a:r>
              <a:rPr lang="en-GB" sz="1400" b="0" i="0">
                <a:solidFill>
                  <a:schemeClr val="tx1">
                    <a:lumMod val="75000"/>
                    <a:lumOff val="25000"/>
                  </a:schemeClr>
                </a:solidFill>
                <a:effectLst/>
              </a:rPr>
              <a:t>Ward MDT meetings and huddles that include a social worker are an effective and efficient method of identifying and acting on capacity concerns as early as possible to minimise </a:t>
            </a:r>
            <a:r>
              <a:rPr lang="en-GB" sz="1400" b="0">
                <a:solidFill>
                  <a:schemeClr val="tx1">
                    <a:lumMod val="75000"/>
                    <a:lumOff val="25000"/>
                  </a:schemeClr>
                </a:solidFill>
              </a:rPr>
              <a:t>their </a:t>
            </a:r>
            <a:r>
              <a:rPr lang="en-GB" sz="1400" i="0">
                <a:solidFill>
                  <a:schemeClr val="tx1">
                    <a:lumMod val="75000"/>
                    <a:lumOff val="25000"/>
                  </a:schemeClr>
                </a:solidFill>
                <a:effectLst/>
              </a:rPr>
              <a:t>impact </a:t>
            </a:r>
            <a:r>
              <a:rPr lang="en-GB" sz="1400" b="0" i="0">
                <a:solidFill>
                  <a:schemeClr val="tx1">
                    <a:lumMod val="75000"/>
                    <a:lumOff val="25000"/>
                  </a:schemeClr>
                </a:solidFill>
                <a:effectLst/>
              </a:rPr>
              <a:t>on discharge planning and timeframes. </a:t>
            </a:r>
            <a:r>
              <a:rPr lang="en-GB" sz="1400">
                <a:solidFill>
                  <a:schemeClr val="tx1">
                    <a:lumMod val="75000"/>
                    <a:lumOff val="25000"/>
                  </a:schemeClr>
                </a:solidFill>
              </a:rPr>
              <a:t>The figure below outlines a suggested model for identifying and acting on capacity concerns. </a:t>
            </a:r>
          </a:p>
        </p:txBody>
      </p:sp>
      <p:sp>
        <p:nvSpPr>
          <p:cNvPr id="6" name="Rectangle: Rounded Corners 5">
            <a:extLst>
              <a:ext uri="{FF2B5EF4-FFF2-40B4-BE49-F238E27FC236}">
                <a16:creationId xmlns:a16="http://schemas.microsoft.com/office/drawing/2014/main" id="{762178DE-8B92-E839-6692-2BE3B9212D6C}"/>
              </a:ext>
            </a:extLst>
          </p:cNvPr>
          <p:cNvSpPr/>
          <p:nvPr/>
        </p:nvSpPr>
        <p:spPr>
          <a:xfrm>
            <a:off x="4087540" y="5618169"/>
            <a:ext cx="3600000" cy="828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On admission check to see if open to social work and whether questions around capacity already raised. </a:t>
            </a:r>
          </a:p>
        </p:txBody>
      </p:sp>
      <p:sp>
        <p:nvSpPr>
          <p:cNvPr id="8" name="Rectangle: Rounded Corners 7">
            <a:extLst>
              <a:ext uri="{FF2B5EF4-FFF2-40B4-BE49-F238E27FC236}">
                <a16:creationId xmlns:a16="http://schemas.microsoft.com/office/drawing/2014/main" id="{882636CC-5F07-3480-CB36-A39458613CF6}"/>
              </a:ext>
            </a:extLst>
          </p:cNvPr>
          <p:cNvSpPr/>
          <p:nvPr/>
        </p:nvSpPr>
        <p:spPr>
          <a:xfrm>
            <a:off x="382658" y="3683965"/>
            <a:ext cx="3600000" cy="828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Ward admission questions include whether POA or Guardianship exists and identify capacity concerns.</a:t>
            </a:r>
          </a:p>
        </p:txBody>
      </p:sp>
      <p:cxnSp>
        <p:nvCxnSpPr>
          <p:cNvPr id="10" name="Straight Arrow Connector 9">
            <a:extLst>
              <a:ext uri="{FF2B5EF4-FFF2-40B4-BE49-F238E27FC236}">
                <a16:creationId xmlns:a16="http://schemas.microsoft.com/office/drawing/2014/main" id="{6163B6CF-F07E-1340-B39C-87004D88D47B}"/>
              </a:ext>
            </a:extLst>
          </p:cNvPr>
          <p:cNvCxnSpPr>
            <a:cxnSpLocks/>
            <a:endCxn id="5" idx="1"/>
          </p:cNvCxnSpPr>
          <p:nvPr/>
        </p:nvCxnSpPr>
        <p:spPr>
          <a:xfrm>
            <a:off x="7937940" y="5963870"/>
            <a:ext cx="591448"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Rounded Corners 10">
            <a:extLst>
              <a:ext uri="{FF2B5EF4-FFF2-40B4-BE49-F238E27FC236}">
                <a16:creationId xmlns:a16="http://schemas.microsoft.com/office/drawing/2014/main" id="{7E5133B4-D239-9587-B6CE-466B3A1C8B5A}"/>
              </a:ext>
            </a:extLst>
          </p:cNvPr>
          <p:cNvSpPr/>
          <p:nvPr/>
        </p:nvSpPr>
        <p:spPr>
          <a:xfrm>
            <a:off x="4087540" y="3683965"/>
            <a:ext cx="3600000" cy="828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Section 47 in place may indicate concerns </a:t>
            </a:r>
            <a:r>
              <a:rPr lang="en-GB" sz="1100" b="1">
                <a:solidFill>
                  <a:srgbClr val="3A7A7A"/>
                </a:solidFill>
              </a:rPr>
              <a:t>(NB S47 doesn’t automatically mean the person can’t make care/support decisions).</a:t>
            </a:r>
            <a:endParaRPr lang="en-GB" sz="1400" b="1">
              <a:solidFill>
                <a:srgbClr val="3A7A7A"/>
              </a:solidFill>
            </a:endParaRPr>
          </a:p>
        </p:txBody>
      </p:sp>
      <p:sp>
        <p:nvSpPr>
          <p:cNvPr id="13" name="Rectangle: Rounded Corners 12">
            <a:extLst>
              <a:ext uri="{FF2B5EF4-FFF2-40B4-BE49-F238E27FC236}">
                <a16:creationId xmlns:a16="http://schemas.microsoft.com/office/drawing/2014/main" id="{BACE9E04-93BD-476F-38FD-1C285A78F2C2}"/>
              </a:ext>
            </a:extLst>
          </p:cNvPr>
          <p:cNvSpPr/>
          <p:nvPr/>
        </p:nvSpPr>
        <p:spPr>
          <a:xfrm>
            <a:off x="2254128" y="4649878"/>
            <a:ext cx="3600000" cy="828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Capacity concerns become apparent during stay in hospital.</a:t>
            </a:r>
          </a:p>
        </p:txBody>
      </p:sp>
      <p:sp>
        <p:nvSpPr>
          <p:cNvPr id="14" name="Rectangle: Rounded Corners 13">
            <a:extLst>
              <a:ext uri="{FF2B5EF4-FFF2-40B4-BE49-F238E27FC236}">
                <a16:creationId xmlns:a16="http://schemas.microsoft.com/office/drawing/2014/main" id="{A813512A-0C6B-A96F-BFDF-BED0BBE3E54B}"/>
              </a:ext>
            </a:extLst>
          </p:cNvPr>
          <p:cNvSpPr/>
          <p:nvPr/>
        </p:nvSpPr>
        <p:spPr>
          <a:xfrm>
            <a:off x="382658" y="5620547"/>
            <a:ext cx="3600000" cy="828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Capacity that was expected to return doesn’t during a hospital stay.</a:t>
            </a:r>
          </a:p>
        </p:txBody>
      </p:sp>
      <p:sp>
        <p:nvSpPr>
          <p:cNvPr id="28" name="TextBox 27">
            <a:extLst>
              <a:ext uri="{FF2B5EF4-FFF2-40B4-BE49-F238E27FC236}">
                <a16:creationId xmlns:a16="http://schemas.microsoft.com/office/drawing/2014/main" id="{DC0E97C8-F64D-5D36-3238-003B253E7497}"/>
              </a:ext>
            </a:extLst>
          </p:cNvPr>
          <p:cNvSpPr txBox="1"/>
          <p:nvPr/>
        </p:nvSpPr>
        <p:spPr>
          <a:xfrm>
            <a:off x="287408" y="3050304"/>
            <a:ext cx="7710591" cy="523220"/>
          </a:xfrm>
          <a:prstGeom prst="rect">
            <a:avLst/>
          </a:prstGeom>
          <a:noFill/>
        </p:spPr>
        <p:txBody>
          <a:bodyPr wrap="square" rtlCol="0">
            <a:spAutoFit/>
          </a:bodyPr>
          <a:lstStyle/>
          <a:p>
            <a:r>
              <a:rPr lang="en-GB" sz="1400">
                <a:solidFill>
                  <a:schemeClr val="tx1">
                    <a:lumMod val="75000"/>
                    <a:lumOff val="25000"/>
                  </a:schemeClr>
                </a:solidFill>
              </a:rPr>
              <a:t>Ways that concerns about someone’s capacity to make decisions about their ongoing care and living arrangements may arise.</a:t>
            </a:r>
          </a:p>
        </p:txBody>
      </p:sp>
      <p:cxnSp>
        <p:nvCxnSpPr>
          <p:cNvPr id="32" name="Straight Arrow Connector 31">
            <a:extLst>
              <a:ext uri="{FF2B5EF4-FFF2-40B4-BE49-F238E27FC236}">
                <a16:creationId xmlns:a16="http://schemas.microsoft.com/office/drawing/2014/main" id="{BB9CC74F-E265-43D6-01AE-90AA4D7319F3}"/>
              </a:ext>
            </a:extLst>
          </p:cNvPr>
          <p:cNvCxnSpPr>
            <a:cxnSpLocks/>
            <a:stCxn id="31" idx="2"/>
            <a:endCxn id="5" idx="0"/>
          </p:cNvCxnSpPr>
          <p:nvPr/>
        </p:nvCxnSpPr>
        <p:spPr>
          <a:xfrm>
            <a:off x="10149388" y="4319537"/>
            <a:ext cx="0" cy="1048655"/>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09B845D-9D13-6D45-3062-4976A0557B4D}"/>
              </a:ext>
            </a:extLst>
          </p:cNvPr>
          <p:cNvCxnSpPr>
            <a:cxnSpLocks/>
            <a:endCxn id="31" idx="1"/>
          </p:cNvCxnSpPr>
          <p:nvPr/>
        </p:nvCxnSpPr>
        <p:spPr>
          <a:xfrm>
            <a:off x="7937940" y="3978099"/>
            <a:ext cx="591448"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grpSp>
        <p:nvGrpSpPr>
          <p:cNvPr id="4" name="Group 3" descr="IF POWERS ARE IN PLACE PROGRESS WITH DISCHARGE&#10;Identify whether existing POA or Guardianship in place&#10;">
            <a:extLst>
              <a:ext uri="{FF2B5EF4-FFF2-40B4-BE49-F238E27FC236}">
                <a16:creationId xmlns:a16="http://schemas.microsoft.com/office/drawing/2014/main" id="{5F8E85E9-7F25-5DA5-E61C-444DFA1A920B}"/>
              </a:ext>
            </a:extLst>
          </p:cNvPr>
          <p:cNvGrpSpPr/>
          <p:nvPr/>
        </p:nvGrpSpPr>
        <p:grpSpPr>
          <a:xfrm>
            <a:off x="8529388" y="2850722"/>
            <a:ext cx="3240000" cy="1468815"/>
            <a:chOff x="8529388" y="2850722"/>
            <a:chExt cx="3240000" cy="1468815"/>
          </a:xfrm>
        </p:grpSpPr>
        <p:sp>
          <p:nvSpPr>
            <p:cNvPr id="31" name="Rectangle: Rounded Corners 30">
              <a:extLst>
                <a:ext uri="{FF2B5EF4-FFF2-40B4-BE49-F238E27FC236}">
                  <a16:creationId xmlns:a16="http://schemas.microsoft.com/office/drawing/2014/main" id="{2821F891-D5C5-9502-494C-6F6C0B4FBE17}"/>
                </a:ext>
              </a:extLst>
            </p:cNvPr>
            <p:cNvSpPr/>
            <p:nvPr/>
          </p:nvSpPr>
          <p:spPr>
            <a:xfrm>
              <a:off x="8529388" y="3636660"/>
              <a:ext cx="3240000" cy="68287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Identify whether existing POA or Guardianship in place.</a:t>
              </a:r>
            </a:p>
          </p:txBody>
        </p:sp>
        <p:sp>
          <p:nvSpPr>
            <p:cNvPr id="34" name="TextBox 33">
              <a:extLst>
                <a:ext uri="{FF2B5EF4-FFF2-40B4-BE49-F238E27FC236}">
                  <a16:creationId xmlns:a16="http://schemas.microsoft.com/office/drawing/2014/main" id="{3AC9A628-BF1E-2515-2BD7-C53AB158EE98}"/>
                </a:ext>
              </a:extLst>
            </p:cNvPr>
            <p:cNvSpPr txBox="1"/>
            <p:nvPr/>
          </p:nvSpPr>
          <p:spPr>
            <a:xfrm>
              <a:off x="8759504" y="2850722"/>
              <a:ext cx="2779768" cy="523220"/>
            </a:xfrm>
            <a:prstGeom prst="rect">
              <a:avLst/>
            </a:prstGeom>
            <a:noFill/>
          </p:spPr>
          <p:txBody>
            <a:bodyPr wrap="square" rtlCol="0">
              <a:spAutoFit/>
            </a:bodyPr>
            <a:lstStyle/>
            <a:p>
              <a:pPr algn="ctr"/>
              <a:r>
                <a:rPr lang="en-GB" sz="1400">
                  <a:solidFill>
                    <a:schemeClr val="tx1">
                      <a:lumMod val="75000"/>
                      <a:lumOff val="25000"/>
                    </a:schemeClr>
                  </a:solidFill>
                </a:rPr>
                <a:t>IF POWERS ARE IN PLACE PROGRESS WITH DISCHARGE</a:t>
              </a:r>
            </a:p>
          </p:txBody>
        </p:sp>
        <p:cxnSp>
          <p:nvCxnSpPr>
            <p:cNvPr id="35" name="Straight Arrow Connector 34">
              <a:extLst>
                <a:ext uri="{FF2B5EF4-FFF2-40B4-BE49-F238E27FC236}">
                  <a16:creationId xmlns:a16="http://schemas.microsoft.com/office/drawing/2014/main" id="{CD759A50-5C26-D53D-D31E-57CB8813AD0D}"/>
                </a:ext>
              </a:extLst>
            </p:cNvPr>
            <p:cNvCxnSpPr>
              <a:cxnSpLocks/>
              <a:stCxn id="31" idx="0"/>
              <a:endCxn id="34" idx="2"/>
            </p:cNvCxnSpPr>
            <p:nvPr/>
          </p:nvCxnSpPr>
          <p:spPr>
            <a:xfrm flipV="1">
              <a:off x="10149388" y="3373942"/>
              <a:ext cx="0" cy="262718"/>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7" name="Group 6" descr="IF POWERS NEEDED ARE NOT IN PLACE DISCUSS AT MDT&#10;Discuss at the ward MDT or hospital discharge meetings and referral to social work (ideal if social work is part of discharge planning meetings)&#10;">
            <a:extLst>
              <a:ext uri="{FF2B5EF4-FFF2-40B4-BE49-F238E27FC236}">
                <a16:creationId xmlns:a16="http://schemas.microsoft.com/office/drawing/2014/main" id="{35D26CB2-4649-2902-52B5-F439D2BCA5E4}"/>
              </a:ext>
              <a:ext uri="{C183D7F6-B498-43B3-948B-1728B52AA6E4}">
                <adec:decorative xmlns:adec="http://schemas.microsoft.com/office/drawing/2017/decorative" val="0"/>
              </a:ext>
            </a:extLst>
          </p:cNvPr>
          <p:cNvGrpSpPr/>
          <p:nvPr/>
        </p:nvGrpSpPr>
        <p:grpSpPr>
          <a:xfrm>
            <a:off x="8529388" y="4582255"/>
            <a:ext cx="3240000" cy="1977292"/>
            <a:chOff x="8529388" y="4582255"/>
            <a:chExt cx="3240000" cy="1977292"/>
          </a:xfrm>
        </p:grpSpPr>
        <p:sp>
          <p:nvSpPr>
            <p:cNvPr id="5" name="Flowchart: Alternative Process 4">
              <a:extLst>
                <a:ext uri="{FF2B5EF4-FFF2-40B4-BE49-F238E27FC236}">
                  <a16:creationId xmlns:a16="http://schemas.microsoft.com/office/drawing/2014/main" id="{BD3BE840-222F-E96D-F44F-9C988F3B1D15}"/>
                </a:ext>
              </a:extLst>
            </p:cNvPr>
            <p:cNvSpPr/>
            <p:nvPr/>
          </p:nvSpPr>
          <p:spPr>
            <a:xfrm>
              <a:off x="8529388" y="5368192"/>
              <a:ext cx="3240000" cy="1191355"/>
            </a:xfrm>
            <a:prstGeom prst="flowChartAlternateProcess">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Discuss at the ward MDT or hospital discharge meetings and referral to social work (ideal if social work is part of discharge planning meetings).</a:t>
              </a:r>
            </a:p>
          </p:txBody>
        </p:sp>
        <p:sp>
          <p:nvSpPr>
            <p:cNvPr id="36" name="TextBox 35" descr="&#10;">
              <a:extLst>
                <a:ext uri="{FF2B5EF4-FFF2-40B4-BE49-F238E27FC236}">
                  <a16:creationId xmlns:a16="http://schemas.microsoft.com/office/drawing/2014/main" id="{E30B7C73-F163-A2C2-9EB9-C438B1A1267A}"/>
                </a:ext>
              </a:extLst>
            </p:cNvPr>
            <p:cNvSpPr txBox="1"/>
            <p:nvPr/>
          </p:nvSpPr>
          <p:spPr>
            <a:xfrm>
              <a:off x="8759504" y="4582255"/>
              <a:ext cx="2779768" cy="523220"/>
            </a:xfrm>
            <a:prstGeom prst="rect">
              <a:avLst/>
            </a:prstGeom>
            <a:solidFill>
              <a:schemeClr val="bg1"/>
            </a:solidFill>
          </p:spPr>
          <p:txBody>
            <a:bodyPr wrap="square" rtlCol="0">
              <a:spAutoFit/>
            </a:bodyPr>
            <a:lstStyle/>
            <a:p>
              <a:pPr algn="ctr"/>
              <a:r>
                <a:rPr lang="en-GB" sz="1400">
                  <a:solidFill>
                    <a:schemeClr val="tx1">
                      <a:lumMod val="75000"/>
                      <a:lumOff val="25000"/>
                    </a:schemeClr>
                  </a:solidFill>
                </a:rPr>
                <a:t>IF THE POWERS NEEDED ARE NOT IN PLACE DISCUSS AT MDT</a:t>
              </a:r>
            </a:p>
          </p:txBody>
        </p:sp>
      </p:grpSp>
      <p:sp>
        <p:nvSpPr>
          <p:cNvPr id="40" name="Rectangle 39" descr="Ways that concerns about someone’s capacity to make decisions about their ongoing care and living arrangements may arise.&#10;1. Ward admission questions include whether POA or Guardianship exists and identify capacity concerns.&#10;2. Capacity concerns become apparent during stay in hospital.&#10;3. It becomes apparent during stay in hospital that the capacity that was expected to return will not return.&#10;4. Section 47 put in place on admission to that ward.&#10;5. Section 47 already in place (eg from ED) identified during ward admission.&#10;6. On admission check to see if open to social work and whether questions around capacity already raised &#10;">
            <a:extLst>
              <a:ext uri="{FF2B5EF4-FFF2-40B4-BE49-F238E27FC236}">
                <a16:creationId xmlns:a16="http://schemas.microsoft.com/office/drawing/2014/main" id="{DD7E7780-702D-B418-8452-462EDA98C6EE}"/>
              </a:ext>
              <a:ext uri="{C183D7F6-B498-43B3-948B-1728B52AA6E4}">
                <adec:decorative xmlns:adec="http://schemas.microsoft.com/office/drawing/2017/decorative" val="0"/>
              </a:ext>
            </a:extLst>
          </p:cNvPr>
          <p:cNvSpPr/>
          <p:nvPr/>
        </p:nvSpPr>
        <p:spPr>
          <a:xfrm>
            <a:off x="228043" y="2974976"/>
            <a:ext cx="7710592" cy="3635371"/>
          </a:xfrm>
          <a:prstGeom prst="rect">
            <a:avLst/>
          </a:prstGeom>
          <a:noFill/>
          <a:ln>
            <a:solidFill>
              <a:srgbClr val="767676"/>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881398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F5D0E-5F5E-5BA6-F9AA-2435251617FD}"/>
            </a:ext>
          </a:extLst>
        </p:cNvPr>
        <p:cNvGrpSpPr/>
        <p:nvPr/>
      </p:nvGrpSpPr>
      <p:grpSpPr>
        <a:xfrm>
          <a:off x="0" y="0"/>
          <a:ext cx="0" cy="0"/>
          <a:chOff x="0" y="0"/>
          <a:chExt cx="0" cy="0"/>
        </a:xfrm>
      </p:grpSpPr>
      <p:sp>
        <p:nvSpPr>
          <p:cNvPr id="20" name="Content Placeholder 3">
            <a:extLst>
              <a:ext uri="{FF2B5EF4-FFF2-40B4-BE49-F238E27FC236}">
                <a16:creationId xmlns:a16="http://schemas.microsoft.com/office/drawing/2014/main" id="{30B693EB-9F7F-7AE4-94BA-6FFFB27C7D3F}"/>
              </a:ext>
            </a:extLst>
          </p:cNvPr>
          <p:cNvSpPr txBox="1">
            <a:spLocks/>
          </p:cNvSpPr>
          <p:nvPr/>
        </p:nvSpPr>
        <p:spPr>
          <a:xfrm>
            <a:off x="2800351" y="69850"/>
            <a:ext cx="9144556"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How might capacity be considered within a ward? </a:t>
            </a:r>
          </a:p>
        </p:txBody>
      </p:sp>
      <p:sp>
        <p:nvSpPr>
          <p:cNvPr id="2" name="Content Placeholder 3">
            <a:extLst>
              <a:ext uri="{FF2B5EF4-FFF2-40B4-BE49-F238E27FC236}">
                <a16:creationId xmlns:a16="http://schemas.microsoft.com/office/drawing/2014/main" id="{EBC9D106-ADBC-96E7-0995-01ACD2FF69B8}"/>
              </a:ext>
            </a:extLst>
          </p:cNvPr>
          <p:cNvSpPr txBox="1">
            <a:spLocks/>
          </p:cNvSpPr>
          <p:nvPr/>
        </p:nvSpPr>
        <p:spPr>
          <a:xfrm>
            <a:off x="247093" y="763329"/>
            <a:ext cx="11697814" cy="148291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Wards are encouraged to have proactive discussions about potential concerns around capacity. They are also responsible for identifying any possible Adult Support and Protection issues and identifying where a social work assessment of the person’s care needs after discharge is required. </a:t>
            </a:r>
            <a:endParaRPr lang="en-GB" sz="1400">
              <a:solidFill>
                <a:srgbClr val="767676"/>
              </a:solidFill>
            </a:endParaRPr>
          </a:p>
          <a:p>
            <a:pPr algn="l"/>
            <a:endParaRPr lang="en-GB" sz="1400">
              <a:solidFill>
                <a:srgbClr val="767676"/>
              </a:solidFill>
            </a:endParaRPr>
          </a:p>
          <a:p>
            <a:pPr algn="l"/>
            <a:r>
              <a:rPr lang="en-GB" sz="1400">
                <a:solidFill>
                  <a:schemeClr val="tx1">
                    <a:lumMod val="75000"/>
                    <a:lumOff val="25000"/>
                  </a:schemeClr>
                </a:solidFill>
              </a:rPr>
              <a:t>In addition to asking for a medical opinion on someone’s capacity, the staff on the ward are responsible for making a referral to social work for their involvement. Ideally, social workers are present on wards and participate in regular ward MDT and/or hospital discharge meetings. The figure below outlines how Wards might consider capacity concerns within their wards to be able to bring social work in early and have Adults with Incapacity processes started early within discharge planning.  </a:t>
            </a:r>
          </a:p>
        </p:txBody>
      </p:sp>
      <p:sp>
        <p:nvSpPr>
          <p:cNvPr id="3" name="Rectangle 2">
            <a:extLst>
              <a:ext uri="{FF2B5EF4-FFF2-40B4-BE49-F238E27FC236}">
                <a16:creationId xmlns:a16="http://schemas.microsoft.com/office/drawing/2014/main" id="{C8D41542-5DF7-2786-DFD3-05970F83FB51}"/>
              </a:ext>
            </a:extLst>
          </p:cNvPr>
          <p:cNvSpPr/>
          <p:nvPr/>
        </p:nvSpPr>
        <p:spPr>
          <a:xfrm>
            <a:off x="330538" y="4004256"/>
            <a:ext cx="2572319" cy="1596569"/>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grpSp>
        <p:nvGrpSpPr>
          <p:cNvPr id="8" name="Group 7" descr="POSSIBLE DECISIONS BY WARDS IF NO POWERS ARE IN PLACE&#10;Meetings on ward can proactively discuss any new and existing patients where capacity may be a concern now or in the future&#10;1. Person has capacity but where deterioration may be expected as part of their diagnosis.&#10;then &#10;Discuss the importance of Power of Attorney and provide a list of solicitors with person and loved ones&#10;2. Staff identifies capacity concerns that may require legal authority to be obtained for discharge, Adult Support and Protection Issues or possible social care following discharge.&#10;then &#10;Referral to social work team made for care assessment to be completed and referral to mental health officer team&#10;3. Person may lack capacity but hopeful it will return, so keep watching brief.&#10;then &#10;Keep watching brief and take back to future meetings for discussion as needed&#10;">
            <a:extLst>
              <a:ext uri="{FF2B5EF4-FFF2-40B4-BE49-F238E27FC236}">
                <a16:creationId xmlns:a16="http://schemas.microsoft.com/office/drawing/2014/main" id="{D532A8A3-29FC-4118-E5AB-ADD92C6E6FCA}"/>
              </a:ext>
              <a:ext uri="{C183D7F6-B498-43B3-948B-1728B52AA6E4}">
                <adec:decorative xmlns:adec="http://schemas.microsoft.com/office/drawing/2017/decorative" val="0"/>
              </a:ext>
            </a:extLst>
          </p:cNvPr>
          <p:cNvGrpSpPr/>
          <p:nvPr/>
        </p:nvGrpSpPr>
        <p:grpSpPr>
          <a:xfrm>
            <a:off x="456915" y="2414113"/>
            <a:ext cx="11307198" cy="4141929"/>
            <a:chOff x="456915" y="2195038"/>
            <a:chExt cx="11307198" cy="4141929"/>
          </a:xfrm>
        </p:grpSpPr>
        <p:sp>
          <p:nvSpPr>
            <p:cNvPr id="29" name="TextBox 28" descr="&#10;">
              <a:extLst>
                <a:ext uri="{FF2B5EF4-FFF2-40B4-BE49-F238E27FC236}">
                  <a16:creationId xmlns:a16="http://schemas.microsoft.com/office/drawing/2014/main" id="{DB63656A-074E-2D0D-C131-7017409768B0}"/>
                </a:ext>
              </a:extLst>
            </p:cNvPr>
            <p:cNvSpPr txBox="1"/>
            <p:nvPr/>
          </p:nvSpPr>
          <p:spPr>
            <a:xfrm>
              <a:off x="2973198" y="2195038"/>
              <a:ext cx="5373363" cy="307777"/>
            </a:xfrm>
            <a:prstGeom prst="rect">
              <a:avLst/>
            </a:prstGeom>
            <a:noFill/>
          </p:spPr>
          <p:txBody>
            <a:bodyPr wrap="square" rtlCol="0">
              <a:spAutoFit/>
            </a:bodyPr>
            <a:lstStyle/>
            <a:p>
              <a:pPr algn="ctr"/>
              <a:r>
                <a:rPr lang="en-GB" sz="1400" b="1">
                  <a:solidFill>
                    <a:srgbClr val="3A7A7A"/>
                  </a:solidFill>
                </a:rPr>
                <a:t>POSSIBLE ACTIONS BY WARDS IF NO POWERS ARE IN PLACE</a:t>
              </a:r>
            </a:p>
          </p:txBody>
        </p:sp>
        <p:sp>
          <p:nvSpPr>
            <p:cNvPr id="5" name="Rectangle 4">
              <a:extLst>
                <a:ext uri="{FF2B5EF4-FFF2-40B4-BE49-F238E27FC236}">
                  <a16:creationId xmlns:a16="http://schemas.microsoft.com/office/drawing/2014/main" id="{B2CD0EE4-9AC8-79F7-F3CF-D6E95C5FA68E}"/>
                </a:ext>
              </a:extLst>
            </p:cNvPr>
            <p:cNvSpPr/>
            <p:nvPr/>
          </p:nvSpPr>
          <p:spPr>
            <a:xfrm>
              <a:off x="7957326" y="3949932"/>
              <a:ext cx="3806787" cy="1363583"/>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4" name="Rectangle 3">
              <a:extLst>
                <a:ext uri="{FF2B5EF4-FFF2-40B4-BE49-F238E27FC236}">
                  <a16:creationId xmlns:a16="http://schemas.microsoft.com/office/drawing/2014/main" id="{5E1F0668-9184-8849-97D8-610DB893D25C}"/>
                </a:ext>
              </a:extLst>
            </p:cNvPr>
            <p:cNvSpPr/>
            <p:nvPr/>
          </p:nvSpPr>
          <p:spPr>
            <a:xfrm>
              <a:off x="7986354" y="2654022"/>
              <a:ext cx="3777759" cy="1114959"/>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7" name="Rectangle: Rounded Corners 6">
              <a:extLst>
                <a:ext uri="{FF2B5EF4-FFF2-40B4-BE49-F238E27FC236}">
                  <a16:creationId xmlns:a16="http://schemas.microsoft.com/office/drawing/2014/main" id="{C8CD4FAB-1CB3-EC8C-2BCC-E86AA7D1BFC2}"/>
                </a:ext>
              </a:extLst>
            </p:cNvPr>
            <p:cNvSpPr/>
            <p:nvPr/>
          </p:nvSpPr>
          <p:spPr>
            <a:xfrm>
              <a:off x="456915" y="3888741"/>
              <a:ext cx="2343436" cy="137124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Meetings on wards can proactively discuss any new and existing patients where capacity may be a concern now or in the future.</a:t>
              </a:r>
            </a:p>
          </p:txBody>
        </p:sp>
        <p:sp>
          <p:nvSpPr>
            <p:cNvPr id="9" name="Rectangle: Rounded Corners 8">
              <a:extLst>
                <a:ext uri="{FF2B5EF4-FFF2-40B4-BE49-F238E27FC236}">
                  <a16:creationId xmlns:a16="http://schemas.microsoft.com/office/drawing/2014/main" id="{E8D56D3B-073A-8922-7D79-82FFB4A412F3}"/>
                </a:ext>
              </a:extLst>
            </p:cNvPr>
            <p:cNvSpPr/>
            <p:nvPr/>
          </p:nvSpPr>
          <p:spPr>
            <a:xfrm>
              <a:off x="8097556" y="2780582"/>
              <a:ext cx="3564000" cy="8604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Discuss the importance of Power of Attorney and provide a list of solicitors with person and loved ones.</a:t>
              </a:r>
            </a:p>
          </p:txBody>
        </p:sp>
        <p:sp>
          <p:nvSpPr>
            <p:cNvPr id="15" name="Rectangle 14">
              <a:extLst>
                <a:ext uri="{FF2B5EF4-FFF2-40B4-BE49-F238E27FC236}">
                  <a16:creationId xmlns:a16="http://schemas.microsoft.com/office/drawing/2014/main" id="{A0C1B7AE-AC08-02B3-8D75-4D3E86699DCC}"/>
                </a:ext>
              </a:extLst>
            </p:cNvPr>
            <p:cNvSpPr/>
            <p:nvPr/>
          </p:nvSpPr>
          <p:spPr>
            <a:xfrm>
              <a:off x="3681737" y="2654023"/>
              <a:ext cx="3777759" cy="1114958"/>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r>
                <a:rPr lang="en-GB" sz="1400">
                  <a:solidFill>
                    <a:schemeClr val="tx1">
                      <a:lumMod val="75000"/>
                      <a:lumOff val="25000"/>
                    </a:schemeClr>
                  </a:solidFill>
                </a:rPr>
                <a:t>1. Person has capacity but where deterioration may be expected as part of their diagnosis.</a:t>
              </a:r>
            </a:p>
          </p:txBody>
        </p:sp>
        <p:cxnSp>
          <p:nvCxnSpPr>
            <p:cNvPr id="16" name="Straight Arrow Connector 15">
              <a:extLst>
                <a:ext uri="{FF2B5EF4-FFF2-40B4-BE49-F238E27FC236}">
                  <a16:creationId xmlns:a16="http://schemas.microsoft.com/office/drawing/2014/main" id="{F55CB571-DF87-50C0-C3A7-598BD5C0B324}"/>
                </a:ext>
              </a:extLst>
            </p:cNvPr>
            <p:cNvCxnSpPr>
              <a:cxnSpLocks/>
              <a:stCxn id="15" idx="3"/>
            </p:cNvCxnSpPr>
            <p:nvPr/>
          </p:nvCxnSpPr>
          <p:spPr>
            <a:xfrm flipV="1">
              <a:off x="7459496" y="3202682"/>
              <a:ext cx="638060" cy="8820"/>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40318BEA-9F85-6CF2-2CF0-661093A6F644}"/>
                </a:ext>
              </a:extLst>
            </p:cNvPr>
            <p:cNvSpPr/>
            <p:nvPr/>
          </p:nvSpPr>
          <p:spPr>
            <a:xfrm>
              <a:off x="3681737" y="5508967"/>
              <a:ext cx="3777759" cy="828000"/>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r>
                <a:rPr lang="en-GB" sz="1400">
                  <a:solidFill>
                    <a:schemeClr val="tx1">
                      <a:lumMod val="75000"/>
                      <a:lumOff val="25000"/>
                    </a:schemeClr>
                  </a:solidFill>
                </a:rPr>
                <a:t>3. Person may lack capacity but hopeful it will return, so the MDT decides to keep monitoring capacity concerns before acting.</a:t>
              </a:r>
            </a:p>
          </p:txBody>
        </p:sp>
        <p:cxnSp>
          <p:nvCxnSpPr>
            <p:cNvPr id="22" name="Straight Arrow Connector 21">
              <a:extLst>
                <a:ext uri="{FF2B5EF4-FFF2-40B4-BE49-F238E27FC236}">
                  <a16:creationId xmlns:a16="http://schemas.microsoft.com/office/drawing/2014/main" id="{DC53C578-36FE-6C22-5D5B-451351F161FF}"/>
                </a:ext>
              </a:extLst>
            </p:cNvPr>
            <p:cNvCxnSpPr>
              <a:cxnSpLocks/>
              <a:stCxn id="7" idx="3"/>
              <a:endCxn id="23" idx="1"/>
            </p:cNvCxnSpPr>
            <p:nvPr/>
          </p:nvCxnSpPr>
          <p:spPr>
            <a:xfrm>
              <a:off x="2800351" y="4574365"/>
              <a:ext cx="881386" cy="30463"/>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24B7BF0-F84F-21CC-5549-6C231EBCA920}"/>
                </a:ext>
              </a:extLst>
            </p:cNvPr>
            <p:cNvSpPr/>
            <p:nvPr/>
          </p:nvSpPr>
          <p:spPr>
            <a:xfrm>
              <a:off x="3681737" y="3923037"/>
              <a:ext cx="3777759" cy="1363582"/>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r>
                <a:rPr lang="en-GB" sz="1400">
                  <a:solidFill>
                    <a:schemeClr val="tx1">
                      <a:lumMod val="75000"/>
                      <a:lumOff val="25000"/>
                    </a:schemeClr>
                  </a:solidFill>
                </a:rPr>
                <a:t>2. Staff identifies capacity concerns that may require legal authority to be obtained for discharge, Adult Support and Protection Issues or possible social care following discharge.</a:t>
              </a:r>
            </a:p>
          </p:txBody>
        </p:sp>
        <p:cxnSp>
          <p:nvCxnSpPr>
            <p:cNvPr id="24" name="Straight Arrow Connector 23">
              <a:extLst>
                <a:ext uri="{FF2B5EF4-FFF2-40B4-BE49-F238E27FC236}">
                  <a16:creationId xmlns:a16="http://schemas.microsoft.com/office/drawing/2014/main" id="{0962CF62-3C4D-EE0B-E1C8-B5CE6313C83F}"/>
                </a:ext>
              </a:extLst>
            </p:cNvPr>
            <p:cNvCxnSpPr>
              <a:cxnSpLocks/>
              <a:stCxn id="7" idx="3"/>
              <a:endCxn id="21" idx="1"/>
            </p:cNvCxnSpPr>
            <p:nvPr/>
          </p:nvCxnSpPr>
          <p:spPr>
            <a:xfrm>
              <a:off x="2800351" y="4574365"/>
              <a:ext cx="881386" cy="1348602"/>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5DF5BDF-153B-812C-CCBD-8536D72F5D3E}"/>
                </a:ext>
              </a:extLst>
            </p:cNvPr>
            <p:cNvCxnSpPr>
              <a:cxnSpLocks/>
              <a:stCxn id="7" idx="3"/>
              <a:endCxn id="15" idx="1"/>
            </p:cNvCxnSpPr>
            <p:nvPr/>
          </p:nvCxnSpPr>
          <p:spPr>
            <a:xfrm flipV="1">
              <a:off x="2800351" y="3211502"/>
              <a:ext cx="881386" cy="1362863"/>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73CBBED-461E-B181-146C-B76BCDB60E6B}"/>
                </a:ext>
              </a:extLst>
            </p:cNvPr>
            <p:cNvCxnSpPr>
              <a:cxnSpLocks/>
              <a:stCxn id="23" idx="3"/>
              <a:endCxn id="37" idx="1"/>
            </p:cNvCxnSpPr>
            <p:nvPr/>
          </p:nvCxnSpPr>
          <p:spPr>
            <a:xfrm flipV="1">
              <a:off x="7459496" y="4601870"/>
              <a:ext cx="638059" cy="2958"/>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sp>
          <p:nvSpPr>
            <p:cNvPr id="37" name="Rectangle: Rounded Corners 36">
              <a:extLst>
                <a:ext uri="{FF2B5EF4-FFF2-40B4-BE49-F238E27FC236}">
                  <a16:creationId xmlns:a16="http://schemas.microsoft.com/office/drawing/2014/main" id="{1CFFF757-BF6D-BE83-2878-04342A2EF73C}"/>
                </a:ext>
              </a:extLst>
            </p:cNvPr>
            <p:cNvSpPr/>
            <p:nvPr/>
          </p:nvSpPr>
          <p:spPr>
            <a:xfrm>
              <a:off x="8097555" y="4013270"/>
              <a:ext cx="3564000" cy="11772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effectLst/>
                </a:rPr>
                <a:t>A referral was made to the social work team for the care assessment to be completed and the mental health officer team.</a:t>
              </a:r>
              <a:endParaRPr lang="en-GB" sz="1400" b="1">
                <a:solidFill>
                  <a:srgbClr val="3A7A7A"/>
                </a:solidFill>
              </a:endParaRPr>
            </a:p>
          </p:txBody>
        </p:sp>
        <p:sp>
          <p:nvSpPr>
            <p:cNvPr id="42" name="Rectangle 41">
              <a:extLst>
                <a:ext uri="{FF2B5EF4-FFF2-40B4-BE49-F238E27FC236}">
                  <a16:creationId xmlns:a16="http://schemas.microsoft.com/office/drawing/2014/main" id="{9F3C1FF0-2D88-9231-C85B-0D7DD4752ED5}"/>
                </a:ext>
              </a:extLst>
            </p:cNvPr>
            <p:cNvSpPr/>
            <p:nvPr/>
          </p:nvSpPr>
          <p:spPr>
            <a:xfrm>
              <a:off x="8097556" y="5508967"/>
              <a:ext cx="3564000" cy="828000"/>
            </a:xfrm>
            <a:prstGeom prst="rect">
              <a:avLst/>
            </a:prstGeom>
            <a:solidFill>
              <a:schemeClr val="bg1"/>
            </a:solidFill>
            <a:ln w="38100">
              <a:solidFill>
                <a:schemeClr val="bg1">
                  <a:lumMod val="95000"/>
                </a:schemeClr>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a:solidFill>
                    <a:schemeClr val="tx1">
                      <a:lumMod val="75000"/>
                      <a:lumOff val="25000"/>
                    </a:schemeClr>
                  </a:solidFill>
                </a:rPr>
                <a:t>Keep watching brief and take back to future meetings for discussion as needed.</a:t>
              </a:r>
            </a:p>
          </p:txBody>
        </p:sp>
        <p:cxnSp>
          <p:nvCxnSpPr>
            <p:cNvPr id="43" name="Straight Arrow Connector 42">
              <a:extLst>
                <a:ext uri="{FF2B5EF4-FFF2-40B4-BE49-F238E27FC236}">
                  <a16:creationId xmlns:a16="http://schemas.microsoft.com/office/drawing/2014/main" id="{A1B07D60-6128-2A08-E047-4BCDEE3762CB}"/>
                </a:ext>
              </a:extLst>
            </p:cNvPr>
            <p:cNvCxnSpPr>
              <a:cxnSpLocks/>
              <a:stCxn id="21" idx="3"/>
              <a:endCxn id="42" idx="1"/>
            </p:cNvCxnSpPr>
            <p:nvPr/>
          </p:nvCxnSpPr>
          <p:spPr>
            <a:xfrm>
              <a:off x="7459496" y="5922967"/>
              <a:ext cx="638060" cy="0"/>
            </a:xfrm>
            <a:prstGeom prst="straightConnector1">
              <a:avLst/>
            </a:prstGeom>
            <a:ln w="19050">
              <a:solidFill>
                <a:srgbClr val="3A7A7A"/>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52668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BAD74-7768-001E-7C5E-20C949CB1453}"/>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99CD5C3D-3C08-2250-3641-59BA88B7EF9A}"/>
              </a:ext>
            </a:extLst>
          </p:cNvPr>
          <p:cNvSpPr/>
          <p:nvPr/>
        </p:nvSpPr>
        <p:spPr>
          <a:xfrm>
            <a:off x="2620965" y="2059949"/>
            <a:ext cx="3094035" cy="2576048"/>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20" name="Content Placeholder 3" descr="&#10;">
            <a:extLst>
              <a:ext uri="{FF2B5EF4-FFF2-40B4-BE49-F238E27FC236}">
                <a16:creationId xmlns:a16="http://schemas.microsoft.com/office/drawing/2014/main" id="{AAB58963-F3D5-F5A8-6DD1-99D1A9B1B49B}"/>
              </a:ext>
            </a:extLst>
          </p:cNvPr>
          <p:cNvSpPr txBox="1">
            <a:spLocks/>
          </p:cNvSpPr>
          <p:nvPr/>
        </p:nvSpPr>
        <p:spPr>
          <a:xfrm>
            <a:off x="3971365" y="25400"/>
            <a:ext cx="7973541"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How to proceed to a case conference?</a:t>
            </a:r>
          </a:p>
        </p:txBody>
      </p:sp>
      <p:sp>
        <p:nvSpPr>
          <p:cNvPr id="54" name="Content Placeholder 3">
            <a:extLst>
              <a:ext uri="{FF2B5EF4-FFF2-40B4-BE49-F238E27FC236}">
                <a16:creationId xmlns:a16="http://schemas.microsoft.com/office/drawing/2014/main" id="{BB6F6324-A451-B1A8-D26E-5CBED0F7979A}"/>
              </a:ext>
            </a:extLst>
          </p:cNvPr>
          <p:cNvSpPr txBox="1">
            <a:spLocks/>
          </p:cNvSpPr>
          <p:nvPr/>
        </p:nvSpPr>
        <p:spPr>
          <a:xfrm>
            <a:off x="6089342" y="903068"/>
            <a:ext cx="5652887" cy="45031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A Case Conference is a key decision-making mechanism about what path to pursue to apply for the legal authority required to discharge an adult who lacks the capacity to make their own care decisions – including where they will live.  In some circumstances, under ‘Home First’  and ‘Discharge to Assess’ principles it may be appropriate to convene this conference as part of the overall assessment process.  It is important decision making is recorded appropriately.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A Case Conference should consider whether 13ZA could be utilised to support discharge and, if not – whether a private guardianship application or local authority guardianship may be appropriate.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There is a relatively standard list of things to prepare and considerations to make ahead of a case conference – this is to ensure that an informed decision can be made, and that the decision can be appropriately recorded, defended and audited.  </a:t>
            </a:r>
          </a:p>
          <a:p>
            <a:pPr algn="l"/>
            <a:endParaRPr lang="en-GB" sz="1600" dirty="0">
              <a:solidFill>
                <a:schemeClr val="tx1">
                  <a:lumMod val="75000"/>
                  <a:lumOff val="25000"/>
                </a:schemeClr>
              </a:solidFill>
            </a:endParaRPr>
          </a:p>
          <a:p>
            <a:pPr algn="l"/>
            <a:endParaRPr lang="en-GB" sz="1600" dirty="0">
              <a:solidFill>
                <a:schemeClr val="tx1">
                  <a:lumMod val="75000"/>
                  <a:lumOff val="25000"/>
                </a:schemeClr>
              </a:solidFill>
            </a:endParaRPr>
          </a:p>
        </p:txBody>
      </p:sp>
      <p:sp>
        <p:nvSpPr>
          <p:cNvPr id="19" name="Arrow: Right 18">
            <a:extLst>
              <a:ext uri="{FF2B5EF4-FFF2-40B4-BE49-F238E27FC236}">
                <a16:creationId xmlns:a16="http://schemas.microsoft.com/office/drawing/2014/main" id="{46DFE8BB-3B61-B215-FB7E-B591CDB52122}"/>
              </a:ext>
            </a:extLst>
          </p:cNvPr>
          <p:cNvSpPr/>
          <p:nvPr/>
        </p:nvSpPr>
        <p:spPr>
          <a:xfrm rot="5400000">
            <a:off x="-2071189" y="2350589"/>
            <a:ext cx="6249365" cy="2106988"/>
          </a:xfrm>
          <a:prstGeom prst="rightArrow">
            <a:avLst>
              <a:gd name="adj1" fmla="val 80986"/>
              <a:gd name="adj2" fmla="val 27849"/>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00"/>
          </a:p>
        </p:txBody>
      </p:sp>
      <p:cxnSp>
        <p:nvCxnSpPr>
          <p:cNvPr id="2" name="Connector: Elbow 1">
            <a:extLst>
              <a:ext uri="{FF2B5EF4-FFF2-40B4-BE49-F238E27FC236}">
                <a16:creationId xmlns:a16="http://schemas.microsoft.com/office/drawing/2014/main" id="{5FC8A4E6-4F4B-92EE-BD20-107DBF85CD2F}"/>
              </a:ext>
            </a:extLst>
          </p:cNvPr>
          <p:cNvCxnSpPr>
            <a:cxnSpLocks/>
            <a:endCxn id="9" idx="0"/>
          </p:cNvCxnSpPr>
          <p:nvPr/>
        </p:nvCxnSpPr>
        <p:spPr>
          <a:xfrm>
            <a:off x="4305945" y="5342827"/>
            <a:ext cx="3203014" cy="341392"/>
          </a:xfrm>
          <a:prstGeom prst="bentConnector2">
            <a:avLst/>
          </a:prstGeom>
          <a:ln w="19050">
            <a:solidFill>
              <a:srgbClr val="767676"/>
            </a:solidFill>
            <a:tailEnd type="triangle"/>
          </a:ln>
        </p:spPr>
        <p:style>
          <a:lnRef idx="1">
            <a:schemeClr val="accent2"/>
          </a:lnRef>
          <a:fillRef idx="0">
            <a:schemeClr val="accent2"/>
          </a:fillRef>
          <a:effectRef idx="0">
            <a:schemeClr val="accent2"/>
          </a:effectRef>
          <a:fontRef idx="minor">
            <a:schemeClr val="tx1"/>
          </a:fontRef>
        </p:style>
      </p:cxnSp>
      <p:sp>
        <p:nvSpPr>
          <p:cNvPr id="3" name="Rectangle: Rounded Corners 2">
            <a:extLst>
              <a:ext uri="{FF2B5EF4-FFF2-40B4-BE49-F238E27FC236}">
                <a16:creationId xmlns:a16="http://schemas.microsoft.com/office/drawing/2014/main" id="{5A094EDA-6E10-FBB5-8FE7-720D4D4CDA71}"/>
              </a:ext>
            </a:extLst>
          </p:cNvPr>
          <p:cNvSpPr/>
          <p:nvPr/>
        </p:nvSpPr>
        <p:spPr>
          <a:xfrm>
            <a:off x="178685" y="551529"/>
            <a:ext cx="2098025" cy="1099195"/>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Capacity concerns identified and capacity is assessed</a:t>
            </a:r>
          </a:p>
        </p:txBody>
      </p:sp>
      <p:cxnSp>
        <p:nvCxnSpPr>
          <p:cNvPr id="4" name="Straight Arrow Connector 3">
            <a:extLst>
              <a:ext uri="{FF2B5EF4-FFF2-40B4-BE49-F238E27FC236}">
                <a16:creationId xmlns:a16="http://schemas.microsoft.com/office/drawing/2014/main" id="{69B7EF69-3668-CF60-1521-D7FC7F4772CF}"/>
              </a:ext>
            </a:extLst>
          </p:cNvPr>
          <p:cNvCxnSpPr>
            <a:cxnSpLocks/>
            <a:stCxn id="3" idx="2"/>
            <a:endCxn id="5" idx="0"/>
          </p:cNvCxnSpPr>
          <p:nvPr/>
        </p:nvCxnSpPr>
        <p:spPr>
          <a:xfrm>
            <a:off x="1227698" y="1650724"/>
            <a:ext cx="0" cy="565483"/>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Rounded Corners 4">
            <a:extLst>
              <a:ext uri="{FF2B5EF4-FFF2-40B4-BE49-F238E27FC236}">
                <a16:creationId xmlns:a16="http://schemas.microsoft.com/office/drawing/2014/main" id="{4E4C2925-3DCD-4FA3-B10C-902C298F2965}"/>
              </a:ext>
            </a:extLst>
          </p:cNvPr>
          <p:cNvSpPr/>
          <p:nvPr/>
        </p:nvSpPr>
        <p:spPr>
          <a:xfrm>
            <a:off x="178685" y="2216207"/>
            <a:ext cx="2098025" cy="112256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Determine whether legal authority already exists</a:t>
            </a:r>
          </a:p>
        </p:txBody>
      </p:sp>
      <p:sp>
        <p:nvSpPr>
          <p:cNvPr id="6" name="Arrow: Down 5">
            <a:extLst>
              <a:ext uri="{FF2B5EF4-FFF2-40B4-BE49-F238E27FC236}">
                <a16:creationId xmlns:a16="http://schemas.microsoft.com/office/drawing/2014/main" id="{255EE4E9-19C5-1971-CE68-F2CE14AC8F3C}"/>
              </a:ext>
            </a:extLst>
          </p:cNvPr>
          <p:cNvSpPr/>
          <p:nvPr/>
        </p:nvSpPr>
        <p:spPr>
          <a:xfrm>
            <a:off x="178686" y="5684219"/>
            <a:ext cx="2106989" cy="725138"/>
          </a:xfrm>
          <a:prstGeom prst="downArrow">
            <a:avLst>
              <a:gd name="adj1" fmla="val 93785"/>
              <a:gd name="adj2" fmla="val 23542"/>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Section 13ZA*</a:t>
            </a:r>
          </a:p>
        </p:txBody>
      </p:sp>
      <p:sp>
        <p:nvSpPr>
          <p:cNvPr id="7" name="Rectangle: Rounded Corners 6">
            <a:extLst>
              <a:ext uri="{FF2B5EF4-FFF2-40B4-BE49-F238E27FC236}">
                <a16:creationId xmlns:a16="http://schemas.microsoft.com/office/drawing/2014/main" id="{6D13823E-3253-6809-D763-2D7D907C74C1}"/>
              </a:ext>
            </a:extLst>
          </p:cNvPr>
          <p:cNvSpPr/>
          <p:nvPr/>
        </p:nvSpPr>
        <p:spPr>
          <a:xfrm>
            <a:off x="178685" y="3904257"/>
            <a:ext cx="2098025" cy="1232682"/>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Case Conference - deciding what to pursue</a:t>
            </a:r>
          </a:p>
        </p:txBody>
      </p:sp>
      <p:sp>
        <p:nvSpPr>
          <p:cNvPr id="8" name="Arrow: Down 7">
            <a:extLst>
              <a:ext uri="{FF2B5EF4-FFF2-40B4-BE49-F238E27FC236}">
                <a16:creationId xmlns:a16="http://schemas.microsoft.com/office/drawing/2014/main" id="{747E0C63-5862-7A9F-F9E2-2FD7ADC1C66A}"/>
              </a:ext>
            </a:extLst>
          </p:cNvPr>
          <p:cNvSpPr/>
          <p:nvPr/>
        </p:nvSpPr>
        <p:spPr>
          <a:xfrm>
            <a:off x="3317075" y="5684219"/>
            <a:ext cx="2106989" cy="725138"/>
          </a:xfrm>
          <a:prstGeom prst="downArrow">
            <a:avLst>
              <a:gd name="adj1" fmla="val 91649"/>
              <a:gd name="adj2" fmla="val 24934"/>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Private guardianship</a:t>
            </a:r>
          </a:p>
        </p:txBody>
      </p:sp>
      <p:sp>
        <p:nvSpPr>
          <p:cNvPr id="9" name="Arrow: Down 8">
            <a:extLst>
              <a:ext uri="{FF2B5EF4-FFF2-40B4-BE49-F238E27FC236}">
                <a16:creationId xmlns:a16="http://schemas.microsoft.com/office/drawing/2014/main" id="{C4B43102-A154-A975-B038-7C1EF26AF1DA}"/>
              </a:ext>
            </a:extLst>
          </p:cNvPr>
          <p:cNvSpPr/>
          <p:nvPr/>
        </p:nvSpPr>
        <p:spPr>
          <a:xfrm>
            <a:off x="6455464" y="5684219"/>
            <a:ext cx="2106989" cy="725138"/>
          </a:xfrm>
          <a:prstGeom prst="downArrow">
            <a:avLst>
              <a:gd name="adj1" fmla="val 90581"/>
              <a:gd name="adj2" fmla="val 22149"/>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Local Authority guardianship</a:t>
            </a:r>
          </a:p>
        </p:txBody>
      </p:sp>
      <p:sp>
        <p:nvSpPr>
          <p:cNvPr id="10" name="Rectangle: Rounded Corners 9">
            <a:extLst>
              <a:ext uri="{FF2B5EF4-FFF2-40B4-BE49-F238E27FC236}">
                <a16:creationId xmlns:a16="http://schemas.microsoft.com/office/drawing/2014/main" id="{4B0C4BB2-7FB2-0AE7-CB90-688A6F7A97C3}"/>
              </a:ext>
            </a:extLst>
          </p:cNvPr>
          <p:cNvSpPr/>
          <p:nvPr/>
        </p:nvSpPr>
        <p:spPr>
          <a:xfrm>
            <a:off x="3271818" y="551528"/>
            <a:ext cx="2581511" cy="1099195"/>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Discuss Powers of Attorney with person and loved ones</a:t>
            </a:r>
          </a:p>
        </p:txBody>
      </p:sp>
      <p:sp>
        <p:nvSpPr>
          <p:cNvPr id="11" name="Rectangle: Rounded Corners 10">
            <a:extLst>
              <a:ext uri="{FF2B5EF4-FFF2-40B4-BE49-F238E27FC236}">
                <a16:creationId xmlns:a16="http://schemas.microsoft.com/office/drawing/2014/main" id="{9D9DBD2E-1D70-DB6E-05DF-A4F402B5185A}"/>
              </a:ext>
            </a:extLst>
          </p:cNvPr>
          <p:cNvSpPr/>
          <p:nvPr/>
        </p:nvSpPr>
        <p:spPr>
          <a:xfrm>
            <a:off x="2166622" y="1140125"/>
            <a:ext cx="1112896" cy="544587"/>
          </a:xfrm>
          <a:prstGeom prst="roundRect">
            <a:avLst/>
          </a:prstGeom>
          <a:noFill/>
          <a:ln w="38100">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a:solidFill>
                  <a:schemeClr val="tx1">
                    <a:lumMod val="75000"/>
                    <a:lumOff val="25000"/>
                  </a:schemeClr>
                </a:solidFill>
              </a:rPr>
              <a:t>Has capacity</a:t>
            </a:r>
          </a:p>
        </p:txBody>
      </p:sp>
      <p:cxnSp>
        <p:nvCxnSpPr>
          <p:cNvPr id="12" name="Straight Arrow Connector 11">
            <a:extLst>
              <a:ext uri="{FF2B5EF4-FFF2-40B4-BE49-F238E27FC236}">
                <a16:creationId xmlns:a16="http://schemas.microsoft.com/office/drawing/2014/main" id="{4133C1E5-4C16-15A6-E727-1ABBA1CEEED6}"/>
              </a:ext>
            </a:extLst>
          </p:cNvPr>
          <p:cNvCxnSpPr>
            <a:cxnSpLocks/>
            <a:stCxn id="3" idx="3"/>
            <a:endCxn id="10" idx="1"/>
          </p:cNvCxnSpPr>
          <p:nvPr/>
        </p:nvCxnSpPr>
        <p:spPr>
          <a:xfrm flipV="1">
            <a:off x="2276710" y="1101126"/>
            <a:ext cx="995108" cy="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1DE728E-9F4D-4C05-FF34-33C3A079D1D6}"/>
              </a:ext>
            </a:extLst>
          </p:cNvPr>
          <p:cNvCxnSpPr>
            <a:cxnSpLocks/>
            <a:stCxn id="5" idx="2"/>
            <a:endCxn id="7" idx="0"/>
          </p:cNvCxnSpPr>
          <p:nvPr/>
        </p:nvCxnSpPr>
        <p:spPr>
          <a:xfrm>
            <a:off x="1227698" y="3338774"/>
            <a:ext cx="0" cy="565483"/>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1A48C1E-4B70-366E-85FD-10A9500659CE}"/>
              </a:ext>
            </a:extLst>
          </p:cNvPr>
          <p:cNvCxnSpPr>
            <a:cxnSpLocks/>
            <a:stCxn id="7" idx="2"/>
            <a:endCxn id="6" idx="0"/>
          </p:cNvCxnSpPr>
          <p:nvPr/>
        </p:nvCxnSpPr>
        <p:spPr>
          <a:xfrm>
            <a:off x="1227698" y="5136939"/>
            <a:ext cx="4483" cy="54728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or: Elbow 14">
            <a:extLst>
              <a:ext uri="{FF2B5EF4-FFF2-40B4-BE49-F238E27FC236}">
                <a16:creationId xmlns:a16="http://schemas.microsoft.com/office/drawing/2014/main" id="{AD08340F-7CFC-33B0-179D-47709D23A9C9}"/>
              </a:ext>
            </a:extLst>
          </p:cNvPr>
          <p:cNvCxnSpPr>
            <a:cxnSpLocks/>
            <a:endCxn id="8" idx="0"/>
          </p:cNvCxnSpPr>
          <p:nvPr/>
        </p:nvCxnSpPr>
        <p:spPr>
          <a:xfrm>
            <a:off x="1246631" y="5342827"/>
            <a:ext cx="3123939" cy="341392"/>
          </a:xfrm>
          <a:prstGeom prst="bentConnector2">
            <a:avLst/>
          </a:prstGeom>
          <a:ln w="19050">
            <a:solidFill>
              <a:srgbClr val="767676"/>
            </a:solidFill>
            <a:tailEnd type="triangle"/>
          </a:ln>
        </p:spPr>
        <p:style>
          <a:lnRef idx="1">
            <a:schemeClr val="accent2"/>
          </a:lnRef>
          <a:fillRef idx="0">
            <a:schemeClr val="accent2"/>
          </a:fillRef>
          <a:effectRef idx="0">
            <a:schemeClr val="accent2"/>
          </a:effectRef>
          <a:fontRef idx="minor">
            <a:schemeClr val="tx1"/>
          </a:fontRef>
        </p:style>
      </p:cxnSp>
      <p:sp>
        <p:nvSpPr>
          <p:cNvPr id="17" name="Rectangle: Rounded Corners 16">
            <a:extLst>
              <a:ext uri="{FF2B5EF4-FFF2-40B4-BE49-F238E27FC236}">
                <a16:creationId xmlns:a16="http://schemas.microsoft.com/office/drawing/2014/main" id="{DDE49258-C7A9-6174-BB72-9ABECC97F913}"/>
              </a:ext>
            </a:extLst>
          </p:cNvPr>
          <p:cNvSpPr/>
          <p:nvPr/>
        </p:nvSpPr>
        <p:spPr>
          <a:xfrm>
            <a:off x="161578" y="6391049"/>
            <a:ext cx="4018011" cy="466951"/>
          </a:xfrm>
          <a:prstGeom prst="roundRect">
            <a:avLst/>
          </a:prstGeom>
          <a:noFill/>
          <a:ln w="38100">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a:solidFill>
                  <a:schemeClr val="tx1">
                    <a:lumMod val="75000"/>
                    <a:lumOff val="25000"/>
                  </a:schemeClr>
                </a:solidFill>
              </a:rPr>
              <a:t>*With guardianship pursued after discharge.</a:t>
            </a:r>
          </a:p>
        </p:txBody>
      </p:sp>
      <p:sp>
        <p:nvSpPr>
          <p:cNvPr id="22" name="Content Placeholder 3">
            <a:extLst>
              <a:ext uri="{FF2B5EF4-FFF2-40B4-BE49-F238E27FC236}">
                <a16:creationId xmlns:a16="http://schemas.microsoft.com/office/drawing/2014/main" id="{61532EF0-AA2C-9936-71A9-3658B0D75FDB}"/>
              </a:ext>
            </a:extLst>
          </p:cNvPr>
          <p:cNvSpPr txBox="1">
            <a:spLocks/>
          </p:cNvSpPr>
          <p:nvPr/>
        </p:nvSpPr>
        <p:spPr>
          <a:xfrm>
            <a:off x="2824670" y="2474058"/>
            <a:ext cx="2756846" cy="171482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Areas across Scotland vary in who does what in preparing for and participating in a Case Conference. This depends on how their social work and Mental Health Officer teams are structured.</a:t>
            </a:r>
          </a:p>
        </p:txBody>
      </p:sp>
      <p:sp>
        <p:nvSpPr>
          <p:cNvPr id="16" name="Arrow: Down 15">
            <a:extLst>
              <a:ext uri="{FF2B5EF4-FFF2-40B4-BE49-F238E27FC236}">
                <a16:creationId xmlns:a16="http://schemas.microsoft.com/office/drawing/2014/main" id="{610E9E8B-09E7-7560-1152-0F9C7661C69E}"/>
              </a:ext>
            </a:extLst>
          </p:cNvPr>
          <p:cNvSpPr/>
          <p:nvPr/>
        </p:nvSpPr>
        <p:spPr>
          <a:xfrm>
            <a:off x="9593852" y="5684219"/>
            <a:ext cx="2106989" cy="725138"/>
          </a:xfrm>
          <a:prstGeom prst="downArrow">
            <a:avLst>
              <a:gd name="adj1" fmla="val 90581"/>
              <a:gd name="adj2" fmla="val 22149"/>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600" b="1">
                <a:solidFill>
                  <a:srgbClr val="3A7A7A"/>
                </a:solidFill>
              </a:rPr>
              <a:t>No action/other action</a:t>
            </a:r>
          </a:p>
        </p:txBody>
      </p:sp>
      <p:cxnSp>
        <p:nvCxnSpPr>
          <p:cNvPr id="21" name="Connector: Elbow 20">
            <a:extLst>
              <a:ext uri="{FF2B5EF4-FFF2-40B4-BE49-F238E27FC236}">
                <a16:creationId xmlns:a16="http://schemas.microsoft.com/office/drawing/2014/main" id="{522AB2C2-677C-FBEE-948E-3140FC2FB7B4}"/>
              </a:ext>
            </a:extLst>
          </p:cNvPr>
          <p:cNvCxnSpPr>
            <a:cxnSpLocks/>
            <a:endCxn id="16" idx="0"/>
          </p:cNvCxnSpPr>
          <p:nvPr/>
        </p:nvCxnSpPr>
        <p:spPr>
          <a:xfrm>
            <a:off x="6647287" y="5342827"/>
            <a:ext cx="4000060" cy="341392"/>
          </a:xfrm>
          <a:prstGeom prst="bentConnector2">
            <a:avLst/>
          </a:prstGeom>
          <a:ln w="19050">
            <a:solidFill>
              <a:srgbClr val="767676"/>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49336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D0740-0E26-04D1-4D86-8DEE7DD4BD2E}"/>
            </a:ext>
          </a:extLst>
        </p:cNvPr>
        <p:cNvGrpSpPr/>
        <p:nvPr/>
      </p:nvGrpSpPr>
      <p:grpSpPr>
        <a:xfrm>
          <a:off x="0" y="0"/>
          <a:ext cx="0" cy="0"/>
          <a:chOff x="0" y="0"/>
          <a:chExt cx="0" cy="0"/>
        </a:xfrm>
      </p:grpSpPr>
      <p:sp>
        <p:nvSpPr>
          <p:cNvPr id="20" name="Content Placeholder 3" descr="&#10;">
            <a:extLst>
              <a:ext uri="{FF2B5EF4-FFF2-40B4-BE49-F238E27FC236}">
                <a16:creationId xmlns:a16="http://schemas.microsoft.com/office/drawing/2014/main" id="{FE4C7A68-2455-8C41-6D4D-E5B7EEDBD7ED}"/>
              </a:ext>
            </a:extLst>
          </p:cNvPr>
          <p:cNvSpPr txBox="1">
            <a:spLocks/>
          </p:cNvSpPr>
          <p:nvPr/>
        </p:nvSpPr>
        <p:spPr>
          <a:xfrm>
            <a:off x="3971365" y="25400"/>
            <a:ext cx="7973541"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is needed to inform a Case Conference?</a:t>
            </a:r>
          </a:p>
        </p:txBody>
      </p:sp>
      <p:sp>
        <p:nvSpPr>
          <p:cNvPr id="77" name="Content Placeholder 3">
            <a:extLst>
              <a:ext uri="{FF2B5EF4-FFF2-40B4-BE49-F238E27FC236}">
                <a16:creationId xmlns:a16="http://schemas.microsoft.com/office/drawing/2014/main" id="{6F6E34C3-8C5F-D3D9-4FC4-6E2DC41194BF}"/>
              </a:ext>
            </a:extLst>
          </p:cNvPr>
          <p:cNvSpPr txBox="1">
            <a:spLocks/>
          </p:cNvSpPr>
          <p:nvPr/>
        </p:nvSpPr>
        <p:spPr>
          <a:xfrm>
            <a:off x="247094" y="365418"/>
            <a:ext cx="11452770" cy="666750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An up-to-date social work assessment needs to be available that advises what care someone needs post-discharge.</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A suitably qualified opinion is available on the individual's capacity regarding the decisions they are asked to make.</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A record of the Section 47 certificate (if relevant).</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A referral to Advocacy has been made.</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An explanation to the person and their loved ones has occurred about what 13ZA is and what the proposed care plan is – and their views on this obtained.</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If an application for guardianship is required, this should be discussed with relevant others re. private and local authority applications.</a:t>
            </a:r>
          </a:p>
          <a:p>
            <a:pPr marL="285750" indent="-285750" algn="l">
              <a:spcAft>
                <a:spcPts val="1800"/>
              </a:spcAft>
              <a:buClr>
                <a:srgbClr val="3A7A7A"/>
              </a:buClr>
              <a:buFont typeface="Wingdings" panose="05000000000000000000" pitchFamily="2" charset="2"/>
              <a:buChar char="ü"/>
            </a:pPr>
            <a:r>
              <a:rPr lang="en-GB" sz="2400" dirty="0">
                <a:solidFill>
                  <a:schemeClr val="tx1">
                    <a:lumMod val="75000"/>
                    <a:lumOff val="25000"/>
                  </a:schemeClr>
                </a:solidFill>
              </a:rPr>
              <a:t>Identification and invitation of the relevant participants to attend the conference (and views sought from those unable to attend).</a:t>
            </a:r>
          </a:p>
        </p:txBody>
      </p:sp>
    </p:spTree>
    <p:extLst>
      <p:ext uri="{BB962C8B-B14F-4D97-AF65-F5344CB8AC3E}">
        <p14:creationId xmlns:p14="http://schemas.microsoft.com/office/powerpoint/2010/main" val="988123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91FD9-9C70-19E8-93A3-59E3E9BB847E}"/>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630673D0-2E8D-7898-66C9-890D9A97BAEC}"/>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10AEBCE0-7546-91BF-4A5F-B462AC42FA17}"/>
              </a:ext>
            </a:extLst>
          </p:cNvPr>
          <p:cNvSpPr txBox="1"/>
          <p:nvPr/>
        </p:nvSpPr>
        <p:spPr>
          <a:xfrm>
            <a:off x="4445971" y="2949888"/>
            <a:ext cx="5860079" cy="713722"/>
          </a:xfrm>
          <a:prstGeom prst="rect">
            <a:avLst/>
          </a:prstGeom>
          <a:noFill/>
        </p:spPr>
        <p:txBody>
          <a:bodyPr wrap="square">
            <a:spAutoFit/>
          </a:bodyPr>
          <a:lstStyle/>
          <a:p>
            <a:pPr>
              <a:lnSpc>
                <a:spcPct val="115000"/>
              </a:lnSpc>
              <a:spcAft>
                <a:spcPts val="1800"/>
              </a:spcAft>
            </a:pPr>
            <a:r>
              <a:rPr lang="en-GB">
                <a:solidFill>
                  <a:schemeClr val="bg1"/>
                </a:solidFill>
              </a:rPr>
              <a:t>The role of advocacy in decision making where capacity is a concern.</a:t>
            </a:r>
          </a:p>
        </p:txBody>
      </p:sp>
      <p:sp>
        <p:nvSpPr>
          <p:cNvPr id="4" name="TextBox 3">
            <a:extLst>
              <a:ext uri="{FF2B5EF4-FFF2-40B4-BE49-F238E27FC236}">
                <a16:creationId xmlns:a16="http://schemas.microsoft.com/office/drawing/2014/main" id="{6934DCE3-E72F-8112-C3DE-43E8BF6DE988}"/>
              </a:ext>
            </a:extLst>
          </p:cNvPr>
          <p:cNvSpPr txBox="1"/>
          <p:nvPr/>
        </p:nvSpPr>
        <p:spPr>
          <a:xfrm>
            <a:off x="214563" y="3059101"/>
            <a:ext cx="3481136" cy="462499"/>
          </a:xfrm>
          <a:prstGeom prst="rect">
            <a:avLst/>
          </a:prstGeom>
          <a:noFill/>
        </p:spPr>
        <p:txBody>
          <a:bodyPr wrap="square">
            <a:spAutoFit/>
          </a:bodyPr>
          <a:lstStyle/>
          <a:p>
            <a:pPr algn="ctr">
              <a:lnSpc>
                <a:spcPct val="115000"/>
              </a:lnSpc>
              <a:spcAft>
                <a:spcPts val="1800"/>
              </a:spcAft>
            </a:pPr>
            <a:r>
              <a:rPr lang="en-GB" sz="2200" b="1">
                <a:solidFill>
                  <a:schemeClr val="bg1"/>
                </a:solidFill>
              </a:rPr>
              <a:t>Advocacy</a:t>
            </a:r>
          </a:p>
        </p:txBody>
      </p:sp>
    </p:spTree>
    <p:extLst>
      <p:ext uri="{BB962C8B-B14F-4D97-AF65-F5344CB8AC3E}">
        <p14:creationId xmlns:p14="http://schemas.microsoft.com/office/powerpoint/2010/main" val="656571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4A63E-D355-991C-D189-F5509191A8EB}"/>
            </a:ext>
          </a:extLst>
        </p:cNvPr>
        <p:cNvGrpSpPr/>
        <p:nvPr/>
      </p:nvGrpSpPr>
      <p:grpSpPr>
        <a:xfrm>
          <a:off x="0" y="0"/>
          <a:ext cx="0" cy="0"/>
          <a:chOff x="0" y="0"/>
          <a:chExt cx="0" cy="0"/>
        </a:xfrm>
      </p:grpSpPr>
      <p:sp>
        <p:nvSpPr>
          <p:cNvPr id="20" name="Content Placeholder 3">
            <a:extLst>
              <a:ext uri="{FF2B5EF4-FFF2-40B4-BE49-F238E27FC236}">
                <a16:creationId xmlns:a16="http://schemas.microsoft.com/office/drawing/2014/main" id="{F92326C9-BCC9-B168-3AD9-E88EBAF6A43A}"/>
              </a:ext>
            </a:extLst>
          </p:cNvPr>
          <p:cNvSpPr txBox="1">
            <a:spLocks/>
          </p:cNvSpPr>
          <p:nvPr/>
        </p:nvSpPr>
        <p:spPr>
          <a:xfrm>
            <a:off x="8458200" y="-3626"/>
            <a:ext cx="3486706"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Role of advocacy</a:t>
            </a:r>
          </a:p>
        </p:txBody>
      </p:sp>
      <p:sp>
        <p:nvSpPr>
          <p:cNvPr id="2" name="Rectangle 1">
            <a:extLst>
              <a:ext uri="{FF2B5EF4-FFF2-40B4-BE49-F238E27FC236}">
                <a16:creationId xmlns:a16="http://schemas.microsoft.com/office/drawing/2014/main" id="{734603DD-9128-98AD-0761-EA7E25572654}"/>
              </a:ext>
            </a:extLst>
          </p:cNvPr>
          <p:cNvSpPr/>
          <p:nvPr/>
        </p:nvSpPr>
        <p:spPr>
          <a:xfrm>
            <a:off x="424683" y="1609261"/>
            <a:ext cx="11357148" cy="1054100"/>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3" name="Rectangle: Rounded Corners 2">
            <a:extLst>
              <a:ext uri="{FF2B5EF4-FFF2-40B4-BE49-F238E27FC236}">
                <a16:creationId xmlns:a16="http://schemas.microsoft.com/office/drawing/2014/main" id="{9B3C83B7-F631-5E21-A9E8-ECDDE8C0648D}"/>
              </a:ext>
            </a:extLst>
          </p:cNvPr>
          <p:cNvSpPr/>
          <p:nvPr/>
        </p:nvSpPr>
        <p:spPr>
          <a:xfrm>
            <a:off x="522514" y="1783419"/>
            <a:ext cx="11132457" cy="669494"/>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l"/>
            <a:r>
              <a:rPr lang="en-GB" sz="1400" b="1">
                <a:solidFill>
                  <a:srgbClr val="3A7A7A"/>
                </a:solidFill>
              </a:rPr>
              <a:t>Advocacy aims to “help individuals gain increased confidence and assertiveness so that, where possible, they feel able to self-advocate when the need arises”. It is not an advice service – </a:t>
            </a:r>
            <a:r>
              <a:rPr lang="en-GB" sz="1400" b="1">
                <a:solidFill>
                  <a:srgbClr val="3A7A7A"/>
                </a:solidFill>
                <a:effectLst/>
              </a:rPr>
              <a:t>it does not advise the person </a:t>
            </a:r>
            <a:r>
              <a:rPr lang="en-GB" sz="1400" b="1">
                <a:solidFill>
                  <a:srgbClr val="3A7A7A"/>
                </a:solidFill>
              </a:rPr>
              <a:t>on what decisions to make. </a:t>
            </a:r>
          </a:p>
        </p:txBody>
      </p:sp>
      <p:sp>
        <p:nvSpPr>
          <p:cNvPr id="6" name="Rectangle 5">
            <a:extLst>
              <a:ext uri="{FF2B5EF4-FFF2-40B4-BE49-F238E27FC236}">
                <a16:creationId xmlns:a16="http://schemas.microsoft.com/office/drawing/2014/main" id="{18975BAD-E0C1-8E1B-1130-B5E0F37C7726}"/>
              </a:ext>
            </a:extLst>
          </p:cNvPr>
          <p:cNvSpPr/>
          <p:nvPr/>
        </p:nvSpPr>
        <p:spPr>
          <a:xfrm>
            <a:off x="7958138" y="2817815"/>
            <a:ext cx="3823694" cy="3844241"/>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7" name="Rectangle: Rounded Corners 6">
            <a:extLst>
              <a:ext uri="{FF2B5EF4-FFF2-40B4-BE49-F238E27FC236}">
                <a16:creationId xmlns:a16="http://schemas.microsoft.com/office/drawing/2014/main" id="{F7FAF8CD-8444-20A1-A06C-2FE1BD908013}"/>
              </a:ext>
            </a:extLst>
          </p:cNvPr>
          <p:cNvSpPr/>
          <p:nvPr/>
        </p:nvSpPr>
        <p:spPr>
          <a:xfrm>
            <a:off x="8090971" y="2944013"/>
            <a:ext cx="3564000" cy="3595151"/>
          </a:xfrm>
          <a:prstGeom prst="roundRect">
            <a:avLst>
              <a:gd name="adj" fmla="val 6791"/>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buNone/>
            </a:pPr>
            <a:r>
              <a:rPr lang="en-GB" sz="1400" b="1">
                <a:solidFill>
                  <a:srgbClr val="3A7A7A"/>
                </a:solidFill>
                <a:effectLst/>
              </a:rPr>
              <a:t>One-to-one advocacy </a:t>
            </a:r>
            <a:r>
              <a:rPr lang="en-GB" sz="1400">
                <a:solidFill>
                  <a:srgbClr val="0E101A"/>
                </a:solidFill>
                <a:effectLst/>
              </a:rPr>
              <a:t>is where an advocate supports an individual to represent their interests or represent the individual's view when they cannot do so themselves.</a:t>
            </a:r>
          </a:p>
          <a:p>
            <a:pPr>
              <a:buNone/>
            </a:pPr>
            <a:r>
              <a:rPr lang="en-GB" sz="1400">
                <a:solidFill>
                  <a:srgbClr val="0E101A"/>
                </a:solidFill>
                <a:effectLst/>
              </a:rPr>
              <a:t> </a:t>
            </a:r>
          </a:p>
          <a:p>
            <a:r>
              <a:rPr lang="en-GB" sz="1400" b="1">
                <a:solidFill>
                  <a:srgbClr val="3A7A7A"/>
                </a:solidFill>
                <a:effectLst/>
              </a:rPr>
              <a:t>Non-instructed advocacy </a:t>
            </a:r>
            <a:r>
              <a:rPr lang="en-GB" sz="1400">
                <a:solidFill>
                  <a:srgbClr val="0E101A"/>
                </a:solidFill>
                <a:effectLst/>
              </a:rPr>
              <a:t>is when a person needs an independent advocate but cannot tell the advocate what they want. To advocate for someone in this setting, time is required to get to know the person and their loved ones, explore alternative methods of communication, and understand their wishes as much as possible. </a:t>
            </a:r>
          </a:p>
        </p:txBody>
      </p:sp>
      <p:sp>
        <p:nvSpPr>
          <p:cNvPr id="9" name="Content Placeholder 3">
            <a:extLst>
              <a:ext uri="{FF2B5EF4-FFF2-40B4-BE49-F238E27FC236}">
                <a16:creationId xmlns:a16="http://schemas.microsoft.com/office/drawing/2014/main" id="{EADDFCC6-52D3-D051-3FCD-01A4F63DDB74}"/>
              </a:ext>
            </a:extLst>
          </p:cNvPr>
          <p:cNvSpPr txBox="1">
            <a:spLocks/>
          </p:cNvSpPr>
          <p:nvPr/>
        </p:nvSpPr>
        <p:spPr>
          <a:xfrm>
            <a:off x="371646" y="483744"/>
            <a:ext cx="11391900" cy="105410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The right to advocacy for people who may lack the capacity to make their own decisions is outlined in the Mental Health (Care and Treatment) (Scotland) Act 2015, which states that “anyone with a mental disorder, whether or not they are subject to compulsory measures under the Act, has a legal right of access to independent advocacy” and places a duty on NHS boards and local authorities to work together to ensure that independent advocacy services are available and accessible. </a:t>
            </a:r>
          </a:p>
        </p:txBody>
      </p:sp>
      <p:sp>
        <p:nvSpPr>
          <p:cNvPr id="11" name="Content Placeholder 3">
            <a:extLst>
              <a:ext uri="{FF2B5EF4-FFF2-40B4-BE49-F238E27FC236}">
                <a16:creationId xmlns:a16="http://schemas.microsoft.com/office/drawing/2014/main" id="{AFF3830E-B3B2-528A-12C1-17778AE2B415}"/>
              </a:ext>
            </a:extLst>
          </p:cNvPr>
          <p:cNvSpPr txBox="1">
            <a:spLocks/>
          </p:cNvSpPr>
          <p:nvPr/>
        </p:nvSpPr>
        <p:spPr>
          <a:xfrm>
            <a:off x="371646" y="2820643"/>
            <a:ext cx="7509611" cy="55755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Different areas of Scotland will have different advocacy services – commissioned by NHS boards, local authorities and HSCPs or independently funded from elsewhere.</a:t>
            </a:r>
          </a:p>
        </p:txBody>
      </p:sp>
      <p:sp>
        <p:nvSpPr>
          <p:cNvPr id="14" name="Rectangle 13">
            <a:extLst>
              <a:ext uri="{FF2B5EF4-FFF2-40B4-BE49-F238E27FC236}">
                <a16:creationId xmlns:a16="http://schemas.microsoft.com/office/drawing/2014/main" id="{A88A6C35-3753-B8A0-5664-B22C6D15B058}"/>
              </a:ext>
            </a:extLst>
          </p:cNvPr>
          <p:cNvSpPr/>
          <p:nvPr/>
        </p:nvSpPr>
        <p:spPr>
          <a:xfrm>
            <a:off x="375554" y="3443847"/>
            <a:ext cx="7358746" cy="1747742"/>
          </a:xfrm>
          <a:prstGeom prst="rect">
            <a:avLst/>
          </a:prstGeom>
          <a:solidFill>
            <a:schemeClr val="bg1">
              <a:lumMod val="95000"/>
            </a:schemeClr>
          </a:solidFill>
          <a:ln w="38100">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rtlCol="0" anchor="ctr"/>
          <a:lstStyle/>
          <a:p>
            <a:endParaRPr lang="en-GB" sz="1400" b="1">
              <a:solidFill>
                <a:srgbClr val="767676"/>
              </a:solidFill>
            </a:endParaRPr>
          </a:p>
        </p:txBody>
      </p:sp>
      <p:sp>
        <p:nvSpPr>
          <p:cNvPr id="15" name="Rectangle: Rounded Corners 14">
            <a:extLst>
              <a:ext uri="{FF2B5EF4-FFF2-40B4-BE49-F238E27FC236}">
                <a16:creationId xmlns:a16="http://schemas.microsoft.com/office/drawing/2014/main" id="{BFCBE843-C928-94F3-DA2E-8D508ECDDCD4}"/>
              </a:ext>
            </a:extLst>
          </p:cNvPr>
          <p:cNvSpPr/>
          <p:nvPr/>
        </p:nvSpPr>
        <p:spPr>
          <a:xfrm>
            <a:off x="473385" y="3605305"/>
            <a:ext cx="7133915" cy="1436926"/>
          </a:xfrm>
          <a:prstGeom prst="roundRect">
            <a:avLst>
              <a:gd name="adj" fmla="val 11364"/>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l"/>
            <a:r>
              <a:rPr lang="en-GB" sz="1400" b="1">
                <a:solidFill>
                  <a:srgbClr val="3A7A7A"/>
                </a:solidFill>
                <a:effectLst/>
              </a:rPr>
              <a:t>A case conference should not take place until the person has had an opportunity to access independent advocacy to support them in articulating their views to inform the decisions made in the case conference. A referral to an advocacy service should be made before the case conference, and the advocate should be allowed to attend. </a:t>
            </a:r>
          </a:p>
        </p:txBody>
      </p:sp>
      <p:sp>
        <p:nvSpPr>
          <p:cNvPr id="16" name="Content Placeholder 3">
            <a:extLst>
              <a:ext uri="{FF2B5EF4-FFF2-40B4-BE49-F238E27FC236}">
                <a16:creationId xmlns:a16="http://schemas.microsoft.com/office/drawing/2014/main" id="{8B785F8A-D096-E394-42E0-1B56F973DDCB}"/>
              </a:ext>
            </a:extLst>
          </p:cNvPr>
          <p:cNvSpPr txBox="1">
            <a:spLocks/>
          </p:cNvSpPr>
          <p:nvPr/>
        </p:nvSpPr>
        <p:spPr>
          <a:xfrm>
            <a:off x="321666" y="5192684"/>
            <a:ext cx="7509611" cy="157006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Even if someone cannot tell the advocate what they want, they will still benefit from support from an independent advocate.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Common barriers to accessing advocacy include lack of knowledge about what it is amongst people, limited understanding of advocacy and advocacy amongst health and social care staff, limited funding, and different legislation providing access to varying levels of advocacy.  </a:t>
            </a:r>
          </a:p>
        </p:txBody>
      </p:sp>
    </p:spTree>
    <p:extLst>
      <p:ext uri="{BB962C8B-B14F-4D97-AF65-F5344CB8AC3E}">
        <p14:creationId xmlns:p14="http://schemas.microsoft.com/office/powerpoint/2010/main" val="32259806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09141-155C-5641-A8FD-039DC3881B4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FD941A3-69CB-5D7B-DA66-C059FACE7DAB}"/>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15207F49-2AE9-7F55-019A-FFA26DD3B980}"/>
              </a:ext>
            </a:extLst>
          </p:cNvPr>
          <p:cNvSpPr txBox="1"/>
          <p:nvPr/>
        </p:nvSpPr>
        <p:spPr>
          <a:xfrm>
            <a:off x="3910262" y="2805439"/>
            <a:ext cx="7896226" cy="1032270"/>
          </a:xfrm>
          <a:prstGeom prst="rect">
            <a:avLst/>
          </a:prstGeom>
          <a:noFill/>
        </p:spPr>
        <p:txBody>
          <a:bodyPr wrap="square">
            <a:spAutoFit/>
          </a:bodyPr>
          <a:lstStyle/>
          <a:p>
            <a:pPr>
              <a:lnSpc>
                <a:spcPct val="115000"/>
              </a:lnSpc>
              <a:spcAft>
                <a:spcPts val="1800"/>
              </a:spcAft>
            </a:pPr>
            <a:r>
              <a:rPr lang="en-GB" sz="1800">
                <a:solidFill>
                  <a:schemeClr val="bg1"/>
                </a:solidFill>
              </a:rPr>
              <a:t>Summarises the Guardianship application process, identifying some essential components, the potential impact on timescales and considerations to promote the rights of the adults. </a:t>
            </a:r>
          </a:p>
        </p:txBody>
      </p:sp>
      <p:sp>
        <p:nvSpPr>
          <p:cNvPr id="4" name="TextBox 3">
            <a:extLst>
              <a:ext uri="{FF2B5EF4-FFF2-40B4-BE49-F238E27FC236}">
                <a16:creationId xmlns:a16="http://schemas.microsoft.com/office/drawing/2014/main" id="{53852942-35AD-DB3B-0D2E-9E4DB7B48D26}"/>
              </a:ext>
            </a:extLst>
          </p:cNvPr>
          <p:cNvSpPr txBox="1"/>
          <p:nvPr/>
        </p:nvSpPr>
        <p:spPr>
          <a:xfrm>
            <a:off x="625764" y="3083450"/>
            <a:ext cx="3003148" cy="462499"/>
          </a:xfrm>
          <a:prstGeom prst="rect">
            <a:avLst/>
          </a:prstGeom>
          <a:noFill/>
        </p:spPr>
        <p:txBody>
          <a:bodyPr wrap="square">
            <a:spAutoFit/>
          </a:bodyPr>
          <a:lstStyle/>
          <a:p>
            <a:pPr algn="r">
              <a:lnSpc>
                <a:spcPct val="115000"/>
              </a:lnSpc>
              <a:spcAft>
                <a:spcPts val="1800"/>
              </a:spcAft>
            </a:pPr>
            <a:r>
              <a:rPr lang="en-GB" sz="2200" b="1">
                <a:solidFill>
                  <a:schemeClr val="bg1"/>
                </a:solidFill>
              </a:rPr>
              <a:t>Guardianship Process</a:t>
            </a:r>
          </a:p>
        </p:txBody>
      </p:sp>
    </p:spTree>
    <p:extLst>
      <p:ext uri="{BB962C8B-B14F-4D97-AF65-F5344CB8AC3E}">
        <p14:creationId xmlns:p14="http://schemas.microsoft.com/office/powerpoint/2010/main" val="198348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705C3-1869-D465-3208-986C2469EF23}"/>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DC2107C4-F22F-0F10-46A6-5AB57AF5EC6B}"/>
              </a:ext>
            </a:extLst>
          </p:cNvPr>
          <p:cNvSpPr txBox="1">
            <a:spLocks/>
          </p:cNvSpPr>
          <p:nvPr/>
        </p:nvSpPr>
        <p:spPr>
          <a:xfrm>
            <a:off x="190499" y="958041"/>
            <a:ext cx="11557001" cy="546845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This resource contains core information on the various components of the Adults with Incapacity (AWI) processes and relevant legislation. It attempts to bring core information together in one place as simply as possible to make it easier for professionals to access a nationally consistent set of information they can use when talking to each other about Adults with Incapacity processes and legislation. This pack doesn’t replace existing advice and guidance, and professionals should continue to seek their own legal advice when required.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This area of law and practice is nuanced. At its heart, it is about supporting and protecting the rights of vulnerable adults. To do this well requires case by case judgement calls that draw on expertise and knowledge from a wide range of professional groups to get the best outcome. Therefore, the best learning in this area comes from open and trusted discussions within and between professional groups. This resource will have the most impact when it facilitates discussions between professionals to arrive at a shared understanding. </a:t>
            </a:r>
          </a:p>
          <a:p>
            <a:pPr algn="l"/>
            <a:endParaRPr lang="en-GB" sz="1600" dirty="0">
              <a:solidFill>
                <a:schemeClr val="tx1">
                  <a:lumMod val="75000"/>
                  <a:lumOff val="25000"/>
                </a:schemeClr>
              </a:solidFill>
              <a:effectLst/>
            </a:endParaRPr>
          </a:p>
          <a:p>
            <a:pPr algn="l"/>
            <a:r>
              <a:rPr lang="en-GB" sz="1600" dirty="0">
                <a:solidFill>
                  <a:schemeClr val="tx1">
                    <a:lumMod val="75000"/>
                    <a:lumOff val="25000"/>
                  </a:schemeClr>
                </a:solidFill>
                <a:effectLst/>
              </a:rPr>
              <a:t>It is worth noting that this resource was developed in the context of hospital discharge planning, where the process for Adults with Incapacity may be required to facilitate their discharge. However, the legislation and our responsibilities around capacity remain the same whether the person is at home, in residential care or a hospital. </a:t>
            </a:r>
            <a:r>
              <a:rPr lang="en-GB" sz="1600" dirty="0">
                <a:solidFill>
                  <a:schemeClr val="tx1">
                    <a:lumMod val="75000"/>
                    <a:lumOff val="25000"/>
                  </a:schemeClr>
                </a:solidFill>
              </a:rPr>
              <a:t>Professionals may find this information helpful when considering capacity outside hospital settings. </a:t>
            </a:r>
            <a:r>
              <a:rPr lang="en-GB" sz="1600" dirty="0">
                <a:solidFill>
                  <a:schemeClr val="tx1">
                    <a:lumMod val="75000"/>
                    <a:lumOff val="25000"/>
                  </a:schemeClr>
                </a:solidFill>
                <a:effectLst/>
              </a:rPr>
              <a:t>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effectLst/>
              </a:rPr>
              <a:t>This pack is not designed to be used directly with the person, their family, or relevant others. It is a professional-to-professional resource.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This pack does not replace the need to do the provided AWI training on TURAS. It highlights key elements covered in the </a:t>
            </a:r>
            <a:r>
              <a:rPr lang="en-GB" sz="1600" dirty="0">
                <a:solidFill>
                  <a:srgbClr val="3A7A7A"/>
                </a:solidFill>
                <a:effectLst/>
                <a:hlinkClick r:id="rId3">
                  <a:extLst>
                    <a:ext uri="{A12FA001-AC4F-418D-AE19-62706E023703}">
                      <ahyp:hlinkClr xmlns:ahyp="http://schemas.microsoft.com/office/drawing/2018/hyperlinkcolor" val="tx"/>
                    </a:ext>
                  </a:extLst>
                </a:hlinkClick>
              </a:rPr>
              <a:t>AWI Project resource </a:t>
            </a:r>
            <a:r>
              <a:rPr lang="en-GB" sz="1600" dirty="0">
                <a:solidFill>
                  <a:schemeClr val="tx1">
                    <a:lumMod val="75000"/>
                    <a:lumOff val="25000"/>
                  </a:schemeClr>
                </a:solidFill>
              </a:rPr>
              <a:t>developed by the Mental Welfare Commission (MWC) and NHS National Education Scotland (NHS NES) and other information published by the Mental Welfare Commission. </a:t>
            </a:r>
            <a:r>
              <a:rPr lang="en-GB" sz="1600" dirty="0">
                <a:solidFill>
                  <a:schemeClr val="tx1">
                    <a:lumMod val="75000"/>
                    <a:lumOff val="25000"/>
                  </a:schemeClr>
                </a:solidFill>
                <a:effectLst/>
              </a:rPr>
              <a:t>It takes this information and focuses it specifically on informing discussions within and between professional groups as part of hospital discharge planning. Please see the final page for references used in this booklet.</a:t>
            </a:r>
          </a:p>
        </p:txBody>
      </p:sp>
      <p:sp>
        <p:nvSpPr>
          <p:cNvPr id="3" name="TextBox 2">
            <a:extLst>
              <a:ext uri="{FF2B5EF4-FFF2-40B4-BE49-F238E27FC236}">
                <a16:creationId xmlns:a16="http://schemas.microsoft.com/office/drawing/2014/main" id="{9FED549E-430B-5834-C2EC-091799A8E4E7}"/>
              </a:ext>
            </a:extLst>
          </p:cNvPr>
          <p:cNvSpPr txBox="1"/>
          <p:nvPr/>
        </p:nvSpPr>
        <p:spPr>
          <a:xfrm>
            <a:off x="190499" y="145702"/>
            <a:ext cx="5273252" cy="400110"/>
          </a:xfrm>
          <a:prstGeom prst="rect">
            <a:avLst/>
          </a:prstGeom>
          <a:noFill/>
        </p:spPr>
        <p:txBody>
          <a:bodyPr wrap="square">
            <a:spAutoFit/>
          </a:bodyPr>
          <a:lstStyle/>
          <a:p>
            <a:r>
              <a:rPr lang="en-GB" sz="2000" b="1">
                <a:solidFill>
                  <a:srgbClr val="3A7A7A"/>
                </a:solidFill>
              </a:rPr>
              <a:t>What is this resource?</a:t>
            </a:r>
          </a:p>
        </p:txBody>
      </p:sp>
    </p:spTree>
    <p:extLst>
      <p:ext uri="{BB962C8B-B14F-4D97-AF65-F5344CB8AC3E}">
        <p14:creationId xmlns:p14="http://schemas.microsoft.com/office/powerpoint/2010/main" val="3572534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37D8F-AD83-8385-D276-220343459F56}"/>
            </a:ext>
          </a:extLst>
        </p:cNvPr>
        <p:cNvGrpSpPr/>
        <p:nvPr/>
      </p:nvGrpSpPr>
      <p:grpSpPr>
        <a:xfrm>
          <a:off x="0" y="0"/>
          <a:ext cx="0" cy="0"/>
          <a:chOff x="0" y="0"/>
          <a:chExt cx="0" cy="0"/>
        </a:xfrm>
      </p:grpSpPr>
      <p:sp>
        <p:nvSpPr>
          <p:cNvPr id="151" name="TextBox 150">
            <a:extLst>
              <a:ext uri="{FF2B5EF4-FFF2-40B4-BE49-F238E27FC236}">
                <a16:creationId xmlns:a16="http://schemas.microsoft.com/office/drawing/2014/main" id="{51896312-DD8D-C1D5-5A86-1F8F0F6540C7}"/>
              </a:ext>
            </a:extLst>
          </p:cNvPr>
          <p:cNvSpPr txBox="1"/>
          <p:nvPr/>
        </p:nvSpPr>
        <p:spPr>
          <a:xfrm>
            <a:off x="-51217" y="121465"/>
            <a:ext cx="1793851" cy="1107996"/>
          </a:xfrm>
          <a:prstGeom prst="rect">
            <a:avLst/>
          </a:prstGeom>
          <a:noFill/>
        </p:spPr>
        <p:txBody>
          <a:bodyPr wrap="square" rtlCol="0">
            <a:spAutoFit/>
          </a:bodyPr>
          <a:lstStyle/>
          <a:p>
            <a:pPr algn="ctr"/>
            <a:r>
              <a:rPr lang="en-GB" sz="1100">
                <a:solidFill>
                  <a:schemeClr val="tx1">
                    <a:lumMod val="75000"/>
                    <a:lumOff val="25000"/>
                  </a:schemeClr>
                </a:solidFill>
              </a:rPr>
              <a:t>It can take time to assess whether capacity challenges are temporary and what kinds of decisions they can and can’t make.</a:t>
            </a:r>
          </a:p>
        </p:txBody>
      </p:sp>
      <p:grpSp>
        <p:nvGrpSpPr>
          <p:cNvPr id="2" name="Group 1" descr="Guardianship Process&#10;1. Identification of capacity issues&#10;2. Case conference&#10;2a. Instruct private solicitor&#10;2b. Legal aid application&#10;3. Medical and Mental Health Officer reports&#10;4. Application lodged in Sheriff Court&#10;5. Court processes and sets substantive hearing date&#10;6. Serving papers to relevant parties&#10;7. Substantive hearing&#10;8. Office of the Public Guardian informed&#10;9. Hospital discharge&#10;">
            <a:extLst>
              <a:ext uri="{FF2B5EF4-FFF2-40B4-BE49-F238E27FC236}">
                <a16:creationId xmlns:a16="http://schemas.microsoft.com/office/drawing/2014/main" id="{635F9A3E-7607-2BF6-96DB-03EA58BE644B}"/>
              </a:ext>
              <a:ext uri="{C183D7F6-B498-43B3-948B-1728B52AA6E4}">
                <adec:decorative xmlns:adec="http://schemas.microsoft.com/office/drawing/2017/decorative" val="0"/>
              </a:ext>
            </a:extLst>
          </p:cNvPr>
          <p:cNvGrpSpPr/>
          <p:nvPr/>
        </p:nvGrpSpPr>
        <p:grpSpPr>
          <a:xfrm>
            <a:off x="86538" y="68306"/>
            <a:ext cx="12069320" cy="6661674"/>
            <a:chOff x="86538" y="68306"/>
            <a:chExt cx="12069320" cy="6661674"/>
          </a:xfrm>
        </p:grpSpPr>
        <p:sp>
          <p:nvSpPr>
            <p:cNvPr id="19" name="Arrow: Right 18">
              <a:extLst>
                <a:ext uri="{FF2B5EF4-FFF2-40B4-BE49-F238E27FC236}">
                  <a16:creationId xmlns:a16="http://schemas.microsoft.com/office/drawing/2014/main" id="{69732D56-3753-4375-0C22-3A40D7EEEEAF}"/>
                </a:ext>
              </a:extLst>
            </p:cNvPr>
            <p:cNvSpPr/>
            <p:nvPr/>
          </p:nvSpPr>
          <p:spPr>
            <a:xfrm>
              <a:off x="478024" y="2180137"/>
              <a:ext cx="11560005"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Rounded Corners 19">
              <a:extLst>
                <a:ext uri="{FF2B5EF4-FFF2-40B4-BE49-F238E27FC236}">
                  <a16:creationId xmlns:a16="http://schemas.microsoft.com/office/drawing/2014/main" id="{6F01EB99-BF7E-47A4-2554-0A62670974C7}"/>
                </a:ext>
              </a:extLst>
            </p:cNvPr>
            <p:cNvSpPr/>
            <p:nvPr/>
          </p:nvSpPr>
          <p:spPr>
            <a:xfrm>
              <a:off x="228229" y="248130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Identification of capacity issues</a:t>
              </a:r>
            </a:p>
          </p:txBody>
        </p:sp>
        <p:sp>
          <p:nvSpPr>
            <p:cNvPr id="21" name="Rectangle: Rounded Corners 20">
              <a:extLst>
                <a:ext uri="{FF2B5EF4-FFF2-40B4-BE49-F238E27FC236}">
                  <a16:creationId xmlns:a16="http://schemas.microsoft.com/office/drawing/2014/main" id="{52F4CC4D-DD14-1105-BE3A-CF23099EDC7E}"/>
                </a:ext>
              </a:extLst>
            </p:cNvPr>
            <p:cNvSpPr/>
            <p:nvPr/>
          </p:nvSpPr>
          <p:spPr>
            <a:xfrm>
              <a:off x="10850702" y="2481308"/>
              <a:ext cx="996034"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Hospital discharge</a:t>
              </a:r>
              <a:endParaRPr lang="en-GB" sz="1100">
                <a:solidFill>
                  <a:srgbClr val="3A7A7A"/>
                </a:solidFill>
              </a:endParaRPr>
            </a:p>
          </p:txBody>
        </p:sp>
        <p:sp>
          <p:nvSpPr>
            <p:cNvPr id="22" name="Rectangle: Rounded Corners 21">
              <a:extLst>
                <a:ext uri="{FF2B5EF4-FFF2-40B4-BE49-F238E27FC236}">
                  <a16:creationId xmlns:a16="http://schemas.microsoft.com/office/drawing/2014/main" id="{7FE33E4F-F8BB-631A-ED14-57EC35A4F895}"/>
                </a:ext>
              </a:extLst>
            </p:cNvPr>
            <p:cNvSpPr/>
            <p:nvPr/>
          </p:nvSpPr>
          <p:spPr>
            <a:xfrm>
              <a:off x="1584808" y="2481308"/>
              <a:ext cx="1008000"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Case conference</a:t>
              </a:r>
              <a:endParaRPr lang="en-GB" sz="1100">
                <a:solidFill>
                  <a:srgbClr val="3A7A7A"/>
                </a:solidFill>
              </a:endParaRPr>
            </a:p>
          </p:txBody>
        </p:sp>
        <p:sp>
          <p:nvSpPr>
            <p:cNvPr id="23" name="Rectangle: Rounded Corners 22">
              <a:extLst>
                <a:ext uri="{FF2B5EF4-FFF2-40B4-BE49-F238E27FC236}">
                  <a16:creationId xmlns:a16="http://schemas.microsoft.com/office/drawing/2014/main" id="{8A8889E0-5F61-1D0B-EF71-DD27B9CF7753}"/>
                </a:ext>
              </a:extLst>
            </p:cNvPr>
            <p:cNvSpPr/>
            <p:nvPr/>
          </p:nvSpPr>
          <p:spPr>
            <a:xfrm>
              <a:off x="2740576" y="248130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Medical and Mental Health Officer reports</a:t>
              </a:r>
            </a:p>
          </p:txBody>
        </p:sp>
        <p:sp>
          <p:nvSpPr>
            <p:cNvPr id="24" name="Rectangle: Rounded Corners 23">
              <a:extLst>
                <a:ext uri="{FF2B5EF4-FFF2-40B4-BE49-F238E27FC236}">
                  <a16:creationId xmlns:a16="http://schemas.microsoft.com/office/drawing/2014/main" id="{6F914A9F-D419-340D-C18B-2748A0E262CF}"/>
                </a:ext>
              </a:extLst>
            </p:cNvPr>
            <p:cNvSpPr/>
            <p:nvPr/>
          </p:nvSpPr>
          <p:spPr>
            <a:xfrm>
              <a:off x="4102280" y="248130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Application lodged in Sheriff Court</a:t>
              </a:r>
              <a:endParaRPr lang="en-GB" sz="1100">
                <a:solidFill>
                  <a:srgbClr val="3A7A7A"/>
                </a:solidFill>
              </a:endParaRPr>
            </a:p>
          </p:txBody>
        </p:sp>
        <p:sp>
          <p:nvSpPr>
            <p:cNvPr id="25" name="Rectangle: Rounded Corners 24">
              <a:extLst>
                <a:ext uri="{FF2B5EF4-FFF2-40B4-BE49-F238E27FC236}">
                  <a16:creationId xmlns:a16="http://schemas.microsoft.com/office/drawing/2014/main" id="{DB077C1A-9387-A3A4-9FD2-867DB1A0B099}"/>
                </a:ext>
              </a:extLst>
            </p:cNvPr>
            <p:cNvSpPr/>
            <p:nvPr/>
          </p:nvSpPr>
          <p:spPr>
            <a:xfrm>
              <a:off x="5916940" y="1598758"/>
              <a:ext cx="1324752" cy="475689"/>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Interim Powers Hearing</a:t>
              </a:r>
              <a:endParaRPr lang="en-GB" sz="1100">
                <a:solidFill>
                  <a:srgbClr val="3A7A7A"/>
                </a:solidFill>
              </a:endParaRPr>
            </a:p>
          </p:txBody>
        </p:sp>
        <p:sp>
          <p:nvSpPr>
            <p:cNvPr id="26" name="Rectangle: Rounded Corners 25">
              <a:extLst>
                <a:ext uri="{FF2B5EF4-FFF2-40B4-BE49-F238E27FC236}">
                  <a16:creationId xmlns:a16="http://schemas.microsoft.com/office/drawing/2014/main" id="{48A71EE9-0DBF-3A34-0FD0-49340A3D142C}"/>
                </a:ext>
              </a:extLst>
            </p:cNvPr>
            <p:cNvSpPr/>
            <p:nvPr/>
          </p:nvSpPr>
          <p:spPr>
            <a:xfrm>
              <a:off x="6915482" y="248130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Serving papers to relevant parties</a:t>
              </a:r>
            </a:p>
          </p:txBody>
        </p:sp>
        <p:sp>
          <p:nvSpPr>
            <p:cNvPr id="27" name="Rectangle: Rounded Corners 26">
              <a:extLst>
                <a:ext uri="{FF2B5EF4-FFF2-40B4-BE49-F238E27FC236}">
                  <a16:creationId xmlns:a16="http://schemas.microsoft.com/office/drawing/2014/main" id="{F6255E02-A57B-4FFB-CF04-51F5EE54100F}"/>
                </a:ext>
              </a:extLst>
            </p:cNvPr>
            <p:cNvSpPr/>
            <p:nvPr/>
          </p:nvSpPr>
          <p:spPr>
            <a:xfrm>
              <a:off x="8277186" y="2481308"/>
              <a:ext cx="1085066"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Substantive hearing</a:t>
              </a:r>
              <a:endParaRPr lang="en-GB" sz="1100">
                <a:solidFill>
                  <a:srgbClr val="3A7A7A"/>
                </a:solidFill>
              </a:endParaRPr>
            </a:p>
          </p:txBody>
        </p:sp>
        <p:sp>
          <p:nvSpPr>
            <p:cNvPr id="28" name="Rectangle: Rounded Corners 27">
              <a:extLst>
                <a:ext uri="{FF2B5EF4-FFF2-40B4-BE49-F238E27FC236}">
                  <a16:creationId xmlns:a16="http://schemas.microsoft.com/office/drawing/2014/main" id="{E2F02DDB-627D-A6EB-EB4C-9805B7F4034C}"/>
                </a:ext>
              </a:extLst>
            </p:cNvPr>
            <p:cNvSpPr/>
            <p:nvPr/>
          </p:nvSpPr>
          <p:spPr>
            <a:xfrm>
              <a:off x="9488998" y="2481308"/>
              <a:ext cx="1234959"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Office of the Public Guardian informed</a:t>
              </a:r>
              <a:endParaRPr lang="en-GB" sz="1100">
                <a:solidFill>
                  <a:srgbClr val="3A7A7A"/>
                </a:solidFill>
              </a:endParaRPr>
            </a:p>
          </p:txBody>
        </p:sp>
        <p:sp>
          <p:nvSpPr>
            <p:cNvPr id="29" name="Rectangle: Rounded Corners 28">
              <a:extLst>
                <a:ext uri="{FF2B5EF4-FFF2-40B4-BE49-F238E27FC236}">
                  <a16:creationId xmlns:a16="http://schemas.microsoft.com/office/drawing/2014/main" id="{DC4D6B62-4799-4CA6-C8EF-FEABA1A916ED}"/>
                </a:ext>
              </a:extLst>
            </p:cNvPr>
            <p:cNvSpPr/>
            <p:nvPr/>
          </p:nvSpPr>
          <p:spPr>
            <a:xfrm>
              <a:off x="223103" y="5629600"/>
              <a:ext cx="11654253" cy="259200"/>
            </a:xfrm>
            <a:prstGeom prst="roundRect">
              <a:avLst>
                <a:gd name="adj" fmla="val 28916"/>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Discussions with loved ones (</a:t>
              </a:r>
              <a:r>
                <a:rPr lang="en-GB" sz="1100" b="1" err="1">
                  <a:solidFill>
                    <a:srgbClr val="3A7A7A"/>
                  </a:solidFill>
                </a:rPr>
                <a:t>eg</a:t>
              </a:r>
              <a:r>
                <a:rPr lang="en-GB" sz="1100" b="1">
                  <a:solidFill>
                    <a:srgbClr val="3A7A7A"/>
                  </a:solidFill>
                </a:rPr>
                <a:t> family and relevant others)</a:t>
              </a:r>
            </a:p>
          </p:txBody>
        </p:sp>
        <p:sp>
          <p:nvSpPr>
            <p:cNvPr id="30" name="Rectangle: Rounded Corners 29">
              <a:extLst>
                <a:ext uri="{FF2B5EF4-FFF2-40B4-BE49-F238E27FC236}">
                  <a16:creationId xmlns:a16="http://schemas.microsoft.com/office/drawing/2014/main" id="{14B1204D-C731-E6D6-BEC9-90A673DE921C}"/>
                </a:ext>
              </a:extLst>
            </p:cNvPr>
            <p:cNvSpPr/>
            <p:nvPr/>
          </p:nvSpPr>
          <p:spPr>
            <a:xfrm>
              <a:off x="1584808" y="3527871"/>
              <a:ext cx="1008000" cy="617202"/>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Instruct private solicitor</a:t>
              </a:r>
            </a:p>
          </p:txBody>
        </p:sp>
        <p:sp>
          <p:nvSpPr>
            <p:cNvPr id="31" name="Rectangle: Rounded Corners 30">
              <a:extLst>
                <a:ext uri="{FF2B5EF4-FFF2-40B4-BE49-F238E27FC236}">
                  <a16:creationId xmlns:a16="http://schemas.microsoft.com/office/drawing/2014/main" id="{18DF2EF1-E5A6-448E-5B22-CCBF9E0B4536}"/>
                </a:ext>
              </a:extLst>
            </p:cNvPr>
            <p:cNvSpPr/>
            <p:nvPr/>
          </p:nvSpPr>
          <p:spPr>
            <a:xfrm>
              <a:off x="1584808" y="4351139"/>
              <a:ext cx="1008000" cy="617202"/>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Legal aid application</a:t>
              </a:r>
            </a:p>
          </p:txBody>
        </p:sp>
        <p:sp>
          <p:nvSpPr>
            <p:cNvPr id="32" name="Rectangle: Rounded Corners 31">
              <a:extLst>
                <a:ext uri="{FF2B5EF4-FFF2-40B4-BE49-F238E27FC236}">
                  <a16:creationId xmlns:a16="http://schemas.microsoft.com/office/drawing/2014/main" id="{110065B0-C78B-E76A-7112-2EF07D665F6D}"/>
                </a:ext>
              </a:extLst>
            </p:cNvPr>
            <p:cNvSpPr/>
            <p:nvPr/>
          </p:nvSpPr>
          <p:spPr>
            <a:xfrm>
              <a:off x="1625898" y="5181030"/>
              <a:ext cx="10220838" cy="258350"/>
            </a:xfrm>
            <a:prstGeom prst="roundRect">
              <a:avLst>
                <a:gd name="adj" fmla="val 28956"/>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Lining up care placement </a:t>
              </a:r>
            </a:p>
          </p:txBody>
        </p:sp>
        <p:sp>
          <p:nvSpPr>
            <p:cNvPr id="5" name="Content Placeholder 3" descr="&#10;">
              <a:extLst>
                <a:ext uri="{FF2B5EF4-FFF2-40B4-BE49-F238E27FC236}">
                  <a16:creationId xmlns:a16="http://schemas.microsoft.com/office/drawing/2014/main" id="{F4FECBAA-DFC4-BB6D-83B4-51CF29951C8C}"/>
                </a:ext>
              </a:extLst>
            </p:cNvPr>
            <p:cNvSpPr txBox="1">
              <a:spLocks/>
            </p:cNvSpPr>
            <p:nvPr/>
          </p:nvSpPr>
          <p:spPr>
            <a:xfrm>
              <a:off x="9538293" y="128020"/>
              <a:ext cx="2498072"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Guardianship Process</a:t>
              </a:r>
            </a:p>
          </p:txBody>
        </p:sp>
        <p:sp>
          <p:nvSpPr>
            <p:cNvPr id="7" name="TextBox 6">
              <a:extLst>
                <a:ext uri="{FF2B5EF4-FFF2-40B4-BE49-F238E27FC236}">
                  <a16:creationId xmlns:a16="http://schemas.microsoft.com/office/drawing/2014/main" id="{72487994-8936-B067-F198-0ACC2344283F}"/>
                </a:ext>
              </a:extLst>
            </p:cNvPr>
            <p:cNvSpPr txBox="1"/>
            <p:nvPr/>
          </p:nvSpPr>
          <p:spPr>
            <a:xfrm>
              <a:off x="2062191" y="121538"/>
              <a:ext cx="2568578" cy="769441"/>
            </a:xfrm>
            <a:prstGeom prst="rect">
              <a:avLst/>
            </a:prstGeom>
            <a:noFill/>
          </p:spPr>
          <p:txBody>
            <a:bodyPr wrap="square" rtlCol="0">
              <a:spAutoFit/>
            </a:bodyPr>
            <a:lstStyle/>
            <a:p>
              <a:pPr algn="ctr"/>
              <a:r>
                <a:rPr lang="en-GB" sz="1100">
                  <a:solidFill>
                    <a:schemeClr val="tx1">
                      <a:lumMod val="75000"/>
                      <a:lumOff val="25000"/>
                    </a:schemeClr>
                  </a:solidFill>
                </a:rPr>
                <a:t>Identifying medical practitioners to complete reports and ensuring appropriate quality in the medical reports can take time.</a:t>
              </a:r>
            </a:p>
          </p:txBody>
        </p:sp>
        <p:cxnSp>
          <p:nvCxnSpPr>
            <p:cNvPr id="33" name="Straight Arrow Connector 32">
              <a:extLst>
                <a:ext uri="{FF2B5EF4-FFF2-40B4-BE49-F238E27FC236}">
                  <a16:creationId xmlns:a16="http://schemas.microsoft.com/office/drawing/2014/main" id="{506FA18E-1D2A-3217-9188-4D322E159884}"/>
                </a:ext>
              </a:extLst>
            </p:cNvPr>
            <p:cNvCxnSpPr>
              <a:cxnSpLocks/>
              <a:stCxn id="7" idx="2"/>
              <a:endCxn id="23" idx="0"/>
            </p:cNvCxnSpPr>
            <p:nvPr/>
          </p:nvCxnSpPr>
          <p:spPr>
            <a:xfrm>
              <a:off x="3346480" y="890979"/>
              <a:ext cx="11575" cy="1590329"/>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5513D7D0-CEE4-5E4B-6EA5-633D67985263}"/>
                </a:ext>
              </a:extLst>
            </p:cNvPr>
            <p:cNvSpPr txBox="1"/>
            <p:nvPr/>
          </p:nvSpPr>
          <p:spPr>
            <a:xfrm>
              <a:off x="930969" y="1307573"/>
              <a:ext cx="2328568" cy="769441"/>
            </a:xfrm>
            <a:prstGeom prst="rect">
              <a:avLst/>
            </a:prstGeom>
            <a:noFill/>
          </p:spPr>
          <p:txBody>
            <a:bodyPr wrap="square" rtlCol="0">
              <a:spAutoFit/>
            </a:bodyPr>
            <a:lstStyle/>
            <a:p>
              <a:pPr algn="ctr"/>
              <a:r>
                <a:rPr lang="en-GB" sz="1100">
                  <a:solidFill>
                    <a:schemeClr val="tx1">
                      <a:lumMod val="75000"/>
                      <a:lumOff val="25000"/>
                    </a:schemeClr>
                  </a:solidFill>
                </a:rPr>
                <a:t>Decision made on the required action including whether to use 13ZA, private guardianship, or local authority guardianship. </a:t>
              </a:r>
            </a:p>
          </p:txBody>
        </p:sp>
        <p:cxnSp>
          <p:nvCxnSpPr>
            <p:cNvPr id="37" name="Straight Arrow Connector 36">
              <a:extLst>
                <a:ext uri="{FF2B5EF4-FFF2-40B4-BE49-F238E27FC236}">
                  <a16:creationId xmlns:a16="http://schemas.microsoft.com/office/drawing/2014/main" id="{058AF930-D8F3-1D1C-7B93-546FBEAECFF5}"/>
                </a:ext>
              </a:extLst>
            </p:cNvPr>
            <p:cNvCxnSpPr>
              <a:cxnSpLocks/>
              <a:stCxn id="36" idx="2"/>
              <a:endCxn id="22" idx="0"/>
            </p:cNvCxnSpPr>
            <p:nvPr/>
          </p:nvCxnSpPr>
          <p:spPr>
            <a:xfrm flipH="1">
              <a:off x="2088808" y="2077014"/>
              <a:ext cx="6445" cy="404294"/>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7C5AA4DB-41E5-3FDB-67A0-C97A6DAEA0B5}"/>
                </a:ext>
              </a:extLst>
            </p:cNvPr>
            <p:cNvSpPr txBox="1"/>
            <p:nvPr/>
          </p:nvSpPr>
          <p:spPr>
            <a:xfrm>
              <a:off x="7747805" y="383631"/>
              <a:ext cx="2568578" cy="769441"/>
            </a:xfrm>
            <a:prstGeom prst="rect">
              <a:avLst/>
            </a:prstGeom>
            <a:noFill/>
          </p:spPr>
          <p:txBody>
            <a:bodyPr wrap="square" rtlCol="0">
              <a:spAutoFit/>
            </a:bodyPr>
            <a:lstStyle/>
            <a:p>
              <a:pPr algn="ctr"/>
              <a:r>
                <a:rPr lang="en-GB" sz="1100">
                  <a:solidFill>
                    <a:schemeClr val="tx1">
                      <a:lumMod val="75000"/>
                      <a:lumOff val="25000"/>
                    </a:schemeClr>
                  </a:solidFill>
                </a:rPr>
                <a:t>Relevant parties must be given 21 clear days’ notice of the substantiative hearing. If this does not occur, then the court date is delayed.</a:t>
              </a:r>
            </a:p>
          </p:txBody>
        </p:sp>
        <p:sp>
          <p:nvSpPr>
            <p:cNvPr id="49" name="TextBox 48">
              <a:extLst>
                <a:ext uri="{FF2B5EF4-FFF2-40B4-BE49-F238E27FC236}">
                  <a16:creationId xmlns:a16="http://schemas.microsoft.com/office/drawing/2014/main" id="{3ED9D3D9-6127-85F3-DC33-C7ED8A18731B}"/>
                </a:ext>
              </a:extLst>
            </p:cNvPr>
            <p:cNvSpPr txBox="1"/>
            <p:nvPr/>
          </p:nvSpPr>
          <p:spPr>
            <a:xfrm>
              <a:off x="5629089" y="68306"/>
              <a:ext cx="1896251" cy="769441"/>
            </a:xfrm>
            <a:prstGeom prst="rect">
              <a:avLst/>
            </a:prstGeom>
            <a:noFill/>
          </p:spPr>
          <p:txBody>
            <a:bodyPr wrap="square" rtlCol="0">
              <a:spAutoFit/>
            </a:bodyPr>
            <a:lstStyle/>
            <a:p>
              <a:pPr algn="ctr"/>
              <a:r>
                <a:rPr lang="en-GB" sz="1100">
                  <a:solidFill>
                    <a:schemeClr val="tx1">
                      <a:lumMod val="75000"/>
                      <a:lumOff val="25000"/>
                    </a:schemeClr>
                  </a:solidFill>
                </a:rPr>
                <a:t>If interim powers are requested and granted, discharge can occur following this hearing.</a:t>
              </a:r>
            </a:p>
          </p:txBody>
        </p:sp>
        <p:cxnSp>
          <p:nvCxnSpPr>
            <p:cNvPr id="50" name="Straight Arrow Connector 49">
              <a:extLst>
                <a:ext uri="{FF2B5EF4-FFF2-40B4-BE49-F238E27FC236}">
                  <a16:creationId xmlns:a16="http://schemas.microsoft.com/office/drawing/2014/main" id="{F63680D4-56E2-7B35-3FC8-6A95F2B38762}"/>
                </a:ext>
              </a:extLst>
            </p:cNvPr>
            <p:cNvCxnSpPr>
              <a:cxnSpLocks/>
              <a:stCxn id="49" idx="2"/>
              <a:endCxn id="25" idx="0"/>
            </p:cNvCxnSpPr>
            <p:nvPr/>
          </p:nvCxnSpPr>
          <p:spPr>
            <a:xfrm>
              <a:off x="6577215" y="837747"/>
              <a:ext cx="2101" cy="76101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954C562F-75FB-12B4-80D7-704C8FA58B12}"/>
                </a:ext>
              </a:extLst>
            </p:cNvPr>
            <p:cNvSpPr txBox="1"/>
            <p:nvPr/>
          </p:nvSpPr>
          <p:spPr>
            <a:xfrm>
              <a:off x="86538" y="3622190"/>
              <a:ext cx="1449648" cy="1785104"/>
            </a:xfrm>
            <a:prstGeom prst="rect">
              <a:avLst/>
            </a:prstGeom>
            <a:noFill/>
          </p:spPr>
          <p:txBody>
            <a:bodyPr wrap="square" rtlCol="0">
              <a:spAutoFit/>
            </a:bodyPr>
            <a:lstStyle/>
            <a:p>
              <a:pPr algn="r"/>
              <a:r>
                <a:rPr lang="en-GB" sz="1100">
                  <a:solidFill>
                    <a:schemeClr val="tx1">
                      <a:lumMod val="75000"/>
                      <a:lumOff val="25000"/>
                    </a:schemeClr>
                  </a:solidFill>
                </a:rPr>
                <a:t>If private guardianship is pursued, the person seeking guardianship must instruct a private solicitor who will request the MHO report and organise the medical reports.</a:t>
              </a:r>
            </a:p>
          </p:txBody>
        </p:sp>
        <p:cxnSp>
          <p:nvCxnSpPr>
            <p:cNvPr id="55" name="Straight Arrow Connector 54">
              <a:extLst>
                <a:ext uri="{FF2B5EF4-FFF2-40B4-BE49-F238E27FC236}">
                  <a16:creationId xmlns:a16="http://schemas.microsoft.com/office/drawing/2014/main" id="{83846CE9-3FC2-2177-40FA-3D68E1191CC7}"/>
                </a:ext>
              </a:extLst>
            </p:cNvPr>
            <p:cNvCxnSpPr>
              <a:cxnSpLocks/>
              <a:stCxn id="22" idx="2"/>
              <a:endCxn id="30" idx="0"/>
            </p:cNvCxnSpPr>
            <p:nvPr/>
          </p:nvCxnSpPr>
          <p:spPr>
            <a:xfrm>
              <a:off x="2088808" y="3337651"/>
              <a:ext cx="0" cy="19022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2605131-BB95-B3B9-749A-F848A3714975}"/>
                </a:ext>
              </a:extLst>
            </p:cNvPr>
            <p:cNvCxnSpPr>
              <a:cxnSpLocks/>
              <a:stCxn id="30" idx="2"/>
              <a:endCxn id="31" idx="0"/>
            </p:cNvCxnSpPr>
            <p:nvPr/>
          </p:nvCxnSpPr>
          <p:spPr>
            <a:xfrm>
              <a:off x="2088808" y="4145073"/>
              <a:ext cx="0" cy="206066"/>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67" name="Connector: Elbow 66">
              <a:extLst>
                <a:ext uri="{FF2B5EF4-FFF2-40B4-BE49-F238E27FC236}">
                  <a16:creationId xmlns:a16="http://schemas.microsoft.com/office/drawing/2014/main" id="{11109FFD-6007-0336-CFCF-2E86B751F9EC}"/>
                </a:ext>
              </a:extLst>
            </p:cNvPr>
            <p:cNvCxnSpPr>
              <a:cxnSpLocks/>
              <a:stCxn id="31" idx="3"/>
            </p:cNvCxnSpPr>
            <p:nvPr/>
          </p:nvCxnSpPr>
          <p:spPr>
            <a:xfrm flipV="1">
              <a:off x="2592808" y="3392264"/>
              <a:ext cx="147768" cy="1267476"/>
            </a:xfrm>
            <a:prstGeom prst="bentConnector2">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FD792716-FA8F-62B6-37F3-82C7D5252A34}"/>
                </a:ext>
              </a:extLst>
            </p:cNvPr>
            <p:cNvSpPr txBox="1"/>
            <p:nvPr/>
          </p:nvSpPr>
          <p:spPr>
            <a:xfrm>
              <a:off x="8741810" y="3590853"/>
              <a:ext cx="3194638" cy="1446550"/>
            </a:xfrm>
            <a:prstGeom prst="rect">
              <a:avLst/>
            </a:prstGeom>
            <a:noFill/>
          </p:spPr>
          <p:txBody>
            <a:bodyPr wrap="square" rtlCol="0">
              <a:spAutoFit/>
            </a:bodyPr>
            <a:lstStyle/>
            <a:p>
              <a:r>
                <a:rPr lang="en-GB" sz="1100">
                  <a:solidFill>
                    <a:schemeClr val="tx1">
                      <a:lumMod val="75000"/>
                      <a:lumOff val="25000"/>
                    </a:schemeClr>
                  </a:solidFill>
                </a:rPr>
                <a:t>Social workers will be lining up the required care placement throughout the process. This process needs to occur as soon as the decision on their care needs has been made. However, it is challenging to determine the timing of securing a placement and the date the powers are granted, as providers may not reserve placements while waiting for powers to be granted.</a:t>
              </a:r>
            </a:p>
          </p:txBody>
        </p:sp>
        <p:sp>
          <p:nvSpPr>
            <p:cNvPr id="82" name="TextBox 81">
              <a:extLst>
                <a:ext uri="{FF2B5EF4-FFF2-40B4-BE49-F238E27FC236}">
                  <a16:creationId xmlns:a16="http://schemas.microsoft.com/office/drawing/2014/main" id="{5ECA7457-0085-66FE-2BB5-F3456E23AF82}"/>
                </a:ext>
              </a:extLst>
            </p:cNvPr>
            <p:cNvSpPr txBox="1"/>
            <p:nvPr/>
          </p:nvSpPr>
          <p:spPr>
            <a:xfrm>
              <a:off x="135116" y="5960539"/>
              <a:ext cx="6836626" cy="769441"/>
            </a:xfrm>
            <a:prstGeom prst="rect">
              <a:avLst/>
            </a:prstGeom>
            <a:noFill/>
          </p:spPr>
          <p:txBody>
            <a:bodyPr wrap="square" rtlCol="0">
              <a:spAutoFit/>
            </a:bodyPr>
            <a:lstStyle/>
            <a:p>
              <a:r>
                <a:rPr lang="en-GB" sz="1100">
                  <a:solidFill>
                    <a:schemeClr val="tx1">
                      <a:lumMod val="75000"/>
                      <a:lumOff val="25000"/>
                    </a:schemeClr>
                  </a:solidFill>
                </a:rPr>
                <a:t>Early discussions with family and relevant others about potential capacity issues, the person’s ongoing care needs, and options for progressing – these conversations will likely be had by nurses, consultants and social workers. From these discussions, either a private guardian applicant will be identified, or it will be agreed that the local authority will seek guardianship.</a:t>
              </a:r>
            </a:p>
          </p:txBody>
        </p:sp>
        <p:sp>
          <p:nvSpPr>
            <p:cNvPr id="83" name="TextBox 82">
              <a:extLst>
                <a:ext uri="{FF2B5EF4-FFF2-40B4-BE49-F238E27FC236}">
                  <a16:creationId xmlns:a16="http://schemas.microsoft.com/office/drawing/2014/main" id="{3A425EB6-F1EB-0436-D3BB-808096A793E4}"/>
                </a:ext>
              </a:extLst>
            </p:cNvPr>
            <p:cNvSpPr txBox="1"/>
            <p:nvPr/>
          </p:nvSpPr>
          <p:spPr>
            <a:xfrm>
              <a:off x="6971742" y="5960539"/>
              <a:ext cx="4874994" cy="769441"/>
            </a:xfrm>
            <a:prstGeom prst="rect">
              <a:avLst/>
            </a:prstGeom>
            <a:noFill/>
          </p:spPr>
          <p:txBody>
            <a:bodyPr wrap="square" rtlCol="0">
              <a:spAutoFit/>
            </a:bodyPr>
            <a:lstStyle/>
            <a:p>
              <a:r>
                <a:rPr lang="en-GB" sz="1100">
                  <a:solidFill>
                    <a:schemeClr val="tx1">
                      <a:lumMod val="75000"/>
                      <a:lumOff val="25000"/>
                    </a:schemeClr>
                  </a:solidFill>
                </a:rPr>
                <a:t>Ongoing discussions with family and relevant others occur throughout the process to discuss concerns, promote and support engagement, build and maintain buy-in for decisions, and seek updates and prompt action by private applicants and private solicitors in the case of private guardianship.</a:t>
              </a:r>
            </a:p>
          </p:txBody>
        </p:sp>
        <p:sp>
          <p:nvSpPr>
            <p:cNvPr id="89" name="TextBox 88">
              <a:extLst>
                <a:ext uri="{FF2B5EF4-FFF2-40B4-BE49-F238E27FC236}">
                  <a16:creationId xmlns:a16="http://schemas.microsoft.com/office/drawing/2014/main" id="{4053A02C-2D40-D39B-A394-F82148D0088C}"/>
                </a:ext>
              </a:extLst>
            </p:cNvPr>
            <p:cNvSpPr txBox="1"/>
            <p:nvPr/>
          </p:nvSpPr>
          <p:spPr>
            <a:xfrm>
              <a:off x="4291044" y="3590853"/>
              <a:ext cx="1785281" cy="1446550"/>
            </a:xfrm>
            <a:prstGeom prst="rect">
              <a:avLst/>
            </a:prstGeom>
            <a:noFill/>
          </p:spPr>
          <p:txBody>
            <a:bodyPr wrap="square" rtlCol="0">
              <a:spAutoFit/>
            </a:bodyPr>
            <a:lstStyle/>
            <a:p>
              <a:r>
                <a:rPr lang="en-GB" sz="1100">
                  <a:solidFill>
                    <a:schemeClr val="tx1">
                      <a:lumMod val="75000"/>
                      <a:lumOff val="25000"/>
                    </a:schemeClr>
                  </a:solidFill>
                </a:rPr>
                <a:t>Some areas place time limits on loved ones to decide and take steps to pursue private guardianship before they offer to progress with a local authority guardianship application.  </a:t>
              </a:r>
            </a:p>
          </p:txBody>
        </p:sp>
        <p:sp>
          <p:nvSpPr>
            <p:cNvPr id="90" name="TextBox 89">
              <a:extLst>
                <a:ext uri="{FF2B5EF4-FFF2-40B4-BE49-F238E27FC236}">
                  <a16:creationId xmlns:a16="http://schemas.microsoft.com/office/drawing/2014/main" id="{05890F46-DC80-72C1-A4C3-576819F559E8}"/>
                </a:ext>
              </a:extLst>
            </p:cNvPr>
            <p:cNvSpPr txBox="1"/>
            <p:nvPr/>
          </p:nvSpPr>
          <p:spPr>
            <a:xfrm>
              <a:off x="7645261" y="1324932"/>
              <a:ext cx="2328568" cy="769441"/>
            </a:xfrm>
            <a:prstGeom prst="rect">
              <a:avLst/>
            </a:prstGeom>
            <a:noFill/>
          </p:spPr>
          <p:txBody>
            <a:bodyPr wrap="square" rtlCol="0">
              <a:spAutoFit/>
            </a:bodyPr>
            <a:lstStyle/>
            <a:p>
              <a:pPr algn="ctr"/>
              <a:r>
                <a:rPr lang="en-GB" sz="1100">
                  <a:solidFill>
                    <a:schemeClr val="tx1">
                      <a:lumMod val="75000"/>
                      <a:lumOff val="25000"/>
                    </a:schemeClr>
                  </a:solidFill>
                </a:rPr>
                <a:t>There must be 21 and 28 days between the court processing the application and the substantive hearing.</a:t>
              </a:r>
            </a:p>
          </p:txBody>
        </p:sp>
        <p:cxnSp>
          <p:nvCxnSpPr>
            <p:cNvPr id="91" name="Straight Arrow Connector 90">
              <a:extLst>
                <a:ext uri="{FF2B5EF4-FFF2-40B4-BE49-F238E27FC236}">
                  <a16:creationId xmlns:a16="http://schemas.microsoft.com/office/drawing/2014/main" id="{23F2C1B5-D361-BAC5-9676-38F9026FD35C}"/>
                </a:ext>
              </a:extLst>
            </p:cNvPr>
            <p:cNvCxnSpPr>
              <a:cxnSpLocks/>
              <a:stCxn id="90" idx="2"/>
              <a:endCxn id="27" idx="0"/>
            </p:cNvCxnSpPr>
            <p:nvPr/>
          </p:nvCxnSpPr>
          <p:spPr>
            <a:xfrm>
              <a:off x="8809545" y="2094373"/>
              <a:ext cx="10174" cy="386935"/>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184EC808-9787-0DA5-E00D-701B0781113F}"/>
                </a:ext>
              </a:extLst>
            </p:cNvPr>
            <p:cNvCxnSpPr>
              <a:cxnSpLocks/>
              <a:stCxn id="20" idx="3"/>
              <a:endCxn id="22" idx="1"/>
            </p:cNvCxnSpPr>
            <p:nvPr/>
          </p:nvCxnSpPr>
          <p:spPr>
            <a:xfrm>
              <a:off x="1463187" y="2909480"/>
              <a:ext cx="121621"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0AD38C2B-EC00-2506-601E-34365F2D817E}"/>
                </a:ext>
              </a:extLst>
            </p:cNvPr>
            <p:cNvCxnSpPr>
              <a:cxnSpLocks/>
              <a:stCxn id="22" idx="3"/>
              <a:endCxn id="23" idx="1"/>
            </p:cNvCxnSpPr>
            <p:nvPr/>
          </p:nvCxnSpPr>
          <p:spPr>
            <a:xfrm>
              <a:off x="2592808" y="2909480"/>
              <a:ext cx="147768"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8C281331-D7AB-01CF-3629-2D87873C6B70}"/>
                </a:ext>
              </a:extLst>
            </p:cNvPr>
            <p:cNvCxnSpPr>
              <a:cxnSpLocks/>
              <a:stCxn id="23" idx="3"/>
              <a:endCxn id="24" idx="1"/>
            </p:cNvCxnSpPr>
            <p:nvPr/>
          </p:nvCxnSpPr>
          <p:spPr>
            <a:xfrm>
              <a:off x="3975534" y="2909480"/>
              <a:ext cx="1267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D428D4F5-63EB-B406-D470-10615B7AECEA}"/>
                </a:ext>
              </a:extLst>
            </p:cNvPr>
            <p:cNvCxnSpPr>
              <a:cxnSpLocks/>
              <a:stCxn id="24" idx="3"/>
              <a:endCxn id="93" idx="1"/>
            </p:cNvCxnSpPr>
            <p:nvPr/>
          </p:nvCxnSpPr>
          <p:spPr>
            <a:xfrm>
              <a:off x="5337238" y="2909480"/>
              <a:ext cx="1267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7FCBC8BA-213E-AC4C-DC7B-01E965F144A5}"/>
                </a:ext>
              </a:extLst>
            </p:cNvPr>
            <p:cNvCxnSpPr>
              <a:cxnSpLocks/>
              <a:endCxn id="26" idx="1"/>
            </p:cNvCxnSpPr>
            <p:nvPr/>
          </p:nvCxnSpPr>
          <p:spPr>
            <a:xfrm>
              <a:off x="6788736" y="2891303"/>
              <a:ext cx="126746" cy="18177"/>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C45B1ABF-632D-A527-BD52-B56A5DC65262}"/>
                </a:ext>
              </a:extLst>
            </p:cNvPr>
            <p:cNvCxnSpPr>
              <a:cxnSpLocks/>
              <a:endCxn id="27" idx="1"/>
            </p:cNvCxnSpPr>
            <p:nvPr/>
          </p:nvCxnSpPr>
          <p:spPr>
            <a:xfrm>
              <a:off x="8150440" y="2909480"/>
              <a:ext cx="1267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A29B000C-86FC-E2A9-F1EA-E4478FAE63A8}"/>
                </a:ext>
              </a:extLst>
            </p:cNvPr>
            <p:cNvCxnSpPr>
              <a:cxnSpLocks/>
              <a:stCxn id="27" idx="3"/>
              <a:endCxn id="28" idx="1"/>
            </p:cNvCxnSpPr>
            <p:nvPr/>
          </p:nvCxnSpPr>
          <p:spPr>
            <a:xfrm>
              <a:off x="9362252" y="2909480"/>
              <a:ext cx="1267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52ED84AA-76B7-D6E5-2F94-293589F1AF53}"/>
                </a:ext>
              </a:extLst>
            </p:cNvPr>
            <p:cNvCxnSpPr>
              <a:cxnSpLocks/>
              <a:stCxn id="28" idx="3"/>
              <a:endCxn id="21" idx="1"/>
            </p:cNvCxnSpPr>
            <p:nvPr/>
          </p:nvCxnSpPr>
          <p:spPr>
            <a:xfrm>
              <a:off x="10723957" y="2909480"/>
              <a:ext cx="126745"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83461E82-89B4-9634-442F-5A15A1D655CB}"/>
                </a:ext>
              </a:extLst>
            </p:cNvPr>
            <p:cNvSpPr txBox="1"/>
            <p:nvPr/>
          </p:nvSpPr>
          <p:spPr>
            <a:xfrm>
              <a:off x="6087261" y="3590853"/>
              <a:ext cx="2643613" cy="1446550"/>
            </a:xfrm>
            <a:prstGeom prst="rect">
              <a:avLst/>
            </a:prstGeom>
            <a:noFill/>
          </p:spPr>
          <p:txBody>
            <a:bodyPr wrap="square" rtlCol="0">
              <a:spAutoFit/>
            </a:bodyPr>
            <a:lstStyle/>
            <a:p>
              <a:r>
                <a:rPr lang="en-GB" sz="1100">
                  <a:solidFill>
                    <a:schemeClr val="tx1">
                      <a:lumMod val="75000"/>
                      <a:lumOff val="25000"/>
                    </a:schemeClr>
                  </a:solidFill>
                </a:rPr>
                <a:t>Some Sheriffs require a care placement at a named facility to be lined up before they will grant interim powers. This can delay lodging the application in court. </a:t>
              </a:r>
            </a:p>
            <a:p>
              <a:endParaRPr lang="en-GB" sz="1100">
                <a:solidFill>
                  <a:schemeClr val="tx1">
                    <a:lumMod val="75000"/>
                    <a:lumOff val="25000"/>
                  </a:schemeClr>
                </a:solidFill>
              </a:endParaRPr>
            </a:p>
            <a:p>
              <a:r>
                <a:rPr lang="en-GB" sz="1100">
                  <a:solidFill>
                    <a:schemeClr val="tx1">
                      <a:lumMod val="75000"/>
                      <a:lumOff val="25000"/>
                    </a:schemeClr>
                  </a:solidFill>
                </a:rPr>
                <a:t>If this placement falls through, the legal authority does not transfer to a placement in a different care facility. </a:t>
              </a:r>
            </a:p>
          </p:txBody>
        </p:sp>
        <p:cxnSp>
          <p:nvCxnSpPr>
            <p:cNvPr id="152" name="Straight Arrow Connector 151">
              <a:extLst>
                <a:ext uri="{FF2B5EF4-FFF2-40B4-BE49-F238E27FC236}">
                  <a16:creationId xmlns:a16="http://schemas.microsoft.com/office/drawing/2014/main" id="{0AFF0038-9037-68BB-0F9D-D6EFC0B80DAF}"/>
                </a:ext>
              </a:extLst>
            </p:cNvPr>
            <p:cNvCxnSpPr>
              <a:cxnSpLocks/>
            </p:cNvCxnSpPr>
            <p:nvPr/>
          </p:nvCxnSpPr>
          <p:spPr>
            <a:xfrm flipH="1">
              <a:off x="843145" y="1229461"/>
              <a:ext cx="5126" cy="1251847"/>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8A215706-139F-BA4E-676D-1DAA40CD31C3}"/>
                </a:ext>
              </a:extLst>
            </p:cNvPr>
            <p:cNvSpPr txBox="1"/>
            <p:nvPr/>
          </p:nvSpPr>
          <p:spPr>
            <a:xfrm>
              <a:off x="3476425" y="933275"/>
              <a:ext cx="2484933" cy="1277273"/>
            </a:xfrm>
            <a:prstGeom prst="rect">
              <a:avLst/>
            </a:prstGeom>
            <a:noFill/>
          </p:spPr>
          <p:txBody>
            <a:bodyPr wrap="square" rtlCol="0">
              <a:spAutoFit/>
            </a:bodyPr>
            <a:lstStyle/>
            <a:p>
              <a:pPr algn="ctr"/>
              <a:r>
                <a:rPr lang="en-GB" sz="1100">
                  <a:solidFill>
                    <a:schemeClr val="tx1">
                      <a:lumMod val="75000"/>
                      <a:lumOff val="25000"/>
                    </a:schemeClr>
                  </a:solidFill>
                </a:rPr>
                <a:t>Two medical reports and one MHO report must be lodged with the Court application. The interviews and assessments informing those reports must have taken place no earlier than 30 days before lodging the court application.</a:t>
              </a:r>
            </a:p>
          </p:txBody>
        </p:sp>
        <p:cxnSp>
          <p:nvCxnSpPr>
            <p:cNvPr id="156" name="Straight Arrow Connector 155">
              <a:extLst>
                <a:ext uri="{FF2B5EF4-FFF2-40B4-BE49-F238E27FC236}">
                  <a16:creationId xmlns:a16="http://schemas.microsoft.com/office/drawing/2014/main" id="{3ECA90AE-C316-1A06-0060-AF71DAB28268}"/>
                </a:ext>
              </a:extLst>
            </p:cNvPr>
            <p:cNvCxnSpPr>
              <a:cxnSpLocks/>
              <a:stCxn id="155" idx="2"/>
              <a:endCxn id="24" idx="0"/>
            </p:cNvCxnSpPr>
            <p:nvPr/>
          </p:nvCxnSpPr>
          <p:spPr>
            <a:xfrm>
              <a:off x="4718892" y="2210548"/>
              <a:ext cx="867" cy="27076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65" name="TextBox 164">
              <a:extLst>
                <a:ext uri="{FF2B5EF4-FFF2-40B4-BE49-F238E27FC236}">
                  <a16:creationId xmlns:a16="http://schemas.microsoft.com/office/drawing/2014/main" id="{3F8881AA-6B87-1860-0375-8F6569B93128}"/>
                </a:ext>
              </a:extLst>
            </p:cNvPr>
            <p:cNvSpPr txBox="1"/>
            <p:nvPr/>
          </p:nvSpPr>
          <p:spPr>
            <a:xfrm>
              <a:off x="10541580" y="1066977"/>
              <a:ext cx="1614278" cy="938719"/>
            </a:xfrm>
            <a:prstGeom prst="rect">
              <a:avLst/>
            </a:prstGeom>
            <a:noFill/>
          </p:spPr>
          <p:txBody>
            <a:bodyPr wrap="square" rtlCol="0">
              <a:spAutoFit/>
            </a:bodyPr>
            <a:lstStyle/>
            <a:p>
              <a:pPr algn="ctr"/>
              <a:r>
                <a:rPr lang="en-GB" sz="1100">
                  <a:solidFill>
                    <a:schemeClr val="tx1">
                      <a:lumMod val="75000"/>
                      <a:lumOff val="25000"/>
                    </a:schemeClr>
                  </a:solidFill>
                </a:rPr>
                <a:t>Local areas must wait for a certificate from OPG before progressing with discharge.</a:t>
              </a:r>
            </a:p>
          </p:txBody>
        </p:sp>
        <p:cxnSp>
          <p:nvCxnSpPr>
            <p:cNvPr id="166" name="Straight Arrow Connector 165">
              <a:extLst>
                <a:ext uri="{FF2B5EF4-FFF2-40B4-BE49-F238E27FC236}">
                  <a16:creationId xmlns:a16="http://schemas.microsoft.com/office/drawing/2014/main" id="{0FCC0B68-C592-E009-84C7-770A2FBC0B10}"/>
                </a:ext>
              </a:extLst>
            </p:cNvPr>
            <p:cNvCxnSpPr>
              <a:cxnSpLocks/>
              <a:stCxn id="165" idx="2"/>
              <a:endCxn id="21" idx="0"/>
            </p:cNvCxnSpPr>
            <p:nvPr/>
          </p:nvCxnSpPr>
          <p:spPr>
            <a:xfrm>
              <a:off x="11348719" y="2005696"/>
              <a:ext cx="0" cy="475612"/>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14196144-8A1F-C3F6-B99C-E54EBFCE131D}"/>
                </a:ext>
              </a:extLst>
            </p:cNvPr>
            <p:cNvSpPr txBox="1"/>
            <p:nvPr/>
          </p:nvSpPr>
          <p:spPr>
            <a:xfrm>
              <a:off x="2830461" y="3590853"/>
              <a:ext cx="1449647" cy="1277273"/>
            </a:xfrm>
            <a:prstGeom prst="rect">
              <a:avLst/>
            </a:prstGeom>
            <a:noFill/>
          </p:spPr>
          <p:txBody>
            <a:bodyPr wrap="square" rtlCol="0">
              <a:spAutoFit/>
            </a:bodyPr>
            <a:lstStyle/>
            <a:p>
              <a:r>
                <a:rPr lang="en-GB" sz="1100">
                  <a:solidFill>
                    <a:schemeClr val="tx1">
                      <a:lumMod val="75000"/>
                      <a:lumOff val="25000"/>
                    </a:schemeClr>
                  </a:solidFill>
                </a:rPr>
                <a:t>Private applicants can struggle to find a solicitor that offers legal aid, and the timeframes for obtaining legal aid can add delays.</a:t>
              </a:r>
            </a:p>
          </p:txBody>
        </p:sp>
        <p:cxnSp>
          <p:nvCxnSpPr>
            <p:cNvPr id="15" name="Connector: Elbow 14">
              <a:extLst>
                <a:ext uri="{FF2B5EF4-FFF2-40B4-BE49-F238E27FC236}">
                  <a16:creationId xmlns:a16="http://schemas.microsoft.com/office/drawing/2014/main" id="{0B843041-2768-C5A0-A5AE-49A6EB14F057}"/>
                </a:ext>
              </a:extLst>
            </p:cNvPr>
            <p:cNvCxnSpPr>
              <a:cxnSpLocks/>
              <a:endCxn id="93" idx="0"/>
            </p:cNvCxnSpPr>
            <p:nvPr/>
          </p:nvCxnSpPr>
          <p:spPr>
            <a:xfrm rot="16200000" flipH="1">
              <a:off x="5918532" y="2282167"/>
              <a:ext cx="415547" cy="109"/>
            </a:xfrm>
            <a:prstGeom prst="bentConnector3">
              <a:avLst>
                <a:gd name="adj1" fmla="val 50000"/>
              </a:avLst>
            </a:prstGeom>
            <a:ln w="19050">
              <a:solidFill>
                <a:srgbClr val="767676"/>
              </a:solidFill>
              <a:tailEnd type="triangle"/>
            </a:ln>
          </p:spPr>
          <p:style>
            <a:lnRef idx="1">
              <a:schemeClr val="accent2"/>
            </a:lnRef>
            <a:fillRef idx="0">
              <a:schemeClr val="accent2"/>
            </a:fillRef>
            <a:effectRef idx="0">
              <a:schemeClr val="accent2"/>
            </a:effectRef>
            <a:fontRef idx="minor">
              <a:schemeClr val="tx1"/>
            </a:fontRef>
          </p:style>
        </p:cxnSp>
        <p:sp>
          <p:nvSpPr>
            <p:cNvPr id="93" name="Rectangle: Rounded Corners 92">
              <a:extLst>
                <a:ext uri="{FF2B5EF4-FFF2-40B4-BE49-F238E27FC236}">
                  <a16:creationId xmlns:a16="http://schemas.microsoft.com/office/drawing/2014/main" id="{452A8614-C062-F45A-94C8-4FF8A97C8344}"/>
                </a:ext>
              </a:extLst>
            </p:cNvPr>
            <p:cNvSpPr/>
            <p:nvPr/>
          </p:nvSpPr>
          <p:spPr>
            <a:xfrm>
              <a:off x="5463984" y="2489996"/>
              <a:ext cx="1324752" cy="83896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Court processes and sets substantive hearing date</a:t>
              </a:r>
              <a:endParaRPr lang="en-GB" sz="1100">
                <a:solidFill>
                  <a:srgbClr val="3A7A7A"/>
                </a:solidFill>
              </a:endParaRPr>
            </a:p>
          </p:txBody>
        </p:sp>
        <p:cxnSp>
          <p:nvCxnSpPr>
            <p:cNvPr id="42" name="Connector: Elbow 41">
              <a:extLst>
                <a:ext uri="{FF2B5EF4-FFF2-40B4-BE49-F238E27FC236}">
                  <a16:creationId xmlns:a16="http://schemas.microsoft.com/office/drawing/2014/main" id="{7E7ED768-55A5-8FE2-4137-A27A86FA5181}"/>
                </a:ext>
              </a:extLst>
            </p:cNvPr>
            <p:cNvCxnSpPr>
              <a:cxnSpLocks/>
              <a:stCxn id="44" idx="1"/>
              <a:endCxn id="26" idx="0"/>
            </p:cNvCxnSpPr>
            <p:nvPr/>
          </p:nvCxnSpPr>
          <p:spPr>
            <a:xfrm rot="10800000" flipV="1">
              <a:off x="7532961" y="768352"/>
              <a:ext cx="214844" cy="1712956"/>
            </a:xfrm>
            <a:prstGeom prst="bentConnector2">
              <a:avLst/>
            </a:prstGeom>
            <a:ln w="19050">
              <a:solidFill>
                <a:srgbClr val="767676"/>
              </a:solidFill>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917598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BF823-78D8-22B1-3369-23FE2E7BB629}"/>
            </a:ext>
          </a:extLst>
        </p:cNvPr>
        <p:cNvGrpSpPr/>
        <p:nvPr/>
      </p:nvGrpSpPr>
      <p:grpSpPr>
        <a:xfrm>
          <a:off x="0" y="0"/>
          <a:ext cx="0" cy="0"/>
          <a:chOff x="0" y="0"/>
          <a:chExt cx="0" cy="0"/>
        </a:xfrm>
      </p:grpSpPr>
      <p:sp>
        <p:nvSpPr>
          <p:cNvPr id="151" name="TextBox 150">
            <a:extLst>
              <a:ext uri="{FF2B5EF4-FFF2-40B4-BE49-F238E27FC236}">
                <a16:creationId xmlns:a16="http://schemas.microsoft.com/office/drawing/2014/main" id="{6642188C-5278-302F-FFF1-9E70572708D7}"/>
              </a:ext>
            </a:extLst>
          </p:cNvPr>
          <p:cNvSpPr txBox="1"/>
          <p:nvPr/>
        </p:nvSpPr>
        <p:spPr>
          <a:xfrm>
            <a:off x="205681" y="558268"/>
            <a:ext cx="3528411" cy="2462213"/>
          </a:xfrm>
          <a:prstGeom prst="rect">
            <a:avLst/>
          </a:prstGeom>
          <a:noFill/>
        </p:spPr>
        <p:txBody>
          <a:bodyPr wrap="square" rtlCol="0">
            <a:spAutoFit/>
          </a:bodyPr>
          <a:lstStyle/>
          <a:p>
            <a:r>
              <a:rPr lang="en-GB" sz="1400">
                <a:solidFill>
                  <a:schemeClr val="tx1">
                    <a:lumMod val="75000"/>
                    <a:lumOff val="25000"/>
                  </a:schemeClr>
                </a:solidFill>
              </a:rPr>
              <a:t>Any doctor can assess a patient's capacity.</a:t>
            </a:r>
          </a:p>
          <a:p>
            <a:r>
              <a:rPr lang="en-GB" sz="1400">
                <a:solidFill>
                  <a:schemeClr val="tx1">
                    <a:lumMod val="75000"/>
                    <a:lumOff val="25000"/>
                  </a:schemeClr>
                </a:solidFill>
              </a:rPr>
              <a:t> </a:t>
            </a:r>
          </a:p>
          <a:p>
            <a:r>
              <a:rPr lang="en-GB" sz="1400">
                <a:solidFill>
                  <a:schemeClr val="tx1">
                    <a:lumMod val="75000"/>
                    <a:lumOff val="25000"/>
                  </a:schemeClr>
                </a:solidFill>
              </a:rPr>
              <a:t>• We need an official capacity assessment to move onto the case conference stage.</a:t>
            </a:r>
          </a:p>
          <a:p>
            <a:r>
              <a:rPr lang="en-GB" sz="1400">
                <a:solidFill>
                  <a:schemeClr val="tx1">
                    <a:lumMod val="75000"/>
                    <a:lumOff val="25000"/>
                  </a:schemeClr>
                </a:solidFill>
              </a:rPr>
              <a:t>• We need the capacity assessment to detail what decisions someone does and doesn't have the capacity for.</a:t>
            </a:r>
          </a:p>
          <a:p>
            <a:r>
              <a:rPr lang="en-GB" sz="1400">
                <a:solidFill>
                  <a:schemeClr val="tx1">
                    <a:lumMod val="75000"/>
                    <a:lumOff val="25000"/>
                  </a:schemeClr>
                </a:solidFill>
              </a:rPr>
              <a:t>• The earlier someone's hospital stay capacity concerns are formally assessed, the more time we have for discharge planning.</a:t>
            </a:r>
          </a:p>
        </p:txBody>
      </p:sp>
      <p:sp>
        <p:nvSpPr>
          <p:cNvPr id="19" name="Arrow: Right 18">
            <a:extLst>
              <a:ext uri="{FF2B5EF4-FFF2-40B4-BE49-F238E27FC236}">
                <a16:creationId xmlns:a16="http://schemas.microsoft.com/office/drawing/2014/main" id="{F5F3EF75-B257-73D5-99DB-5D8E620D994C}"/>
              </a:ext>
            </a:extLst>
          </p:cNvPr>
          <p:cNvSpPr/>
          <p:nvPr/>
        </p:nvSpPr>
        <p:spPr>
          <a:xfrm>
            <a:off x="476360" y="3395527"/>
            <a:ext cx="11560005" cy="218883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Rounded Corners 19">
            <a:extLst>
              <a:ext uri="{FF2B5EF4-FFF2-40B4-BE49-F238E27FC236}">
                <a16:creationId xmlns:a16="http://schemas.microsoft.com/office/drawing/2014/main" id="{A33401F4-94BC-2AE4-DDDC-1479EDF69CCB}"/>
              </a:ext>
            </a:extLst>
          </p:cNvPr>
          <p:cNvSpPr/>
          <p:nvPr/>
        </p:nvSpPr>
        <p:spPr>
          <a:xfrm>
            <a:off x="226565" y="369669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Identification of capacity issues</a:t>
            </a:r>
          </a:p>
        </p:txBody>
      </p:sp>
      <p:sp>
        <p:nvSpPr>
          <p:cNvPr id="21" name="Rectangle: Rounded Corners 20">
            <a:extLst>
              <a:ext uri="{FF2B5EF4-FFF2-40B4-BE49-F238E27FC236}">
                <a16:creationId xmlns:a16="http://schemas.microsoft.com/office/drawing/2014/main" id="{EE3D9073-16C9-4434-F3AE-8FF024C8B352}"/>
              </a:ext>
            </a:extLst>
          </p:cNvPr>
          <p:cNvSpPr/>
          <p:nvPr/>
        </p:nvSpPr>
        <p:spPr>
          <a:xfrm>
            <a:off x="10849038" y="3696698"/>
            <a:ext cx="996034"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Hospital discharge</a:t>
            </a:r>
            <a:endParaRPr lang="en-GB" sz="1100">
              <a:solidFill>
                <a:srgbClr val="3A7A7A"/>
              </a:solidFill>
            </a:endParaRPr>
          </a:p>
        </p:txBody>
      </p:sp>
      <p:sp>
        <p:nvSpPr>
          <p:cNvPr id="22" name="Rectangle: Rounded Corners 21">
            <a:extLst>
              <a:ext uri="{FF2B5EF4-FFF2-40B4-BE49-F238E27FC236}">
                <a16:creationId xmlns:a16="http://schemas.microsoft.com/office/drawing/2014/main" id="{F4792B8D-6BDE-E20B-423C-0011E35B6232}"/>
              </a:ext>
            </a:extLst>
          </p:cNvPr>
          <p:cNvSpPr/>
          <p:nvPr/>
        </p:nvSpPr>
        <p:spPr>
          <a:xfrm>
            <a:off x="1785069" y="3696698"/>
            <a:ext cx="1008000"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Case conference</a:t>
            </a:r>
            <a:endParaRPr lang="en-GB" sz="1100">
              <a:solidFill>
                <a:srgbClr val="3A7A7A"/>
              </a:solidFill>
            </a:endParaRPr>
          </a:p>
        </p:txBody>
      </p:sp>
      <p:sp>
        <p:nvSpPr>
          <p:cNvPr id="23" name="Rectangle: Rounded Corners 22">
            <a:extLst>
              <a:ext uri="{FF2B5EF4-FFF2-40B4-BE49-F238E27FC236}">
                <a16:creationId xmlns:a16="http://schemas.microsoft.com/office/drawing/2014/main" id="{1E1973AD-357C-3E7E-EEDE-57ED43B97D43}"/>
              </a:ext>
            </a:extLst>
          </p:cNvPr>
          <p:cNvSpPr/>
          <p:nvPr/>
        </p:nvSpPr>
        <p:spPr>
          <a:xfrm>
            <a:off x="3116615" y="369669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Medical and Mental Health Officer reports</a:t>
            </a:r>
          </a:p>
        </p:txBody>
      </p:sp>
      <p:sp>
        <p:nvSpPr>
          <p:cNvPr id="24" name="Rectangle: Rounded Corners 23">
            <a:extLst>
              <a:ext uri="{FF2B5EF4-FFF2-40B4-BE49-F238E27FC236}">
                <a16:creationId xmlns:a16="http://schemas.microsoft.com/office/drawing/2014/main" id="{915E0EBD-FC2C-14F7-55EE-8FFCE544E1D2}"/>
              </a:ext>
            </a:extLst>
          </p:cNvPr>
          <p:cNvSpPr/>
          <p:nvPr/>
        </p:nvSpPr>
        <p:spPr>
          <a:xfrm>
            <a:off x="4675119" y="3696698"/>
            <a:ext cx="1234958"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Application lodged in Sheriff Court</a:t>
            </a:r>
            <a:endParaRPr lang="en-GB" sz="1100">
              <a:solidFill>
                <a:srgbClr val="3A7A7A"/>
              </a:solidFill>
            </a:endParaRPr>
          </a:p>
        </p:txBody>
      </p:sp>
      <p:sp>
        <p:nvSpPr>
          <p:cNvPr id="25" name="Rectangle: Rounded Corners 24">
            <a:extLst>
              <a:ext uri="{FF2B5EF4-FFF2-40B4-BE49-F238E27FC236}">
                <a16:creationId xmlns:a16="http://schemas.microsoft.com/office/drawing/2014/main" id="{A252003F-8F41-2110-6C57-86B74C00CFA6}"/>
              </a:ext>
            </a:extLst>
          </p:cNvPr>
          <p:cNvSpPr/>
          <p:nvPr/>
        </p:nvSpPr>
        <p:spPr>
          <a:xfrm>
            <a:off x="6233623" y="2847182"/>
            <a:ext cx="1324752" cy="475689"/>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Interim Powers Hearing</a:t>
            </a:r>
            <a:endParaRPr lang="en-GB" sz="1100">
              <a:solidFill>
                <a:srgbClr val="3A7A7A"/>
              </a:solidFill>
            </a:endParaRPr>
          </a:p>
        </p:txBody>
      </p:sp>
      <p:sp>
        <p:nvSpPr>
          <p:cNvPr id="27" name="Rectangle: Rounded Corners 26">
            <a:extLst>
              <a:ext uri="{FF2B5EF4-FFF2-40B4-BE49-F238E27FC236}">
                <a16:creationId xmlns:a16="http://schemas.microsoft.com/office/drawing/2014/main" id="{825C0ED3-ECD9-35AE-AA10-42DC2D988914}"/>
              </a:ext>
            </a:extLst>
          </p:cNvPr>
          <p:cNvSpPr/>
          <p:nvPr/>
        </p:nvSpPr>
        <p:spPr>
          <a:xfrm>
            <a:off x="7881921" y="3696698"/>
            <a:ext cx="1085066"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Substantive hearing</a:t>
            </a:r>
            <a:endParaRPr lang="en-GB" sz="1100">
              <a:solidFill>
                <a:srgbClr val="3A7A7A"/>
              </a:solidFill>
            </a:endParaRPr>
          </a:p>
        </p:txBody>
      </p:sp>
      <p:sp>
        <p:nvSpPr>
          <p:cNvPr id="28" name="Rectangle: Rounded Corners 27">
            <a:extLst>
              <a:ext uri="{FF2B5EF4-FFF2-40B4-BE49-F238E27FC236}">
                <a16:creationId xmlns:a16="http://schemas.microsoft.com/office/drawing/2014/main" id="{0C1B09B1-EDC2-75C6-9849-3C8E573F8DFA}"/>
              </a:ext>
            </a:extLst>
          </p:cNvPr>
          <p:cNvSpPr/>
          <p:nvPr/>
        </p:nvSpPr>
        <p:spPr>
          <a:xfrm>
            <a:off x="9290533" y="3696698"/>
            <a:ext cx="1234959" cy="856343"/>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Office of the Public Guardian informed</a:t>
            </a:r>
            <a:endParaRPr lang="en-GB" sz="1100">
              <a:solidFill>
                <a:srgbClr val="3A7A7A"/>
              </a:solidFill>
            </a:endParaRPr>
          </a:p>
        </p:txBody>
      </p:sp>
      <p:sp>
        <p:nvSpPr>
          <p:cNvPr id="5" name="Content Placeholder 3" descr="&#10;">
            <a:extLst>
              <a:ext uri="{FF2B5EF4-FFF2-40B4-BE49-F238E27FC236}">
                <a16:creationId xmlns:a16="http://schemas.microsoft.com/office/drawing/2014/main" id="{6BD9DABA-10F3-EC55-E477-4B2CB63CB267}"/>
              </a:ext>
            </a:extLst>
          </p:cNvPr>
          <p:cNvSpPr txBox="1">
            <a:spLocks/>
          </p:cNvSpPr>
          <p:nvPr/>
        </p:nvSpPr>
        <p:spPr>
          <a:xfrm>
            <a:off x="7881921" y="-53945"/>
            <a:ext cx="4154444"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Key points for medical staff</a:t>
            </a:r>
          </a:p>
        </p:txBody>
      </p:sp>
      <p:cxnSp>
        <p:nvCxnSpPr>
          <p:cNvPr id="37" name="Straight Arrow Connector 36">
            <a:extLst>
              <a:ext uri="{FF2B5EF4-FFF2-40B4-BE49-F238E27FC236}">
                <a16:creationId xmlns:a16="http://schemas.microsoft.com/office/drawing/2014/main" id="{444C9CD8-7ADF-935D-DF4C-8C3EC10A8847}"/>
              </a:ext>
            </a:extLst>
          </p:cNvPr>
          <p:cNvCxnSpPr>
            <a:cxnSpLocks/>
            <a:stCxn id="22" idx="2"/>
          </p:cNvCxnSpPr>
          <p:nvPr/>
        </p:nvCxnSpPr>
        <p:spPr>
          <a:xfrm flipH="1">
            <a:off x="2289068" y="4553041"/>
            <a:ext cx="1" cy="103132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4394A4E3-E550-3069-6A5F-A228B1BE00BF}"/>
              </a:ext>
            </a:extLst>
          </p:cNvPr>
          <p:cNvCxnSpPr>
            <a:cxnSpLocks/>
            <a:stCxn id="20" idx="3"/>
            <a:endCxn id="22" idx="1"/>
          </p:cNvCxnSpPr>
          <p:nvPr/>
        </p:nvCxnSpPr>
        <p:spPr>
          <a:xfrm>
            <a:off x="1461523" y="4124870"/>
            <a:ext cx="3235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47548231-3368-D318-8834-59D9BA6F35C8}"/>
              </a:ext>
            </a:extLst>
          </p:cNvPr>
          <p:cNvCxnSpPr>
            <a:cxnSpLocks/>
            <a:stCxn id="22" idx="3"/>
            <a:endCxn id="23" idx="1"/>
          </p:cNvCxnSpPr>
          <p:nvPr/>
        </p:nvCxnSpPr>
        <p:spPr>
          <a:xfrm>
            <a:off x="2793069" y="4124870"/>
            <a:ext cx="3235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9D8D7B57-A01A-CB7E-CB05-AABD5E2AD43F}"/>
              </a:ext>
            </a:extLst>
          </p:cNvPr>
          <p:cNvCxnSpPr>
            <a:cxnSpLocks/>
            <a:stCxn id="23" idx="3"/>
            <a:endCxn id="24" idx="1"/>
          </p:cNvCxnSpPr>
          <p:nvPr/>
        </p:nvCxnSpPr>
        <p:spPr>
          <a:xfrm>
            <a:off x="4351573" y="4124870"/>
            <a:ext cx="3235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5FC3F937-39A3-221C-34BB-C1B8E2921A6C}"/>
              </a:ext>
            </a:extLst>
          </p:cNvPr>
          <p:cNvCxnSpPr>
            <a:cxnSpLocks/>
            <a:stCxn id="24" idx="3"/>
            <a:endCxn id="93" idx="1"/>
          </p:cNvCxnSpPr>
          <p:nvPr/>
        </p:nvCxnSpPr>
        <p:spPr>
          <a:xfrm flipV="1">
            <a:off x="5910077" y="4120049"/>
            <a:ext cx="323546" cy="482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5815FA63-3DFB-F5E5-A9B6-B493BDBFF172}"/>
              </a:ext>
            </a:extLst>
          </p:cNvPr>
          <p:cNvCxnSpPr>
            <a:cxnSpLocks/>
            <a:stCxn id="93" idx="3"/>
            <a:endCxn id="27" idx="1"/>
          </p:cNvCxnSpPr>
          <p:nvPr/>
        </p:nvCxnSpPr>
        <p:spPr>
          <a:xfrm>
            <a:off x="7558375" y="4120049"/>
            <a:ext cx="323546" cy="482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0CC48520-2F46-9840-E58F-2D0BC8E2D9E4}"/>
              </a:ext>
            </a:extLst>
          </p:cNvPr>
          <p:cNvCxnSpPr>
            <a:cxnSpLocks/>
            <a:stCxn id="27" idx="3"/>
            <a:endCxn id="28" idx="1"/>
          </p:cNvCxnSpPr>
          <p:nvPr/>
        </p:nvCxnSpPr>
        <p:spPr>
          <a:xfrm>
            <a:off x="8966987" y="4124870"/>
            <a:ext cx="3235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A9F9418C-9856-A84C-DFA5-6600EC321AE8}"/>
              </a:ext>
            </a:extLst>
          </p:cNvPr>
          <p:cNvCxnSpPr>
            <a:cxnSpLocks/>
            <a:stCxn id="28" idx="3"/>
            <a:endCxn id="21" idx="1"/>
          </p:cNvCxnSpPr>
          <p:nvPr/>
        </p:nvCxnSpPr>
        <p:spPr>
          <a:xfrm>
            <a:off x="10525492" y="4124870"/>
            <a:ext cx="323546"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8D6A7802-E5EC-D3F4-9CC7-B77E61E94B85}"/>
              </a:ext>
            </a:extLst>
          </p:cNvPr>
          <p:cNvCxnSpPr>
            <a:cxnSpLocks/>
            <a:stCxn id="20" idx="0"/>
          </p:cNvCxnSpPr>
          <p:nvPr/>
        </p:nvCxnSpPr>
        <p:spPr>
          <a:xfrm flipV="1">
            <a:off x="844044" y="3085027"/>
            <a:ext cx="0" cy="611671"/>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Rounded Corners 92">
            <a:extLst>
              <a:ext uri="{FF2B5EF4-FFF2-40B4-BE49-F238E27FC236}">
                <a16:creationId xmlns:a16="http://schemas.microsoft.com/office/drawing/2014/main" id="{5CF3016F-E2A7-EE50-AE7B-F14DA2CA6EE2}"/>
              </a:ext>
            </a:extLst>
          </p:cNvPr>
          <p:cNvSpPr/>
          <p:nvPr/>
        </p:nvSpPr>
        <p:spPr>
          <a:xfrm>
            <a:off x="6233623" y="3700565"/>
            <a:ext cx="1324752" cy="838967"/>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Court processes and sets substantive hearing date</a:t>
            </a:r>
            <a:endParaRPr lang="en-GB" sz="1100">
              <a:solidFill>
                <a:srgbClr val="3A7A7A"/>
              </a:solidFill>
            </a:endParaRPr>
          </a:p>
        </p:txBody>
      </p:sp>
      <p:cxnSp>
        <p:nvCxnSpPr>
          <p:cNvPr id="8" name="Connector: Elbow 7">
            <a:extLst>
              <a:ext uri="{FF2B5EF4-FFF2-40B4-BE49-F238E27FC236}">
                <a16:creationId xmlns:a16="http://schemas.microsoft.com/office/drawing/2014/main" id="{B5313A6A-C54E-0CE2-99FB-E8B45D04045C}"/>
              </a:ext>
            </a:extLst>
          </p:cNvPr>
          <p:cNvCxnSpPr>
            <a:stCxn id="25" idx="3"/>
            <a:endCxn id="28" idx="0"/>
          </p:cNvCxnSpPr>
          <p:nvPr/>
        </p:nvCxnSpPr>
        <p:spPr>
          <a:xfrm>
            <a:off x="7558375" y="3085027"/>
            <a:ext cx="2349638" cy="611671"/>
          </a:xfrm>
          <a:prstGeom prst="bentConnector2">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592A5E8-104A-0984-365B-1AB807163E91}"/>
              </a:ext>
            </a:extLst>
          </p:cNvPr>
          <p:cNvCxnSpPr>
            <a:cxnSpLocks/>
            <a:stCxn id="25" idx="2"/>
            <a:endCxn id="93" idx="0"/>
          </p:cNvCxnSpPr>
          <p:nvPr/>
        </p:nvCxnSpPr>
        <p:spPr>
          <a:xfrm>
            <a:off x="6895999" y="3322871"/>
            <a:ext cx="0" cy="377694"/>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3946D4B-B391-D166-F793-B3F74896A024}"/>
              </a:ext>
            </a:extLst>
          </p:cNvPr>
          <p:cNvSpPr txBox="1"/>
          <p:nvPr/>
        </p:nvSpPr>
        <p:spPr>
          <a:xfrm>
            <a:off x="268068" y="6069840"/>
            <a:ext cx="3595521" cy="523220"/>
          </a:xfrm>
          <a:prstGeom prst="rect">
            <a:avLst/>
          </a:prstGeom>
          <a:noFill/>
        </p:spPr>
        <p:txBody>
          <a:bodyPr wrap="square" rtlCol="0">
            <a:spAutoFit/>
          </a:bodyPr>
          <a:lstStyle/>
          <a:p>
            <a:r>
              <a:rPr lang="en-GB" sz="1400">
                <a:solidFill>
                  <a:schemeClr val="tx1">
                    <a:lumMod val="75000"/>
                    <a:lumOff val="25000"/>
                  </a:schemeClr>
                </a:solidFill>
              </a:rPr>
              <a:t>Relevant doctors and nursing staff are invited to participate in case conference.</a:t>
            </a:r>
          </a:p>
        </p:txBody>
      </p:sp>
      <p:sp>
        <p:nvSpPr>
          <p:cNvPr id="18" name="Rectangle: Rounded Corners 17">
            <a:extLst>
              <a:ext uri="{FF2B5EF4-FFF2-40B4-BE49-F238E27FC236}">
                <a16:creationId xmlns:a16="http://schemas.microsoft.com/office/drawing/2014/main" id="{A2C982AD-7EFB-6BCA-BC2E-0A58C5978969}"/>
              </a:ext>
            </a:extLst>
          </p:cNvPr>
          <p:cNvSpPr/>
          <p:nvPr/>
        </p:nvSpPr>
        <p:spPr>
          <a:xfrm>
            <a:off x="252667" y="4852228"/>
            <a:ext cx="11638365" cy="355676"/>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100" b="1">
                <a:solidFill>
                  <a:srgbClr val="3A7A7A"/>
                </a:solidFill>
              </a:rPr>
              <a:t>Engaging with the adult, family and relevant others</a:t>
            </a:r>
          </a:p>
        </p:txBody>
      </p:sp>
      <p:sp>
        <p:nvSpPr>
          <p:cNvPr id="34" name="TextBox 33">
            <a:extLst>
              <a:ext uri="{FF2B5EF4-FFF2-40B4-BE49-F238E27FC236}">
                <a16:creationId xmlns:a16="http://schemas.microsoft.com/office/drawing/2014/main" id="{2B5D2AC8-6479-4644-6461-B1EC71A6CFFB}"/>
              </a:ext>
            </a:extLst>
          </p:cNvPr>
          <p:cNvSpPr txBox="1"/>
          <p:nvPr/>
        </p:nvSpPr>
        <p:spPr>
          <a:xfrm>
            <a:off x="4857269" y="878464"/>
            <a:ext cx="7179095" cy="1815882"/>
          </a:xfrm>
          <a:prstGeom prst="rect">
            <a:avLst/>
          </a:prstGeom>
          <a:noFill/>
        </p:spPr>
        <p:txBody>
          <a:bodyPr wrap="square" rtlCol="0">
            <a:spAutoFit/>
          </a:bodyPr>
          <a:lstStyle/>
          <a:p>
            <a:r>
              <a:rPr lang="en-GB" sz="1400">
                <a:solidFill>
                  <a:schemeClr val="tx1">
                    <a:lumMod val="75000"/>
                    <a:lumOff val="25000"/>
                  </a:schemeClr>
                </a:solidFill>
              </a:rPr>
              <a:t>Two medical reports are required. </a:t>
            </a:r>
          </a:p>
          <a:p>
            <a:endParaRPr lang="en-GB" sz="1400">
              <a:solidFill>
                <a:schemeClr val="tx1">
                  <a:lumMod val="75000"/>
                  <a:lumOff val="25000"/>
                </a:schemeClr>
              </a:solidFill>
            </a:endParaRPr>
          </a:p>
          <a:p>
            <a:r>
              <a:rPr lang="en-GB" sz="1400">
                <a:solidFill>
                  <a:schemeClr val="tx1">
                    <a:lumMod val="75000"/>
                    <a:lumOff val="25000"/>
                  </a:schemeClr>
                </a:solidFill>
              </a:rPr>
              <a:t>• Reports must detail what decisions someone does and doesn’t have the capacity for.</a:t>
            </a:r>
          </a:p>
          <a:p>
            <a:endParaRPr lang="en-GB" sz="1400">
              <a:solidFill>
                <a:schemeClr val="tx1">
                  <a:lumMod val="75000"/>
                  <a:lumOff val="25000"/>
                </a:schemeClr>
              </a:solidFill>
            </a:endParaRPr>
          </a:p>
          <a:p>
            <a:r>
              <a:rPr lang="en-GB" sz="1400">
                <a:solidFill>
                  <a:schemeClr val="tx1">
                    <a:lumMod val="75000"/>
                    <a:lumOff val="25000"/>
                  </a:schemeClr>
                </a:solidFill>
              </a:rPr>
              <a:t>• Reports must be completed no more than 30 days before court submission, so the timing of submitting reports matters to prevent delays. </a:t>
            </a:r>
          </a:p>
          <a:p>
            <a:r>
              <a:rPr lang="en-GB" sz="1400">
                <a:solidFill>
                  <a:schemeClr val="tx1">
                    <a:lumMod val="75000"/>
                    <a:lumOff val="25000"/>
                  </a:schemeClr>
                </a:solidFill>
              </a:rPr>
              <a:t>For example, delays in the second report can lead to the first one needing to be redone if it is more than 30 days old.</a:t>
            </a:r>
          </a:p>
        </p:txBody>
      </p:sp>
      <p:sp>
        <p:nvSpPr>
          <p:cNvPr id="2" name="Content Placeholder 3" descr="&#10;">
            <a:extLst>
              <a:ext uri="{FF2B5EF4-FFF2-40B4-BE49-F238E27FC236}">
                <a16:creationId xmlns:a16="http://schemas.microsoft.com/office/drawing/2014/main" id="{80486719-E582-9607-A256-EC9A3D5CFB14}"/>
              </a:ext>
            </a:extLst>
          </p:cNvPr>
          <p:cNvSpPr txBox="1">
            <a:spLocks/>
          </p:cNvSpPr>
          <p:nvPr/>
        </p:nvSpPr>
        <p:spPr>
          <a:xfrm>
            <a:off x="4782839" y="404919"/>
            <a:ext cx="2947046"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3. Medical reports</a:t>
            </a:r>
          </a:p>
        </p:txBody>
      </p:sp>
      <p:sp>
        <p:nvSpPr>
          <p:cNvPr id="9" name="Content Placeholder 3" descr="&#10;">
            <a:extLst>
              <a:ext uri="{FF2B5EF4-FFF2-40B4-BE49-F238E27FC236}">
                <a16:creationId xmlns:a16="http://schemas.microsoft.com/office/drawing/2014/main" id="{79158D6F-C862-EF28-4F0B-603EF9AC9339}"/>
              </a:ext>
            </a:extLst>
          </p:cNvPr>
          <p:cNvSpPr txBox="1">
            <a:spLocks/>
          </p:cNvSpPr>
          <p:nvPr/>
        </p:nvSpPr>
        <p:spPr>
          <a:xfrm>
            <a:off x="263297" y="5584363"/>
            <a:ext cx="2428483"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2. Case conference</a:t>
            </a:r>
          </a:p>
        </p:txBody>
      </p:sp>
      <p:sp>
        <p:nvSpPr>
          <p:cNvPr id="12" name="Content Placeholder 3" descr="&#10;">
            <a:extLst>
              <a:ext uri="{FF2B5EF4-FFF2-40B4-BE49-F238E27FC236}">
                <a16:creationId xmlns:a16="http://schemas.microsoft.com/office/drawing/2014/main" id="{DC5D5E25-F55B-C608-6037-1A843D0A978C}"/>
              </a:ext>
            </a:extLst>
          </p:cNvPr>
          <p:cNvSpPr txBox="1">
            <a:spLocks/>
          </p:cNvSpPr>
          <p:nvPr/>
        </p:nvSpPr>
        <p:spPr>
          <a:xfrm>
            <a:off x="155635" y="32981"/>
            <a:ext cx="3196494"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1. Assessing capacity</a:t>
            </a:r>
          </a:p>
        </p:txBody>
      </p:sp>
      <p:sp>
        <p:nvSpPr>
          <p:cNvPr id="38" name="TextBox 37">
            <a:extLst>
              <a:ext uri="{FF2B5EF4-FFF2-40B4-BE49-F238E27FC236}">
                <a16:creationId xmlns:a16="http://schemas.microsoft.com/office/drawing/2014/main" id="{839A3E93-FA02-B7CB-CD74-65911C2D11A5}"/>
              </a:ext>
            </a:extLst>
          </p:cNvPr>
          <p:cNvSpPr txBox="1"/>
          <p:nvPr/>
        </p:nvSpPr>
        <p:spPr>
          <a:xfrm>
            <a:off x="4267681" y="6011993"/>
            <a:ext cx="7562369" cy="738664"/>
          </a:xfrm>
          <a:prstGeom prst="rect">
            <a:avLst/>
          </a:prstGeom>
          <a:noFill/>
        </p:spPr>
        <p:txBody>
          <a:bodyPr wrap="square" rtlCol="0">
            <a:spAutoFit/>
          </a:bodyPr>
          <a:lstStyle/>
          <a:p>
            <a:r>
              <a:rPr lang="en-GB" sz="1400">
                <a:solidFill>
                  <a:schemeClr val="tx1">
                    <a:lumMod val="75000"/>
                    <a:lumOff val="25000"/>
                  </a:schemeClr>
                </a:solidFill>
              </a:rPr>
              <a:t>Ward staff, social workers and mental health officers will all engage with the adult, their family, and relevant others throughout the process. Coordination and information sharing about this engagement are vital to reducing delays, confusion, and duplication. </a:t>
            </a:r>
          </a:p>
        </p:txBody>
      </p:sp>
      <p:sp>
        <p:nvSpPr>
          <p:cNvPr id="39" name="Content Placeholder 3" descr="&#10;">
            <a:extLst>
              <a:ext uri="{FF2B5EF4-FFF2-40B4-BE49-F238E27FC236}">
                <a16:creationId xmlns:a16="http://schemas.microsoft.com/office/drawing/2014/main" id="{FEEA0966-85C1-8512-5E8D-4C0082E7C806}"/>
              </a:ext>
            </a:extLst>
          </p:cNvPr>
          <p:cNvSpPr txBox="1">
            <a:spLocks/>
          </p:cNvSpPr>
          <p:nvPr/>
        </p:nvSpPr>
        <p:spPr>
          <a:xfrm>
            <a:off x="4262910" y="5526516"/>
            <a:ext cx="6687028"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4. Engaging with the adult, family and relevant others</a:t>
            </a:r>
          </a:p>
        </p:txBody>
      </p:sp>
      <p:cxnSp>
        <p:nvCxnSpPr>
          <p:cNvPr id="40" name="Straight Arrow Connector 39">
            <a:extLst>
              <a:ext uri="{FF2B5EF4-FFF2-40B4-BE49-F238E27FC236}">
                <a16:creationId xmlns:a16="http://schemas.microsoft.com/office/drawing/2014/main" id="{992E0FFA-FFF2-629A-5DBD-C7784335456C}"/>
              </a:ext>
            </a:extLst>
          </p:cNvPr>
          <p:cNvCxnSpPr>
            <a:cxnSpLocks/>
            <a:endCxn id="39" idx="0"/>
          </p:cNvCxnSpPr>
          <p:nvPr/>
        </p:nvCxnSpPr>
        <p:spPr>
          <a:xfrm>
            <a:off x="7606423" y="5207904"/>
            <a:ext cx="1" cy="318612"/>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nector: Elbow 43">
            <a:extLst>
              <a:ext uri="{FF2B5EF4-FFF2-40B4-BE49-F238E27FC236}">
                <a16:creationId xmlns:a16="http://schemas.microsoft.com/office/drawing/2014/main" id="{F2673BD7-B74C-06CC-8D00-450A57D49D86}"/>
              </a:ext>
            </a:extLst>
          </p:cNvPr>
          <p:cNvCxnSpPr>
            <a:cxnSpLocks/>
            <a:stCxn id="23" idx="0"/>
            <a:endCxn id="34" idx="1"/>
          </p:cNvCxnSpPr>
          <p:nvPr/>
        </p:nvCxnSpPr>
        <p:spPr>
          <a:xfrm rot="5400000" flipH="1" flipV="1">
            <a:off x="3340535" y="2179965"/>
            <a:ext cx="1910293" cy="1123175"/>
          </a:xfrm>
          <a:prstGeom prst="bentConnector2">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82462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1765A-34A5-086A-0A30-5928B20EEF4A}"/>
            </a:ext>
          </a:extLst>
        </p:cNvPr>
        <p:cNvGrpSpPr/>
        <p:nvPr/>
      </p:nvGrpSpPr>
      <p:grpSpPr>
        <a:xfrm>
          <a:off x="0" y="0"/>
          <a:ext cx="0" cy="0"/>
          <a:chOff x="0" y="0"/>
          <a:chExt cx="0" cy="0"/>
        </a:xfrm>
      </p:grpSpPr>
      <p:sp>
        <p:nvSpPr>
          <p:cNvPr id="20" name="Content Placeholder 3">
            <a:extLst>
              <a:ext uri="{FF2B5EF4-FFF2-40B4-BE49-F238E27FC236}">
                <a16:creationId xmlns:a16="http://schemas.microsoft.com/office/drawing/2014/main" id="{F2D2469B-2A13-EC67-E5E1-01F2FF039A85}"/>
              </a:ext>
            </a:extLst>
          </p:cNvPr>
          <p:cNvSpPr txBox="1">
            <a:spLocks/>
          </p:cNvSpPr>
          <p:nvPr/>
        </p:nvSpPr>
        <p:spPr>
          <a:xfrm>
            <a:off x="101600" y="1100912"/>
            <a:ext cx="11963399" cy="5672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buFont typeface="Arial" panose="020B0604020202020204" pitchFamily="34" charset="0"/>
              <a:buChar char="•"/>
            </a:pPr>
            <a:r>
              <a:rPr lang="en-GB" sz="1400">
                <a:solidFill>
                  <a:schemeClr val="tx1">
                    <a:lumMod val="75000"/>
                    <a:lumOff val="25000"/>
                  </a:schemeClr>
                </a:solidFill>
              </a:rPr>
              <a:t>Social workers play a critical role within Adults with Incapacity processes including:</a:t>
            </a:r>
          </a:p>
          <a:p>
            <a:pPr marL="285750" indent="-285750" algn="l">
              <a:buFont typeface="Arial" panose="020B0604020202020204" pitchFamily="34" charset="0"/>
              <a:buChar char="•"/>
            </a:pPr>
            <a:endParaRPr lang="en-GB" sz="1400">
              <a:solidFill>
                <a:schemeClr val="tx1">
                  <a:lumMod val="75000"/>
                  <a:lumOff val="25000"/>
                </a:schemeClr>
              </a:solidFill>
            </a:endParaRPr>
          </a:p>
          <a:p>
            <a:pPr marL="742950" lvl="1" indent="-285750">
              <a:buFont typeface="Arial" panose="020B0604020202020204" pitchFamily="34" charset="0"/>
              <a:buChar char="•"/>
            </a:pPr>
            <a:r>
              <a:rPr lang="en-GB" sz="1400">
                <a:solidFill>
                  <a:schemeClr val="tx1">
                    <a:lumMod val="75000"/>
                    <a:lumOff val="25000"/>
                  </a:schemeClr>
                </a:solidFill>
              </a:rPr>
              <a:t>Completing care assessments that articulate the level and type of care the adult needs. Specific legal powers maybe not required to discharge someone home but will always be required to support someone’s move into residential care. Having the care assessment available is a critical step in determining actions around AWI processes. Mental Health Social Work teams may not take referrals to progress to case conference without an up-to-date care assessment in place. </a:t>
            </a:r>
          </a:p>
          <a:p>
            <a:pPr marL="742950" lvl="1" indent="-285750">
              <a:buFont typeface="Arial" panose="020B0604020202020204" pitchFamily="34" charset="0"/>
              <a:buChar char="•"/>
            </a:pPr>
            <a:r>
              <a:rPr lang="en-GB" sz="1400">
                <a:solidFill>
                  <a:schemeClr val="tx1">
                    <a:lumMod val="75000"/>
                    <a:lumOff val="25000"/>
                  </a:schemeClr>
                </a:solidFill>
              </a:rPr>
              <a:t>Liaising with families and relevant others to build relationships, understand current and prior wishes, and build buy in for planned care and actions. This includes prompting private applicants and their solicitors </a:t>
            </a:r>
          </a:p>
          <a:p>
            <a:pPr marL="742950" lvl="1" indent="-285750">
              <a:buFont typeface="Arial" panose="020B0604020202020204" pitchFamily="34" charset="0"/>
              <a:buChar char="•"/>
            </a:pPr>
            <a:r>
              <a:rPr lang="en-GB" sz="1400">
                <a:solidFill>
                  <a:schemeClr val="tx1">
                    <a:lumMod val="75000"/>
                    <a:lumOff val="25000"/>
                  </a:schemeClr>
                </a:solidFill>
              </a:rPr>
              <a:t>Liaising with health and social care staff in the implementation of actions in AWI processes, </a:t>
            </a:r>
          </a:p>
          <a:p>
            <a:pPr marL="742950" lvl="1" indent="-285750">
              <a:buFont typeface="Arial" panose="020B0604020202020204" pitchFamily="34" charset="0"/>
              <a:buChar char="•"/>
            </a:pPr>
            <a:r>
              <a:rPr lang="en-GB" sz="1400">
                <a:solidFill>
                  <a:schemeClr val="tx1">
                    <a:lumMod val="75000"/>
                    <a:lumOff val="25000"/>
                  </a:schemeClr>
                </a:solidFill>
              </a:rPr>
              <a:t>Lining up appropriate care placements and provision.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Bringing social work in early can help speed up the process. If capacity has been identified by ward staff as a possible concern, social workers should be involved as soon as possible. Social workers often need to have multiple interactions with people, their family and relevant others over time.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Hospital discharge can be sped up if social work teams have a clear process in place for how they cover periods of planned and unexpected absences of social work staff so that actions can be progressed in a timely manner.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Some social work teams have formal or informal procedures that mean they will not assess someone’s care needs until they are medically ready for discharge. This is often due to high demand on social work teams. This can delay the discharge date – it is a missed opportunity to start the guardianship process as early as possible into the person’s hospital stay.</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Where social workers are embedded within integrated discharge planning teams within hospitals, getting social workers involved early and efficiently can be easier than needing local social workers to travel to the hospital and coordinate from a distance. Hospital based social workers embedded within discharge teams can effectively coordinate and communicate with staff, people and loved ones to line up the agreement, processes and outputs required to support effective discharge. </a:t>
            </a:r>
          </a:p>
        </p:txBody>
      </p:sp>
      <p:grpSp>
        <p:nvGrpSpPr>
          <p:cNvPr id="17" name="Group 16">
            <a:extLst>
              <a:ext uri="{FF2B5EF4-FFF2-40B4-BE49-F238E27FC236}">
                <a16:creationId xmlns:a16="http://schemas.microsoft.com/office/drawing/2014/main" id="{DD8D9D24-FC5C-6F0E-1461-EAC7AB056D0E}"/>
              </a:ext>
            </a:extLst>
          </p:cNvPr>
          <p:cNvGrpSpPr/>
          <p:nvPr/>
        </p:nvGrpSpPr>
        <p:grpSpPr>
          <a:xfrm>
            <a:off x="247094" y="127001"/>
            <a:ext cx="2391072" cy="1155700"/>
            <a:chOff x="247095" y="2180137"/>
            <a:chExt cx="2391072" cy="1458685"/>
          </a:xfrm>
        </p:grpSpPr>
        <p:sp>
          <p:nvSpPr>
            <p:cNvPr id="18" name="Arrow: Right 17">
              <a:extLst>
                <a:ext uri="{FF2B5EF4-FFF2-40B4-BE49-F238E27FC236}">
                  <a16:creationId xmlns:a16="http://schemas.microsoft.com/office/drawing/2014/main" id="{096B5A6C-0BA9-DB0B-5B89-DC0DC338230F}"/>
                </a:ext>
              </a:extLst>
            </p:cNvPr>
            <p:cNvSpPr/>
            <p:nvPr/>
          </p:nvSpPr>
          <p:spPr>
            <a:xfrm>
              <a:off x="478024" y="2180137"/>
              <a:ext cx="2160143"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Rounded Corners 18">
              <a:extLst>
                <a:ext uri="{FF2B5EF4-FFF2-40B4-BE49-F238E27FC236}">
                  <a16:creationId xmlns:a16="http://schemas.microsoft.com/office/drawing/2014/main" id="{C9742A36-0561-2045-3F8E-C5C31C9E7E55}"/>
                </a:ext>
              </a:extLst>
            </p:cNvPr>
            <p:cNvSpPr/>
            <p:nvPr/>
          </p:nvSpPr>
          <p:spPr>
            <a:xfrm>
              <a:off x="247095" y="2409585"/>
              <a:ext cx="1962000"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b="1">
                  <a:solidFill>
                    <a:srgbClr val="3A7A7A"/>
                  </a:solidFill>
                </a:rPr>
                <a:t>Involving Social Work</a:t>
              </a:r>
            </a:p>
          </p:txBody>
        </p:sp>
      </p:grpSp>
      <p:sp>
        <p:nvSpPr>
          <p:cNvPr id="27" name="Content Placeholder 3">
            <a:extLst>
              <a:ext uri="{FF2B5EF4-FFF2-40B4-BE49-F238E27FC236}">
                <a16:creationId xmlns:a16="http://schemas.microsoft.com/office/drawing/2014/main" id="{F76D7D77-3C2C-3590-972F-E750F20947CF}"/>
              </a:ext>
            </a:extLst>
          </p:cNvPr>
          <p:cNvSpPr txBox="1">
            <a:spLocks/>
          </p:cNvSpPr>
          <p:nvPr/>
        </p:nvSpPr>
        <p:spPr>
          <a:xfrm>
            <a:off x="3565236" y="127000"/>
            <a:ext cx="8379671"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can support the speed of the Guardianship process?</a:t>
            </a:r>
          </a:p>
        </p:txBody>
      </p:sp>
    </p:spTree>
    <p:extLst>
      <p:ext uri="{BB962C8B-B14F-4D97-AF65-F5344CB8AC3E}">
        <p14:creationId xmlns:p14="http://schemas.microsoft.com/office/powerpoint/2010/main" val="3978400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774C5-6153-E1D8-A522-53C7E70614A1}"/>
            </a:ext>
          </a:extLst>
        </p:cNvPr>
        <p:cNvGrpSpPr/>
        <p:nvPr/>
      </p:nvGrpSpPr>
      <p:grpSpPr>
        <a:xfrm>
          <a:off x="0" y="0"/>
          <a:ext cx="0" cy="0"/>
          <a:chOff x="0" y="0"/>
          <a:chExt cx="0" cy="0"/>
        </a:xfrm>
      </p:grpSpPr>
      <p:sp>
        <p:nvSpPr>
          <p:cNvPr id="16" name="Content Placeholder 3">
            <a:extLst>
              <a:ext uri="{FF2B5EF4-FFF2-40B4-BE49-F238E27FC236}">
                <a16:creationId xmlns:a16="http://schemas.microsoft.com/office/drawing/2014/main" id="{820EE144-91F9-6361-ADBF-2BA3E49E4195}"/>
              </a:ext>
            </a:extLst>
          </p:cNvPr>
          <p:cNvSpPr txBox="1">
            <a:spLocks/>
          </p:cNvSpPr>
          <p:nvPr/>
        </p:nvSpPr>
        <p:spPr>
          <a:xfrm>
            <a:off x="84348" y="1236575"/>
            <a:ext cx="11536236" cy="54781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Any Guardianship application needs to be supported by two medical reports. There are several features of obtaining medical reports that can affect the speed of the process. </a:t>
            </a:r>
          </a:p>
          <a:p>
            <a:pPr algn="l"/>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For someone in the hospital, the two medical reports will generally be completed by the doctor on the ward and a psychiatrist (generally who also works in the hospital). Hospital discharge can be sped up if wards have a clear process in place for how Mental Health Officers (or coordinating teams) should request medical reports and how the team of doctors manages their allocation and completion – including how they cover periods of planned and unexpected absences of medical staff so that medical reports can be progressed in a timely manner.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The two medical reports need to be dated within 30 days of the application’s submission to the Court. If one of the medical reports is delayed, it can result in the other report needing to be redone if it takes the report out of the 30-day timeframe.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Guardianship applications need to seek specific powers – for example, to decide where someone lives and what care they receive, to control their access to substances, or to determine who can visit them. The details in the medical reports are used to inform and justify which powers are sought as part of the application. Therefore, medical reports need to outline the nature of someone’s incapacity and its impact on their ability to make different decisions. Reports without this detail are likely to be bounced back to doctors for updates with more detail. </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Some doctors will do these reports regularly and fully understand what is required within the reports – for example, mental health or medicine for the elderly wards. Other doctors will be on wards where applying for a Guardianship to enable discharge is not a common occurrence.</a:t>
            </a:r>
          </a:p>
          <a:p>
            <a:pPr marL="285750" indent="-285750" algn="l">
              <a:buFont typeface="Arial" panose="020B0604020202020204" pitchFamily="34" charset="0"/>
              <a:buChar char="•"/>
            </a:pPr>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Where the local authority is the Guardianship applicant, the request for medical reports will likely come from the Mental Health Officer allocated to the case (or coordinating teams). Where a private citizen is the Guardianship applicant, their solicitor will likely request medical reports. Some solicitors will have a range of doctors that they approach directly, so they may not make a request to the doctors in the hospital. </a:t>
            </a:r>
          </a:p>
          <a:p>
            <a:pPr algn="l"/>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Mental Health Officers are unable to finalise their report supporting a guardianship application until they have both medical reports – as they need the details within these to inform their report.  </a:t>
            </a:r>
          </a:p>
        </p:txBody>
      </p:sp>
      <p:grpSp>
        <p:nvGrpSpPr>
          <p:cNvPr id="13" name="Group 12">
            <a:extLst>
              <a:ext uri="{FF2B5EF4-FFF2-40B4-BE49-F238E27FC236}">
                <a16:creationId xmlns:a16="http://schemas.microsoft.com/office/drawing/2014/main" id="{C82698F0-1797-5471-1DD3-D6726A7E5F43}"/>
              </a:ext>
            </a:extLst>
          </p:cNvPr>
          <p:cNvGrpSpPr/>
          <p:nvPr/>
        </p:nvGrpSpPr>
        <p:grpSpPr>
          <a:xfrm>
            <a:off x="247094" y="127001"/>
            <a:ext cx="2391072" cy="1155700"/>
            <a:chOff x="247095" y="2180137"/>
            <a:chExt cx="2391072" cy="1458685"/>
          </a:xfrm>
        </p:grpSpPr>
        <p:sp>
          <p:nvSpPr>
            <p:cNvPr id="14" name="Arrow: Right 13">
              <a:extLst>
                <a:ext uri="{FF2B5EF4-FFF2-40B4-BE49-F238E27FC236}">
                  <a16:creationId xmlns:a16="http://schemas.microsoft.com/office/drawing/2014/main" id="{F0EB2461-C571-CB42-CA5C-566B8466A841}"/>
                </a:ext>
              </a:extLst>
            </p:cNvPr>
            <p:cNvSpPr/>
            <p:nvPr/>
          </p:nvSpPr>
          <p:spPr>
            <a:xfrm>
              <a:off x="478024" y="2180137"/>
              <a:ext cx="2160143"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D0D6E463-3A83-CB8A-3BFC-88FE06345EFC}"/>
                </a:ext>
              </a:extLst>
            </p:cNvPr>
            <p:cNvSpPr/>
            <p:nvPr/>
          </p:nvSpPr>
          <p:spPr>
            <a:xfrm>
              <a:off x="247095" y="2409585"/>
              <a:ext cx="1962000"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b="1">
                  <a:solidFill>
                    <a:srgbClr val="3A7A7A"/>
                  </a:solidFill>
                </a:rPr>
                <a:t>Obtaining medical reports</a:t>
              </a:r>
            </a:p>
          </p:txBody>
        </p:sp>
      </p:grpSp>
      <p:sp>
        <p:nvSpPr>
          <p:cNvPr id="2" name="Content Placeholder 3">
            <a:extLst>
              <a:ext uri="{FF2B5EF4-FFF2-40B4-BE49-F238E27FC236}">
                <a16:creationId xmlns:a16="http://schemas.microsoft.com/office/drawing/2014/main" id="{E4D09D7A-5020-B0A4-AFEC-0017C89A7040}"/>
              </a:ext>
            </a:extLst>
          </p:cNvPr>
          <p:cNvSpPr txBox="1">
            <a:spLocks/>
          </p:cNvSpPr>
          <p:nvPr/>
        </p:nvSpPr>
        <p:spPr>
          <a:xfrm>
            <a:off x="3454400" y="127000"/>
            <a:ext cx="8490507"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can support the speed of the Guardianship process?</a:t>
            </a:r>
          </a:p>
        </p:txBody>
      </p:sp>
    </p:spTree>
    <p:extLst>
      <p:ext uri="{BB962C8B-B14F-4D97-AF65-F5344CB8AC3E}">
        <p14:creationId xmlns:p14="http://schemas.microsoft.com/office/powerpoint/2010/main" val="15242593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BC6F5-7BB5-3B00-196F-C064A2518BAF}"/>
            </a:ext>
          </a:extLst>
        </p:cNvPr>
        <p:cNvGrpSpPr/>
        <p:nvPr/>
      </p:nvGrpSpPr>
      <p:grpSpPr>
        <a:xfrm>
          <a:off x="0" y="0"/>
          <a:ext cx="0" cy="0"/>
          <a:chOff x="0" y="0"/>
          <a:chExt cx="0" cy="0"/>
        </a:xfrm>
      </p:grpSpPr>
      <p:sp>
        <p:nvSpPr>
          <p:cNvPr id="20" name="Content Placeholder 3">
            <a:extLst>
              <a:ext uri="{FF2B5EF4-FFF2-40B4-BE49-F238E27FC236}">
                <a16:creationId xmlns:a16="http://schemas.microsoft.com/office/drawing/2014/main" id="{81448997-B9E2-5AE3-768C-9716723D7D37}"/>
              </a:ext>
            </a:extLst>
          </p:cNvPr>
          <p:cNvSpPr txBox="1">
            <a:spLocks/>
          </p:cNvSpPr>
          <p:nvPr/>
        </p:nvSpPr>
        <p:spPr>
          <a:xfrm>
            <a:off x="153915" y="1155421"/>
            <a:ext cx="11536236" cy="442097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Mental Health Officers are allocated to cases where either a private or local authority Guardianship application will be pursued. They are responsible for </a:t>
            </a:r>
          </a:p>
          <a:p>
            <a:pPr algn="l"/>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Carrying out suitability assessment (included within a Mental Health Officer report) and sending this to the relevant solicitor. </a:t>
            </a:r>
          </a:p>
          <a:p>
            <a:pPr marL="285750" indent="-285750" algn="l">
              <a:buFont typeface="Arial" panose="020B0604020202020204" pitchFamily="34" charset="0"/>
              <a:buChar char="•"/>
            </a:pPr>
            <a:r>
              <a:rPr lang="en-GB" sz="1400">
                <a:solidFill>
                  <a:schemeClr val="tx1">
                    <a:lumMod val="75000"/>
                    <a:lumOff val="25000"/>
                  </a:schemeClr>
                </a:solidFill>
              </a:rPr>
              <a:t>Liaising with solicitors to follow up and prompt progress.</a:t>
            </a:r>
          </a:p>
          <a:p>
            <a:pPr marL="285750" indent="-285750" algn="l">
              <a:buFont typeface="Arial" panose="020B0604020202020204" pitchFamily="34" charset="0"/>
              <a:buChar char="•"/>
            </a:pPr>
            <a:r>
              <a:rPr lang="en-GB" sz="1400">
                <a:solidFill>
                  <a:schemeClr val="tx1">
                    <a:lumMod val="75000"/>
                    <a:lumOff val="25000"/>
                  </a:schemeClr>
                </a:solidFill>
              </a:rPr>
              <a:t>Requesting medical reports for local authority guardianship applications.</a:t>
            </a:r>
          </a:p>
          <a:p>
            <a:pPr algn="l"/>
            <a:r>
              <a:rPr lang="en-GB" sz="1400">
                <a:solidFill>
                  <a:schemeClr val="tx1">
                    <a:lumMod val="75000"/>
                    <a:lumOff val="25000"/>
                  </a:schemeClr>
                </a:solidFill>
              </a:rPr>
              <a:t> </a:t>
            </a:r>
          </a:p>
          <a:p>
            <a:pPr algn="l"/>
            <a:r>
              <a:rPr lang="en-GB" sz="1400">
                <a:solidFill>
                  <a:schemeClr val="tx1">
                    <a:lumMod val="75000"/>
                    <a:lumOff val="25000"/>
                  </a:schemeClr>
                </a:solidFill>
              </a:rPr>
              <a:t>When and how referrals are made for Mental Health Officers vary in different parts of Scotland. Some areas have Mental Health Officers embedded within Integrated Hospital Discharge Teams, who focus on AWI processes for adults currently in the hospital. In other areas, a referral is made to a locality mental health social work team, and a Mental Health Officer from a locality team is allocated to the case.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Mental Health Officer capacity is stretched across Scotland. Encouraging and funding social workers to undertake the training to become Mental Health Officers is an ongoing challenge, leading to difficulties in recruiting to posts.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Mental Health Officers have statutory responsibility under Adults with Incapacity legislation and the Mental Health (Care and Treatment) (Scotland) Act 2015. We understand from engagement with Mental Health Officers that the timing of obligations under the Mental Health Act is stricter than under Adults with Incapacity legislation, which can result in Guardianship processes being crowded out of busy Mental Health Officer workloads. </a:t>
            </a:r>
          </a:p>
          <a:p>
            <a:pPr algn="l"/>
            <a:endParaRPr lang="en-GB" sz="1400">
              <a:solidFill>
                <a:schemeClr val="tx1">
                  <a:lumMod val="75000"/>
                  <a:lumOff val="25000"/>
                </a:schemeClr>
              </a:solidFill>
            </a:endParaRPr>
          </a:p>
        </p:txBody>
      </p:sp>
      <p:grpSp>
        <p:nvGrpSpPr>
          <p:cNvPr id="17" name="Group 16">
            <a:extLst>
              <a:ext uri="{FF2B5EF4-FFF2-40B4-BE49-F238E27FC236}">
                <a16:creationId xmlns:a16="http://schemas.microsoft.com/office/drawing/2014/main" id="{F317C74F-B912-556A-DDDD-4BFF30EEB952}"/>
              </a:ext>
            </a:extLst>
          </p:cNvPr>
          <p:cNvGrpSpPr/>
          <p:nvPr/>
        </p:nvGrpSpPr>
        <p:grpSpPr>
          <a:xfrm>
            <a:off x="247094" y="127001"/>
            <a:ext cx="2391072" cy="1155700"/>
            <a:chOff x="247095" y="2180137"/>
            <a:chExt cx="2391072" cy="1458685"/>
          </a:xfrm>
        </p:grpSpPr>
        <p:sp>
          <p:nvSpPr>
            <p:cNvPr id="18" name="Arrow: Right 17">
              <a:extLst>
                <a:ext uri="{FF2B5EF4-FFF2-40B4-BE49-F238E27FC236}">
                  <a16:creationId xmlns:a16="http://schemas.microsoft.com/office/drawing/2014/main" id="{4C764CB8-AD79-4494-FF8C-5415A7453699}"/>
                </a:ext>
              </a:extLst>
            </p:cNvPr>
            <p:cNvSpPr/>
            <p:nvPr/>
          </p:nvSpPr>
          <p:spPr>
            <a:xfrm>
              <a:off x="478024" y="2180137"/>
              <a:ext cx="2160143"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Rounded Corners 18">
              <a:extLst>
                <a:ext uri="{FF2B5EF4-FFF2-40B4-BE49-F238E27FC236}">
                  <a16:creationId xmlns:a16="http://schemas.microsoft.com/office/drawing/2014/main" id="{48E82FBC-60BA-30B5-BCC6-316251E0AE82}"/>
                </a:ext>
              </a:extLst>
            </p:cNvPr>
            <p:cNvSpPr/>
            <p:nvPr/>
          </p:nvSpPr>
          <p:spPr>
            <a:xfrm>
              <a:off x="247095" y="2409585"/>
              <a:ext cx="1962706"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b="1">
                  <a:solidFill>
                    <a:srgbClr val="3A7A7A"/>
                  </a:solidFill>
                </a:rPr>
                <a:t>Mental Health Officer capacity</a:t>
              </a:r>
            </a:p>
          </p:txBody>
        </p:sp>
      </p:grpSp>
      <p:sp>
        <p:nvSpPr>
          <p:cNvPr id="2" name="Content Placeholder 3">
            <a:extLst>
              <a:ext uri="{FF2B5EF4-FFF2-40B4-BE49-F238E27FC236}">
                <a16:creationId xmlns:a16="http://schemas.microsoft.com/office/drawing/2014/main" id="{BB52FC86-C060-E0F4-5873-A94E1C06B181}"/>
              </a:ext>
            </a:extLst>
          </p:cNvPr>
          <p:cNvSpPr txBox="1">
            <a:spLocks/>
          </p:cNvSpPr>
          <p:nvPr/>
        </p:nvSpPr>
        <p:spPr>
          <a:xfrm>
            <a:off x="3426692" y="127000"/>
            <a:ext cx="8518216"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can support the speed of the Guardianship process?</a:t>
            </a:r>
          </a:p>
        </p:txBody>
      </p:sp>
    </p:spTree>
    <p:extLst>
      <p:ext uri="{BB962C8B-B14F-4D97-AF65-F5344CB8AC3E}">
        <p14:creationId xmlns:p14="http://schemas.microsoft.com/office/powerpoint/2010/main" val="35831615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518A9-9E2C-D0DE-8035-4C0FF8956A2C}"/>
            </a:ext>
          </a:extLst>
        </p:cNvPr>
        <p:cNvGrpSpPr/>
        <p:nvPr/>
      </p:nvGrpSpPr>
      <p:grpSpPr>
        <a:xfrm>
          <a:off x="0" y="0"/>
          <a:ext cx="0" cy="0"/>
          <a:chOff x="0" y="0"/>
          <a:chExt cx="0" cy="0"/>
        </a:xfrm>
      </p:grpSpPr>
      <p:grpSp>
        <p:nvGrpSpPr>
          <p:cNvPr id="15" name="Group 14">
            <a:extLst>
              <a:ext uri="{FF2B5EF4-FFF2-40B4-BE49-F238E27FC236}">
                <a16:creationId xmlns:a16="http://schemas.microsoft.com/office/drawing/2014/main" id="{3B9D1B76-C847-3342-3A8B-C217095603BE}"/>
              </a:ext>
            </a:extLst>
          </p:cNvPr>
          <p:cNvGrpSpPr/>
          <p:nvPr/>
        </p:nvGrpSpPr>
        <p:grpSpPr>
          <a:xfrm>
            <a:off x="247094" y="127001"/>
            <a:ext cx="2391072" cy="1155700"/>
            <a:chOff x="247095" y="2180137"/>
            <a:chExt cx="2391072" cy="1458685"/>
          </a:xfrm>
        </p:grpSpPr>
        <p:sp>
          <p:nvSpPr>
            <p:cNvPr id="16" name="Arrow: Right 15">
              <a:extLst>
                <a:ext uri="{FF2B5EF4-FFF2-40B4-BE49-F238E27FC236}">
                  <a16:creationId xmlns:a16="http://schemas.microsoft.com/office/drawing/2014/main" id="{8A16ABC0-88D0-5C89-0A55-D44998468767}"/>
                </a:ext>
              </a:extLst>
            </p:cNvPr>
            <p:cNvSpPr/>
            <p:nvPr/>
          </p:nvSpPr>
          <p:spPr>
            <a:xfrm>
              <a:off x="478024" y="2180137"/>
              <a:ext cx="2160143"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Rounded Corners 16">
              <a:extLst>
                <a:ext uri="{FF2B5EF4-FFF2-40B4-BE49-F238E27FC236}">
                  <a16:creationId xmlns:a16="http://schemas.microsoft.com/office/drawing/2014/main" id="{DDB2B309-07C1-0C5E-5549-81EF344ABBAA}"/>
                </a:ext>
              </a:extLst>
            </p:cNvPr>
            <p:cNvSpPr/>
            <p:nvPr/>
          </p:nvSpPr>
          <p:spPr>
            <a:xfrm>
              <a:off x="247095" y="2409585"/>
              <a:ext cx="1962706"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b="1">
                  <a:solidFill>
                    <a:srgbClr val="3A7A7A"/>
                  </a:solidFill>
                </a:rPr>
                <a:t>Private applications</a:t>
              </a:r>
            </a:p>
          </p:txBody>
        </p:sp>
      </p:grpSp>
      <p:sp>
        <p:nvSpPr>
          <p:cNvPr id="18" name="Content Placeholder 3">
            <a:extLst>
              <a:ext uri="{FF2B5EF4-FFF2-40B4-BE49-F238E27FC236}">
                <a16:creationId xmlns:a16="http://schemas.microsoft.com/office/drawing/2014/main" id="{058F8164-D5CC-9EC1-FF11-DAF5B53CCD4A}"/>
              </a:ext>
            </a:extLst>
          </p:cNvPr>
          <p:cNvSpPr txBox="1">
            <a:spLocks/>
          </p:cNvSpPr>
          <p:nvPr/>
        </p:nvSpPr>
        <p:spPr>
          <a:xfrm>
            <a:off x="247094" y="1282700"/>
            <a:ext cx="11536236" cy="541020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400">
                <a:solidFill>
                  <a:schemeClr val="tx1">
                    <a:lumMod val="75000"/>
                    <a:lumOff val="25000"/>
                  </a:schemeClr>
                </a:solidFill>
              </a:rPr>
              <a:t>When a private applicant wants to make a Guardianship application, they need to obtain legal representation from a private solicitor. </a:t>
            </a:r>
          </a:p>
          <a:p>
            <a:pPr algn="l"/>
            <a:endParaRPr lang="en-GB" sz="1400">
              <a:solidFill>
                <a:schemeClr val="tx1">
                  <a:lumMod val="75000"/>
                  <a:lumOff val="25000"/>
                </a:schemeClr>
              </a:solidFill>
              <a:effectLst/>
            </a:endParaRPr>
          </a:p>
          <a:p>
            <a:pPr algn="l"/>
            <a:r>
              <a:rPr lang="en-GB" sz="1400">
                <a:solidFill>
                  <a:schemeClr val="tx1">
                    <a:lumMod val="75000"/>
                    <a:lumOff val="25000"/>
                  </a:schemeClr>
                </a:solidFill>
              </a:rPr>
              <a:t>The speed of a private application is dependent on many things, including the time it takes: </a:t>
            </a:r>
          </a:p>
          <a:p>
            <a:pPr algn="l"/>
            <a:endParaRPr lang="en-GB" sz="1400">
              <a:solidFill>
                <a:schemeClr val="tx1">
                  <a:lumMod val="75000"/>
                  <a:lumOff val="25000"/>
                </a:schemeClr>
              </a:solidFill>
            </a:endParaRPr>
          </a:p>
          <a:p>
            <a:pPr marL="285750" indent="-285750" algn="l">
              <a:buFont typeface="Arial" panose="020B0604020202020204" pitchFamily="34" charset="0"/>
              <a:buChar char="•"/>
            </a:pPr>
            <a:r>
              <a:rPr lang="en-GB" sz="1400">
                <a:solidFill>
                  <a:schemeClr val="tx1">
                    <a:lumMod val="75000"/>
                    <a:lumOff val="25000"/>
                  </a:schemeClr>
                </a:solidFill>
              </a:rPr>
              <a:t>For someone to decide whether they want to become the Guardian or whether they want the local authority to make an application to become the Guardian. Anyone willing and suitable to take on these powers may apply.</a:t>
            </a:r>
          </a:p>
          <a:p>
            <a:pPr marL="285750" indent="-285750" algn="l">
              <a:buFont typeface="Arial" panose="020B0604020202020204" pitchFamily="34" charset="0"/>
              <a:buChar char="•"/>
            </a:pPr>
            <a:r>
              <a:rPr lang="en-GB" sz="1400">
                <a:solidFill>
                  <a:schemeClr val="tx1">
                    <a:lumMod val="75000"/>
                    <a:lumOff val="25000"/>
                  </a:schemeClr>
                </a:solidFill>
              </a:rPr>
              <a:t>For a loved one to act on their decision to make an application - which is influenced by a wide range of factors. </a:t>
            </a:r>
          </a:p>
          <a:p>
            <a:pPr marL="285750" indent="-285750" algn="l">
              <a:buFont typeface="Arial" panose="020B0604020202020204" pitchFamily="34" charset="0"/>
              <a:buChar char="•"/>
            </a:pPr>
            <a:r>
              <a:rPr lang="en-GB" sz="1400">
                <a:solidFill>
                  <a:schemeClr val="tx1">
                    <a:lumMod val="75000"/>
                    <a:lumOff val="25000"/>
                  </a:schemeClr>
                </a:solidFill>
              </a:rPr>
              <a:t>To identify a solicitor who will take on the case, they need to be willing to go through a guardianship process and be willing to apply for legal aid</a:t>
            </a:r>
          </a:p>
          <a:p>
            <a:pPr marL="285750" indent="-285750" algn="l">
              <a:buFont typeface="Arial" panose="020B0604020202020204" pitchFamily="34" charset="0"/>
              <a:buChar char="•"/>
            </a:pPr>
            <a:r>
              <a:rPr lang="en-GB" sz="1400">
                <a:solidFill>
                  <a:schemeClr val="tx1">
                    <a:lumMod val="75000"/>
                    <a:lumOff val="25000"/>
                  </a:schemeClr>
                </a:solidFill>
              </a:rPr>
              <a:t>To receive approval for legal aid - most applicants will be eligible for legal aid. The application requires certain information from the applicant and has a set processing time. Where the application is for someone who is in hospital, the estimated processing time for a legal aid application from submission to approval is 1-2 weeks.</a:t>
            </a:r>
          </a:p>
          <a:p>
            <a:pPr marL="285750" indent="-285750" algn="l">
              <a:buFont typeface="Arial" panose="020B0604020202020204" pitchFamily="34" charset="0"/>
              <a:buChar char="•"/>
            </a:pPr>
            <a:r>
              <a:rPr lang="en-GB" sz="1400">
                <a:solidFill>
                  <a:schemeClr val="tx1">
                    <a:lumMod val="75000"/>
                    <a:lumOff val="25000"/>
                  </a:schemeClr>
                </a:solidFill>
              </a:rPr>
              <a:t>For solicitors to act on the instructions they receive from their client, including – contacting the Mental Health Officer, obtaining the medical reports, submitting the application, and providing any follow up information to the Court where information is incomplete or requires clarification. </a:t>
            </a:r>
          </a:p>
          <a:p>
            <a:pPr algn="l"/>
            <a:endParaRPr lang="en-GB" sz="1400">
              <a:solidFill>
                <a:schemeClr val="tx1">
                  <a:lumMod val="75000"/>
                  <a:lumOff val="25000"/>
                </a:schemeClr>
              </a:solidFill>
            </a:endParaRPr>
          </a:p>
          <a:p>
            <a:pPr algn="l"/>
            <a:r>
              <a:rPr lang="en-GB" sz="1400">
                <a:solidFill>
                  <a:schemeClr val="tx1">
                    <a:lumMod val="75000"/>
                    <a:lumOff val="25000"/>
                  </a:schemeClr>
                </a:solidFill>
                <a:effectLst/>
              </a:rPr>
              <a:t>Some local areas in Scotland give private applicants a specified timeframe to make progress on their application before they determine it is unlikely to be made. In this case, they can progress with a local authority guardianship.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Local work in parts of Scotland that explored the reasons for delays in private applications has identified both the Adults with Incapacity knowledge and the sense of urgency of the private solicitor as key drivers of how quickly they progress with the application. </a:t>
            </a:r>
          </a:p>
          <a:p>
            <a:pPr algn="l"/>
            <a:endParaRPr lang="en-GB" sz="1400">
              <a:solidFill>
                <a:schemeClr val="tx1">
                  <a:lumMod val="75000"/>
                  <a:lumOff val="25000"/>
                </a:schemeClr>
              </a:solidFill>
            </a:endParaRPr>
          </a:p>
          <a:p>
            <a:pPr algn="l"/>
            <a:r>
              <a:rPr lang="en-GB" sz="1400">
                <a:solidFill>
                  <a:schemeClr val="tx1">
                    <a:lumMod val="75000"/>
                    <a:lumOff val="25000"/>
                  </a:schemeClr>
                </a:solidFill>
              </a:rPr>
              <a:t>Mental Health Officers rely on updates from the private solicitor and may spend a fair amount of time proactively following up with solicitors for updates. </a:t>
            </a:r>
          </a:p>
        </p:txBody>
      </p:sp>
      <p:sp>
        <p:nvSpPr>
          <p:cNvPr id="2" name="Content Placeholder 3">
            <a:extLst>
              <a:ext uri="{FF2B5EF4-FFF2-40B4-BE49-F238E27FC236}">
                <a16:creationId xmlns:a16="http://schemas.microsoft.com/office/drawing/2014/main" id="{963BD739-DD2F-35A9-BB7D-D945670CACDE}"/>
              </a:ext>
            </a:extLst>
          </p:cNvPr>
          <p:cNvSpPr txBox="1">
            <a:spLocks/>
          </p:cNvSpPr>
          <p:nvPr/>
        </p:nvSpPr>
        <p:spPr>
          <a:xfrm>
            <a:off x="3380510" y="127000"/>
            <a:ext cx="8564398"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can support the speed of the Guardianship process?</a:t>
            </a:r>
          </a:p>
        </p:txBody>
      </p:sp>
    </p:spTree>
    <p:extLst>
      <p:ext uri="{BB962C8B-B14F-4D97-AF65-F5344CB8AC3E}">
        <p14:creationId xmlns:p14="http://schemas.microsoft.com/office/powerpoint/2010/main" val="306198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B0A3E-6C32-F101-2D93-7AD8340BC8D0}"/>
            </a:ext>
          </a:extLst>
        </p:cNvPr>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29D1E62A-0336-8C4C-FA02-8F7BC0A2B91C}"/>
              </a:ext>
            </a:extLst>
          </p:cNvPr>
          <p:cNvSpPr txBox="1">
            <a:spLocks/>
          </p:cNvSpPr>
          <p:nvPr/>
        </p:nvSpPr>
        <p:spPr>
          <a:xfrm>
            <a:off x="247094" y="3054440"/>
            <a:ext cx="11978614" cy="39358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a:solidFill>
                  <a:schemeClr val="tx1">
                    <a:lumMod val="75000"/>
                    <a:lumOff val="25000"/>
                  </a:schemeClr>
                </a:solidFill>
              </a:rPr>
              <a:t>Once the application for guardianship is lodged, particular court processes and legal requirements will begin. </a:t>
            </a:r>
          </a:p>
          <a:p>
            <a:pPr algn="l"/>
            <a:endParaRPr lang="en-GB">
              <a:solidFill>
                <a:schemeClr val="tx1">
                  <a:lumMod val="75000"/>
                  <a:lumOff val="25000"/>
                </a:schemeClr>
              </a:solidFill>
            </a:endParaRPr>
          </a:p>
          <a:p>
            <a:pPr marL="285750" indent="-285750" algn="l">
              <a:buFont typeface="Arial" panose="020B0604020202020204" pitchFamily="34" charset="0"/>
              <a:buChar char="•"/>
            </a:pPr>
            <a:r>
              <a:rPr lang="en-GB">
                <a:solidFill>
                  <a:schemeClr val="tx1">
                    <a:lumMod val="75000"/>
                    <a:lumOff val="25000"/>
                  </a:schemeClr>
                </a:solidFill>
              </a:rPr>
              <a:t>A request for Interim Powers can be included within an application – this is usually only appropriate where a decision is required urgently to enable an urgent action to happen by exercising that power. Different sheriff areas will interpret the threshold differently. Some require a residential care home placement to be lined up and agreed upon, some require a placement to be at least imminent, and others determine urgency because they require discharge from the hospital. </a:t>
            </a:r>
          </a:p>
          <a:p>
            <a:pPr marL="285750" indent="-285750" algn="l">
              <a:buFont typeface="Arial" panose="020B0604020202020204" pitchFamily="34" charset="0"/>
              <a:buChar char="•"/>
            </a:pPr>
            <a:r>
              <a:rPr lang="en-GB">
                <a:solidFill>
                  <a:schemeClr val="tx1">
                    <a:lumMod val="75000"/>
                    <a:lumOff val="25000"/>
                  </a:schemeClr>
                </a:solidFill>
              </a:rPr>
              <a:t>Interim powers only removes the need for the full 21 clear days’ notice on the full hearing before the powers can be acted on. It does not provide a shortened timeframe for anything that happens before the application is lodged with the court. </a:t>
            </a:r>
          </a:p>
          <a:p>
            <a:pPr marL="285750" indent="-285750" algn="l">
              <a:buFont typeface="Arial" panose="020B0604020202020204" pitchFamily="34" charset="0"/>
              <a:buChar char="•"/>
            </a:pPr>
            <a:r>
              <a:rPr lang="en-GB">
                <a:solidFill>
                  <a:schemeClr val="tx1">
                    <a:lumMod val="75000"/>
                    <a:lumOff val="25000"/>
                  </a:schemeClr>
                </a:solidFill>
              </a:rPr>
              <a:t>In some Sheriff areas, the name of the care facility is included in the application for Interim Powers – the powers enable discharge to only that facility. If the place is no longer available in the time it takes to obtain the interim order, then the person is unable to be placed in an alternative facility. Another interim order or the full guardianship order will need to be obtained to change the facility. </a:t>
            </a:r>
          </a:p>
          <a:p>
            <a:pPr marL="285750" indent="-285750" algn="l">
              <a:buFont typeface="Arial" panose="020B0604020202020204" pitchFamily="34" charset="0"/>
              <a:buChar char="•"/>
            </a:pPr>
            <a:r>
              <a:rPr lang="en-GB">
                <a:solidFill>
                  <a:schemeClr val="tx1">
                    <a:lumMod val="75000"/>
                    <a:lumOff val="25000"/>
                  </a:schemeClr>
                </a:solidFill>
              </a:rPr>
              <a:t>Giving the 21 clear days notice before the substantive hearing can be challenging. The court date is usually around 28 days after the papers are available, often providing solicitors with five or fewer days to serve these papers to the various persons who need to receive notice of the application. This can be done by post or Sherriff Officers for a fee. For those in a hospital or care home, it is often specified that a named staff member must work through the papers with the individual to support their understanding. </a:t>
            </a:r>
            <a:r>
              <a:rPr lang="en-GB">
                <a:solidFill>
                  <a:schemeClr val="tx1">
                    <a:lumMod val="75000"/>
                    <a:lumOff val="25000"/>
                  </a:schemeClr>
                </a:solidFill>
                <a:effectLst/>
              </a:rPr>
              <a:t>If that staff member is away or busy, another staff member cannot do this, as only the individual named on the paperwork can fulfil this requirement</a:t>
            </a:r>
            <a:r>
              <a:rPr lang="en-GB">
                <a:solidFill>
                  <a:schemeClr val="tx1">
                    <a:lumMod val="75000"/>
                    <a:lumOff val="25000"/>
                  </a:schemeClr>
                </a:solidFill>
              </a:rPr>
              <a:t> unless the court’s warrant provides that someone with that person’s authority may serve the papers in their absence.</a:t>
            </a:r>
          </a:p>
          <a:p>
            <a:pPr marL="285750" indent="-285750" algn="l">
              <a:buFont typeface="Arial" panose="020B0604020202020204" pitchFamily="34" charset="0"/>
              <a:buChar char="•"/>
            </a:pPr>
            <a:r>
              <a:rPr lang="en-GB">
                <a:solidFill>
                  <a:schemeClr val="tx1">
                    <a:lumMod val="75000"/>
                    <a:lumOff val="25000"/>
                  </a:schemeClr>
                </a:solidFill>
              </a:rPr>
              <a:t>  If all parties have not been given a clear 21 days notice, the court date will usually need to be delayed. This can add delays (e.g. 1 – 2 months depending on how busy the court is). </a:t>
            </a:r>
          </a:p>
        </p:txBody>
      </p:sp>
      <p:grpSp>
        <p:nvGrpSpPr>
          <p:cNvPr id="3" name="Group 2">
            <a:extLst>
              <a:ext uri="{FF2B5EF4-FFF2-40B4-BE49-F238E27FC236}">
                <a16:creationId xmlns:a16="http://schemas.microsoft.com/office/drawing/2014/main" id="{9DCBEEEE-9B13-A2A5-EA26-53461899B2A4}"/>
              </a:ext>
              <a:ext uri="{C183D7F6-B498-43B3-948B-1728B52AA6E4}">
                <adec:decorative xmlns:adec="http://schemas.microsoft.com/office/drawing/2017/decorative" val="0"/>
              </a:ext>
            </a:extLst>
          </p:cNvPr>
          <p:cNvGrpSpPr/>
          <p:nvPr/>
        </p:nvGrpSpPr>
        <p:grpSpPr>
          <a:xfrm>
            <a:off x="231077" y="22204"/>
            <a:ext cx="11765183" cy="3176984"/>
            <a:chOff x="231077" y="22204"/>
            <a:chExt cx="11765183" cy="3176984"/>
          </a:xfrm>
        </p:grpSpPr>
        <p:sp>
          <p:nvSpPr>
            <p:cNvPr id="35" name="Content Placeholder 3" descr="&#10;">
              <a:extLst>
                <a:ext uri="{FF2B5EF4-FFF2-40B4-BE49-F238E27FC236}">
                  <a16:creationId xmlns:a16="http://schemas.microsoft.com/office/drawing/2014/main" id="{3CFC38DA-5729-CD88-5018-136B9F714299}"/>
                </a:ext>
              </a:extLst>
            </p:cNvPr>
            <p:cNvSpPr txBox="1">
              <a:spLocks/>
            </p:cNvSpPr>
            <p:nvPr/>
          </p:nvSpPr>
          <p:spPr>
            <a:xfrm>
              <a:off x="3713018" y="22204"/>
              <a:ext cx="8231888"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a:solidFill>
                    <a:srgbClr val="3A7A7A"/>
                  </a:solidFill>
                </a:rPr>
                <a:t>What can affect the speed of the Guardianship process?</a:t>
              </a:r>
            </a:p>
          </p:txBody>
        </p:sp>
        <p:grpSp>
          <p:nvGrpSpPr>
            <p:cNvPr id="11" name="Group 10">
              <a:extLst>
                <a:ext uri="{FF2B5EF4-FFF2-40B4-BE49-F238E27FC236}">
                  <a16:creationId xmlns:a16="http://schemas.microsoft.com/office/drawing/2014/main" id="{1554B3A4-3EE4-52D5-DB50-B8C0D121EBFF}"/>
                </a:ext>
              </a:extLst>
            </p:cNvPr>
            <p:cNvGrpSpPr/>
            <p:nvPr/>
          </p:nvGrpSpPr>
          <p:grpSpPr>
            <a:xfrm>
              <a:off x="247094" y="127001"/>
              <a:ext cx="2391072" cy="1155700"/>
              <a:chOff x="247095" y="2180137"/>
              <a:chExt cx="2391072" cy="1458685"/>
            </a:xfrm>
          </p:grpSpPr>
          <p:sp>
            <p:nvSpPr>
              <p:cNvPr id="12" name="Arrow: Right 11">
                <a:extLst>
                  <a:ext uri="{FF2B5EF4-FFF2-40B4-BE49-F238E27FC236}">
                    <a16:creationId xmlns:a16="http://schemas.microsoft.com/office/drawing/2014/main" id="{FB5FBE12-3F40-98EB-756E-72D1A4CB20C8}"/>
                  </a:ext>
                </a:extLst>
              </p:cNvPr>
              <p:cNvSpPr/>
              <p:nvPr/>
            </p:nvSpPr>
            <p:spPr>
              <a:xfrm>
                <a:off x="478024" y="2180137"/>
                <a:ext cx="2160143" cy="1458685"/>
              </a:xfrm>
              <a:prstGeom prst="rightArrow">
                <a:avLst>
                  <a:gd name="adj1" fmla="val 80986"/>
                  <a:gd name="adj2" fmla="val 50000"/>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id="{F55943F3-0B76-6257-8082-1509BCA6191B}"/>
                  </a:ext>
                </a:extLst>
              </p:cNvPr>
              <p:cNvSpPr/>
              <p:nvPr/>
            </p:nvSpPr>
            <p:spPr>
              <a:xfrm>
                <a:off x="247095" y="2409585"/>
                <a:ext cx="1962706" cy="999788"/>
              </a:xfrm>
              <a:prstGeom prst="roundRect">
                <a:avLst/>
              </a:prstGeom>
              <a:solidFill>
                <a:schemeClr val="bg1"/>
              </a:solidFill>
              <a:ln w="38100">
                <a:solidFill>
                  <a:srgbClr val="3A7A7A"/>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GB" b="1">
                    <a:solidFill>
                      <a:srgbClr val="3A7A7A"/>
                    </a:solidFill>
                  </a:rPr>
                  <a:t>Court processes</a:t>
                </a:r>
              </a:p>
            </p:txBody>
          </p:sp>
        </p:grpSp>
        <p:cxnSp>
          <p:nvCxnSpPr>
            <p:cNvPr id="15" name="Straight Arrow Connector 14">
              <a:extLst>
                <a:ext uri="{FF2B5EF4-FFF2-40B4-BE49-F238E27FC236}">
                  <a16:creationId xmlns:a16="http://schemas.microsoft.com/office/drawing/2014/main" id="{42A67E4A-C92A-47CE-239F-3014ACD70D6C}"/>
                </a:ext>
              </a:extLst>
            </p:cNvPr>
            <p:cNvCxnSpPr>
              <a:cxnSpLocks/>
              <a:stCxn id="57" idx="3"/>
              <a:endCxn id="58" idx="1"/>
            </p:cNvCxnSpPr>
            <p:nvPr/>
          </p:nvCxnSpPr>
          <p:spPr>
            <a:xfrm>
              <a:off x="10837339" y="1872673"/>
              <a:ext cx="219050"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C4041E0-7345-069B-3CAE-02E7EEE47CBA}"/>
                </a:ext>
              </a:extLst>
            </p:cNvPr>
            <p:cNvCxnSpPr>
              <a:cxnSpLocks/>
              <a:stCxn id="48" idx="3"/>
              <a:endCxn id="57" idx="1"/>
            </p:cNvCxnSpPr>
            <p:nvPr/>
          </p:nvCxnSpPr>
          <p:spPr>
            <a:xfrm>
              <a:off x="9455938" y="1872673"/>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147C2FD7-7533-19F7-911B-CEC0514BC2FF}"/>
                </a:ext>
              </a:extLst>
            </p:cNvPr>
            <p:cNvCxnSpPr>
              <a:cxnSpLocks/>
              <a:stCxn id="40" idx="2"/>
              <a:endCxn id="50" idx="1"/>
            </p:cNvCxnSpPr>
            <p:nvPr/>
          </p:nvCxnSpPr>
          <p:spPr>
            <a:xfrm rot="16200000" flipH="1">
              <a:off x="5555224" y="1951208"/>
              <a:ext cx="583273" cy="948052"/>
            </a:xfrm>
            <a:prstGeom prst="bentConnector2">
              <a:avLst/>
            </a:prstGeom>
            <a:ln w="19050">
              <a:solidFill>
                <a:srgbClr val="767676"/>
              </a:solidFill>
              <a:tailEnd type="triangle"/>
            </a:ln>
          </p:spPr>
          <p:style>
            <a:lnRef idx="1">
              <a:schemeClr val="accent3"/>
            </a:lnRef>
            <a:fillRef idx="0">
              <a:schemeClr val="accent3"/>
            </a:fillRef>
            <a:effectRef idx="0">
              <a:schemeClr val="accent3"/>
            </a:effectRef>
            <a:fontRef idx="minor">
              <a:schemeClr val="tx1"/>
            </a:fontRef>
          </p:style>
        </p:cxnSp>
        <p:sp>
          <p:nvSpPr>
            <p:cNvPr id="21" name="Rectangle: Rounded Corners 20">
              <a:extLst>
                <a:ext uri="{FF2B5EF4-FFF2-40B4-BE49-F238E27FC236}">
                  <a16:creationId xmlns:a16="http://schemas.microsoft.com/office/drawing/2014/main" id="{741036BA-D2E7-F68A-B5F3-7FD3C80B95B5}"/>
                </a:ext>
              </a:extLst>
            </p:cNvPr>
            <p:cNvSpPr/>
            <p:nvPr/>
          </p:nvSpPr>
          <p:spPr>
            <a:xfrm>
              <a:off x="233062" y="1448898"/>
              <a:ext cx="1353943" cy="8244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Application lodged with court</a:t>
              </a:r>
            </a:p>
          </p:txBody>
        </p:sp>
        <p:sp>
          <p:nvSpPr>
            <p:cNvPr id="22" name="Rectangle: Rounded Corners 21">
              <a:extLst>
                <a:ext uri="{FF2B5EF4-FFF2-40B4-BE49-F238E27FC236}">
                  <a16:creationId xmlns:a16="http://schemas.microsoft.com/office/drawing/2014/main" id="{98C079D6-335C-7CAE-323E-33F36FC0EABB}"/>
                </a:ext>
              </a:extLst>
            </p:cNvPr>
            <p:cNvSpPr/>
            <p:nvPr/>
          </p:nvSpPr>
          <p:spPr>
            <a:xfrm>
              <a:off x="4643834" y="955166"/>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Interim powers hearing</a:t>
              </a:r>
            </a:p>
          </p:txBody>
        </p:sp>
        <p:sp>
          <p:nvSpPr>
            <p:cNvPr id="27" name="Rectangle: Rounded Corners 26">
              <a:extLst>
                <a:ext uri="{FF2B5EF4-FFF2-40B4-BE49-F238E27FC236}">
                  <a16:creationId xmlns:a16="http://schemas.microsoft.com/office/drawing/2014/main" id="{91DBD113-95DB-4555-5E3A-AF809404175D}"/>
                </a:ext>
              </a:extLst>
            </p:cNvPr>
            <p:cNvSpPr/>
            <p:nvPr/>
          </p:nvSpPr>
          <p:spPr>
            <a:xfrm>
              <a:off x="2966782" y="1593598"/>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Paperwork served</a:t>
              </a:r>
            </a:p>
          </p:txBody>
        </p:sp>
        <p:sp>
          <p:nvSpPr>
            <p:cNvPr id="31" name="Speech Bubble: Rectangle 30">
              <a:extLst>
                <a:ext uri="{FF2B5EF4-FFF2-40B4-BE49-F238E27FC236}">
                  <a16:creationId xmlns:a16="http://schemas.microsoft.com/office/drawing/2014/main" id="{795C3B6F-725D-CFBE-A79F-D85DEDC32B18}"/>
                </a:ext>
              </a:extLst>
            </p:cNvPr>
            <p:cNvSpPr/>
            <p:nvPr/>
          </p:nvSpPr>
          <p:spPr>
            <a:xfrm>
              <a:off x="233062" y="2406628"/>
              <a:ext cx="3613458" cy="745737"/>
            </a:xfrm>
            <a:prstGeom prst="wedgeRectCallout">
              <a:avLst>
                <a:gd name="adj1" fmla="val 36002"/>
                <a:gd name="adj2" fmla="val -73912"/>
              </a:avLst>
            </a:prstGeom>
            <a:solidFill>
              <a:schemeClr val="bg1"/>
            </a:solidFill>
            <a:ln>
              <a:solidFill>
                <a:srgbClr val="76767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4" name="TextBox 33">
              <a:extLst>
                <a:ext uri="{FF2B5EF4-FFF2-40B4-BE49-F238E27FC236}">
                  <a16:creationId xmlns:a16="http://schemas.microsoft.com/office/drawing/2014/main" id="{398CD011-FB65-7640-96F9-21C14DAEE509}"/>
                </a:ext>
              </a:extLst>
            </p:cNvPr>
            <p:cNvSpPr txBox="1"/>
            <p:nvPr/>
          </p:nvSpPr>
          <p:spPr>
            <a:xfrm>
              <a:off x="231077" y="2466908"/>
              <a:ext cx="3615443" cy="646331"/>
            </a:xfrm>
            <a:prstGeom prst="rect">
              <a:avLst/>
            </a:prstGeom>
            <a:noFill/>
          </p:spPr>
          <p:txBody>
            <a:bodyPr wrap="square" rtlCol="0">
              <a:spAutoFit/>
            </a:bodyPr>
            <a:lstStyle/>
            <a:p>
              <a:r>
                <a:rPr lang="en-GB" sz="1200">
                  <a:solidFill>
                    <a:schemeClr val="tx1">
                      <a:lumMod val="75000"/>
                      <a:lumOff val="25000"/>
                    </a:schemeClr>
                  </a:solidFill>
                </a:rPr>
                <a:t>Court orders the solicitor to serve paperwork - all relevant people receive 21 clear days notice of the substantive hearing.</a:t>
              </a:r>
            </a:p>
          </p:txBody>
        </p:sp>
        <p:sp>
          <p:nvSpPr>
            <p:cNvPr id="38" name="Rectangle: Rounded Corners 37">
              <a:extLst>
                <a:ext uri="{FF2B5EF4-FFF2-40B4-BE49-F238E27FC236}">
                  <a16:creationId xmlns:a16="http://schemas.microsoft.com/office/drawing/2014/main" id="{FF449CB7-D314-21EF-5B8D-AEF2393B5AD2}"/>
                </a:ext>
              </a:extLst>
            </p:cNvPr>
            <p:cNvSpPr/>
            <p:nvPr/>
          </p:nvSpPr>
          <p:spPr>
            <a:xfrm>
              <a:off x="6320886" y="955166"/>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Interim powers granted</a:t>
              </a:r>
            </a:p>
          </p:txBody>
        </p:sp>
        <p:cxnSp>
          <p:nvCxnSpPr>
            <p:cNvPr id="39" name="Straight Arrow Connector 38">
              <a:extLst>
                <a:ext uri="{FF2B5EF4-FFF2-40B4-BE49-F238E27FC236}">
                  <a16:creationId xmlns:a16="http://schemas.microsoft.com/office/drawing/2014/main" id="{189FCCEA-FF21-F0C7-8309-7002BD022B7E}"/>
                </a:ext>
              </a:extLst>
            </p:cNvPr>
            <p:cNvCxnSpPr>
              <a:cxnSpLocks/>
              <a:stCxn id="22" idx="3"/>
              <a:endCxn id="38" idx="1"/>
            </p:cNvCxnSpPr>
            <p:nvPr/>
          </p:nvCxnSpPr>
          <p:spPr>
            <a:xfrm>
              <a:off x="6101834" y="1225166"/>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B9F1845F-0056-67D2-360B-B8EFEF4C895C}"/>
                </a:ext>
              </a:extLst>
            </p:cNvPr>
            <p:cNvSpPr/>
            <p:nvPr/>
          </p:nvSpPr>
          <p:spPr>
            <a:xfrm>
              <a:off x="4643834" y="1593598"/>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Substantive hearing</a:t>
              </a:r>
            </a:p>
          </p:txBody>
        </p:sp>
        <p:cxnSp>
          <p:nvCxnSpPr>
            <p:cNvPr id="42" name="Straight Arrow Connector 41">
              <a:extLst>
                <a:ext uri="{FF2B5EF4-FFF2-40B4-BE49-F238E27FC236}">
                  <a16:creationId xmlns:a16="http://schemas.microsoft.com/office/drawing/2014/main" id="{EC6D6153-532E-D411-D8D3-2FDF220C7DF2}"/>
                </a:ext>
              </a:extLst>
            </p:cNvPr>
            <p:cNvCxnSpPr>
              <a:cxnSpLocks/>
              <a:stCxn id="27" idx="3"/>
              <a:endCxn id="40" idx="1"/>
            </p:cNvCxnSpPr>
            <p:nvPr/>
          </p:nvCxnSpPr>
          <p:spPr>
            <a:xfrm>
              <a:off x="4424782" y="1863598"/>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D4C96A9E-4D59-6E79-F878-F3ACAD53F385}"/>
                </a:ext>
              </a:extLst>
            </p:cNvPr>
            <p:cNvSpPr/>
            <p:nvPr/>
          </p:nvSpPr>
          <p:spPr>
            <a:xfrm>
              <a:off x="6320886" y="1593598"/>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Full powers granted</a:t>
              </a:r>
            </a:p>
          </p:txBody>
        </p:sp>
        <p:cxnSp>
          <p:nvCxnSpPr>
            <p:cNvPr id="44" name="Straight Arrow Connector 43">
              <a:extLst>
                <a:ext uri="{FF2B5EF4-FFF2-40B4-BE49-F238E27FC236}">
                  <a16:creationId xmlns:a16="http://schemas.microsoft.com/office/drawing/2014/main" id="{570EF582-E477-75E5-2945-16AA5FE3CF7B}"/>
                </a:ext>
              </a:extLst>
            </p:cNvPr>
            <p:cNvCxnSpPr>
              <a:cxnSpLocks/>
              <a:stCxn id="40" idx="3"/>
              <a:endCxn id="43" idx="1"/>
            </p:cNvCxnSpPr>
            <p:nvPr/>
          </p:nvCxnSpPr>
          <p:spPr>
            <a:xfrm>
              <a:off x="6101834" y="1863598"/>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Rounded Corners 44">
              <a:extLst>
                <a:ext uri="{FF2B5EF4-FFF2-40B4-BE49-F238E27FC236}">
                  <a16:creationId xmlns:a16="http://schemas.microsoft.com/office/drawing/2014/main" id="{3ECF47ED-6617-5FDB-A2B8-AF213F392230}"/>
                </a:ext>
              </a:extLst>
            </p:cNvPr>
            <p:cNvSpPr/>
            <p:nvPr/>
          </p:nvSpPr>
          <p:spPr>
            <a:xfrm>
              <a:off x="2966782" y="955166"/>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Submission on interim powers</a:t>
              </a:r>
            </a:p>
          </p:txBody>
        </p:sp>
        <p:sp>
          <p:nvSpPr>
            <p:cNvPr id="48" name="Rectangle: Rounded Corners 47">
              <a:extLst>
                <a:ext uri="{FF2B5EF4-FFF2-40B4-BE49-F238E27FC236}">
                  <a16:creationId xmlns:a16="http://schemas.microsoft.com/office/drawing/2014/main" id="{7A90028F-A38E-1B7C-99A8-5EC100F14419}"/>
                </a:ext>
              </a:extLst>
            </p:cNvPr>
            <p:cNvSpPr/>
            <p:nvPr/>
          </p:nvSpPr>
          <p:spPr>
            <a:xfrm>
              <a:off x="7997938" y="1480273"/>
              <a:ext cx="1458000" cy="7848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MHO &amp; CSWO advised of outcome</a:t>
              </a:r>
            </a:p>
          </p:txBody>
        </p:sp>
        <p:sp>
          <p:nvSpPr>
            <p:cNvPr id="50" name="Rectangle: Rounded Corners 49">
              <a:extLst>
                <a:ext uri="{FF2B5EF4-FFF2-40B4-BE49-F238E27FC236}">
                  <a16:creationId xmlns:a16="http://schemas.microsoft.com/office/drawing/2014/main" id="{CBFD8EBB-2AAB-E1A0-BDE1-AC1931202BA3}"/>
                </a:ext>
              </a:extLst>
            </p:cNvPr>
            <p:cNvSpPr/>
            <p:nvPr/>
          </p:nvSpPr>
          <p:spPr>
            <a:xfrm>
              <a:off x="6320886" y="2446871"/>
              <a:ext cx="1458000" cy="5400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Safeguarder appointed</a:t>
              </a:r>
            </a:p>
          </p:txBody>
        </p:sp>
        <p:grpSp>
          <p:nvGrpSpPr>
            <p:cNvPr id="51" name="Group 50">
              <a:extLst>
                <a:ext uri="{FF2B5EF4-FFF2-40B4-BE49-F238E27FC236}">
                  <a16:creationId xmlns:a16="http://schemas.microsoft.com/office/drawing/2014/main" id="{07D7B88D-4798-847E-2B77-744B1B57051F}"/>
                </a:ext>
              </a:extLst>
            </p:cNvPr>
            <p:cNvGrpSpPr/>
            <p:nvPr/>
          </p:nvGrpSpPr>
          <p:grpSpPr>
            <a:xfrm>
              <a:off x="7997937" y="2477121"/>
              <a:ext cx="3961001" cy="559990"/>
              <a:chOff x="9888162" y="6606499"/>
              <a:chExt cx="3961001" cy="892752"/>
            </a:xfrm>
          </p:grpSpPr>
          <p:sp>
            <p:nvSpPr>
              <p:cNvPr id="52" name="Speech Bubble: Rectangle 51">
                <a:extLst>
                  <a:ext uri="{FF2B5EF4-FFF2-40B4-BE49-F238E27FC236}">
                    <a16:creationId xmlns:a16="http://schemas.microsoft.com/office/drawing/2014/main" id="{0153AAD9-FD23-6113-B122-F58A31E0A270}"/>
                  </a:ext>
                </a:extLst>
              </p:cNvPr>
              <p:cNvSpPr/>
              <p:nvPr/>
            </p:nvSpPr>
            <p:spPr>
              <a:xfrm>
                <a:off x="9888162" y="6606499"/>
                <a:ext cx="3960999" cy="892752"/>
              </a:xfrm>
              <a:prstGeom prst="wedgeRectCallout">
                <a:avLst>
                  <a:gd name="adj1" fmla="val -52986"/>
                  <a:gd name="adj2" fmla="val 10787"/>
                </a:avLst>
              </a:prstGeom>
              <a:solidFill>
                <a:schemeClr val="bg1"/>
              </a:solidFill>
              <a:ln>
                <a:solidFill>
                  <a:srgbClr val="76767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200">
                  <a:solidFill>
                    <a:schemeClr val="tx1">
                      <a:lumMod val="75000"/>
                      <a:lumOff val="25000"/>
                    </a:schemeClr>
                  </a:solidFill>
                </a:endParaRPr>
              </a:p>
            </p:txBody>
          </p:sp>
          <p:sp>
            <p:nvSpPr>
              <p:cNvPr id="53" name="TextBox 52">
                <a:extLst>
                  <a:ext uri="{FF2B5EF4-FFF2-40B4-BE49-F238E27FC236}">
                    <a16:creationId xmlns:a16="http://schemas.microsoft.com/office/drawing/2014/main" id="{7567C74F-FD53-BFA1-547B-6109B7BC2132}"/>
                  </a:ext>
                </a:extLst>
              </p:cNvPr>
              <p:cNvSpPr txBox="1"/>
              <p:nvPr/>
            </p:nvSpPr>
            <p:spPr>
              <a:xfrm>
                <a:off x="9888163" y="6664868"/>
                <a:ext cx="3961000" cy="735999"/>
              </a:xfrm>
              <a:prstGeom prst="rect">
                <a:avLst/>
              </a:prstGeom>
              <a:noFill/>
            </p:spPr>
            <p:txBody>
              <a:bodyPr wrap="square" rtlCol="0">
                <a:spAutoFit/>
              </a:bodyPr>
              <a:lstStyle/>
              <a:p>
                <a:r>
                  <a:rPr lang="en-GB" sz="1200">
                    <a:solidFill>
                      <a:schemeClr val="tx1">
                        <a:lumMod val="75000"/>
                        <a:lumOff val="25000"/>
                      </a:schemeClr>
                    </a:solidFill>
                  </a:rPr>
                  <a:t>Court may appoint safeguarder if adult objects to the order – this can delay process weeks/months.</a:t>
                </a:r>
              </a:p>
            </p:txBody>
          </p:sp>
        </p:grpSp>
        <p:cxnSp>
          <p:nvCxnSpPr>
            <p:cNvPr id="54" name="Straight Arrow Connector 53">
              <a:extLst>
                <a:ext uri="{FF2B5EF4-FFF2-40B4-BE49-F238E27FC236}">
                  <a16:creationId xmlns:a16="http://schemas.microsoft.com/office/drawing/2014/main" id="{7E594DEB-C597-E6BE-C15D-A72D117EA0B6}"/>
                </a:ext>
              </a:extLst>
            </p:cNvPr>
            <p:cNvCxnSpPr>
              <a:cxnSpLocks/>
              <a:stCxn id="50" idx="0"/>
              <a:endCxn id="43" idx="2"/>
            </p:cNvCxnSpPr>
            <p:nvPr/>
          </p:nvCxnSpPr>
          <p:spPr>
            <a:xfrm flipV="1">
              <a:off x="7049886" y="2133598"/>
              <a:ext cx="0" cy="313273"/>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2EBC99F3-D156-C832-5182-4CD4623761BD}"/>
                </a:ext>
              </a:extLst>
            </p:cNvPr>
            <p:cNvCxnSpPr>
              <a:cxnSpLocks/>
              <a:stCxn id="43" idx="3"/>
              <a:endCxn id="48" idx="1"/>
            </p:cNvCxnSpPr>
            <p:nvPr/>
          </p:nvCxnSpPr>
          <p:spPr>
            <a:xfrm>
              <a:off x="7778886" y="1863598"/>
              <a:ext cx="219052" cy="9075"/>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2A8E6192-2CE1-0120-67AF-EC3C6F3FEDC8}"/>
                </a:ext>
              </a:extLst>
            </p:cNvPr>
            <p:cNvSpPr/>
            <p:nvPr/>
          </p:nvSpPr>
          <p:spPr>
            <a:xfrm>
              <a:off x="9674990" y="1480273"/>
              <a:ext cx="1162349" cy="7848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OPG sends certified Order</a:t>
              </a:r>
            </a:p>
          </p:txBody>
        </p:sp>
        <p:sp>
          <p:nvSpPr>
            <p:cNvPr id="58" name="Rectangle: Rounded Corners 57">
              <a:extLst>
                <a:ext uri="{FF2B5EF4-FFF2-40B4-BE49-F238E27FC236}">
                  <a16:creationId xmlns:a16="http://schemas.microsoft.com/office/drawing/2014/main" id="{F66C524E-35C2-EFB7-9534-4B250F69D09B}"/>
                </a:ext>
              </a:extLst>
            </p:cNvPr>
            <p:cNvSpPr/>
            <p:nvPr/>
          </p:nvSpPr>
          <p:spPr>
            <a:xfrm>
              <a:off x="11056389" y="1480273"/>
              <a:ext cx="902549" cy="7848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Powers used</a:t>
              </a:r>
            </a:p>
          </p:txBody>
        </p:sp>
        <p:sp>
          <p:nvSpPr>
            <p:cNvPr id="134" name="Rectangle: Rounded Corners 133">
              <a:extLst>
                <a:ext uri="{FF2B5EF4-FFF2-40B4-BE49-F238E27FC236}">
                  <a16:creationId xmlns:a16="http://schemas.microsoft.com/office/drawing/2014/main" id="{D267E667-3697-4C88-A673-515A67D37EE0}"/>
                </a:ext>
              </a:extLst>
            </p:cNvPr>
            <p:cNvSpPr/>
            <p:nvPr/>
          </p:nvSpPr>
          <p:spPr>
            <a:xfrm>
              <a:off x="1806057" y="1448898"/>
              <a:ext cx="941673" cy="824400"/>
            </a:xfrm>
            <a:prstGeom prst="roundRect">
              <a:avLst/>
            </a:prstGeom>
            <a:solidFill>
              <a:schemeClr val="bg1"/>
            </a:solidFill>
            <a:ln w="38100">
              <a:solidFill>
                <a:srgbClr val="3A7A7A"/>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a:solidFill>
                    <a:srgbClr val="3A7A7A"/>
                  </a:solidFill>
                </a:rPr>
                <a:t>Hearing dates set</a:t>
              </a:r>
            </a:p>
          </p:txBody>
        </p:sp>
        <p:cxnSp>
          <p:nvCxnSpPr>
            <p:cNvPr id="135" name="Connector: Elbow 134">
              <a:extLst>
                <a:ext uri="{FF2B5EF4-FFF2-40B4-BE49-F238E27FC236}">
                  <a16:creationId xmlns:a16="http://schemas.microsoft.com/office/drawing/2014/main" id="{A7C0A2A4-1305-FA47-FE68-C7E5AC65462B}"/>
                </a:ext>
              </a:extLst>
            </p:cNvPr>
            <p:cNvCxnSpPr>
              <a:cxnSpLocks/>
              <a:stCxn id="38" idx="3"/>
              <a:endCxn id="48" idx="0"/>
            </p:cNvCxnSpPr>
            <p:nvPr/>
          </p:nvCxnSpPr>
          <p:spPr>
            <a:xfrm>
              <a:off x="7778886" y="1225166"/>
              <a:ext cx="948052" cy="255107"/>
            </a:xfrm>
            <a:prstGeom prst="bentConnector2">
              <a:avLst/>
            </a:prstGeom>
            <a:ln w="19050">
              <a:solidFill>
                <a:srgbClr val="767676"/>
              </a:solidFill>
              <a:tailEnd type="triangle"/>
            </a:ln>
          </p:spPr>
          <p:style>
            <a:lnRef idx="1">
              <a:schemeClr val="accent3"/>
            </a:lnRef>
            <a:fillRef idx="0">
              <a:schemeClr val="accent3"/>
            </a:fillRef>
            <a:effectRef idx="0">
              <a:schemeClr val="accent3"/>
            </a:effectRef>
            <a:fontRef idx="minor">
              <a:schemeClr val="tx1"/>
            </a:fontRef>
          </p:style>
        </p:cxnSp>
        <p:sp>
          <p:nvSpPr>
            <p:cNvPr id="140" name="Speech Bubble: Rectangle 139">
              <a:extLst>
                <a:ext uri="{FF2B5EF4-FFF2-40B4-BE49-F238E27FC236}">
                  <a16:creationId xmlns:a16="http://schemas.microsoft.com/office/drawing/2014/main" id="{3195C381-6DB3-8100-255C-FB093029A6F5}"/>
                </a:ext>
              </a:extLst>
            </p:cNvPr>
            <p:cNvSpPr/>
            <p:nvPr/>
          </p:nvSpPr>
          <p:spPr>
            <a:xfrm>
              <a:off x="8968956" y="661780"/>
              <a:ext cx="2989980" cy="619690"/>
            </a:xfrm>
            <a:prstGeom prst="wedgeRectCallout">
              <a:avLst>
                <a:gd name="adj1" fmla="val -64900"/>
                <a:gd name="adj2" fmla="val -2046"/>
              </a:avLst>
            </a:prstGeom>
            <a:solidFill>
              <a:schemeClr val="bg1"/>
            </a:solidFill>
            <a:ln>
              <a:solidFill>
                <a:srgbClr val="76767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41" name="TextBox 140">
              <a:extLst>
                <a:ext uri="{FF2B5EF4-FFF2-40B4-BE49-F238E27FC236}">
                  <a16:creationId xmlns:a16="http://schemas.microsoft.com/office/drawing/2014/main" id="{475DA3F1-9584-F19C-A3F7-7916719B60DA}"/>
                </a:ext>
              </a:extLst>
            </p:cNvPr>
            <p:cNvSpPr txBox="1"/>
            <p:nvPr/>
          </p:nvSpPr>
          <p:spPr>
            <a:xfrm>
              <a:off x="8993580" y="661736"/>
              <a:ext cx="3002680" cy="646331"/>
            </a:xfrm>
            <a:prstGeom prst="rect">
              <a:avLst/>
            </a:prstGeom>
            <a:noFill/>
          </p:spPr>
          <p:txBody>
            <a:bodyPr wrap="square" rtlCol="0">
              <a:spAutoFit/>
            </a:bodyPr>
            <a:lstStyle/>
            <a:p>
              <a:r>
                <a:rPr lang="en-GB" sz="1200">
                  <a:solidFill>
                    <a:schemeClr val="tx1">
                      <a:lumMod val="75000"/>
                      <a:lumOff val="25000"/>
                    </a:schemeClr>
                  </a:solidFill>
                </a:rPr>
                <a:t>Interim powers hearing varies but is generally around 3 days after lodging with the court.</a:t>
              </a:r>
            </a:p>
          </p:txBody>
        </p:sp>
        <p:cxnSp>
          <p:nvCxnSpPr>
            <p:cNvPr id="143" name="Straight Arrow Connector 142">
              <a:extLst>
                <a:ext uri="{FF2B5EF4-FFF2-40B4-BE49-F238E27FC236}">
                  <a16:creationId xmlns:a16="http://schemas.microsoft.com/office/drawing/2014/main" id="{085ED01C-73D8-2244-BF43-D61EC9F9FA0B}"/>
                </a:ext>
              </a:extLst>
            </p:cNvPr>
            <p:cNvCxnSpPr>
              <a:cxnSpLocks/>
              <a:stCxn id="45" idx="3"/>
              <a:endCxn id="22" idx="1"/>
            </p:cNvCxnSpPr>
            <p:nvPr/>
          </p:nvCxnSpPr>
          <p:spPr>
            <a:xfrm>
              <a:off x="4424782" y="1225166"/>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a:extLst>
                <a:ext uri="{FF2B5EF4-FFF2-40B4-BE49-F238E27FC236}">
                  <a16:creationId xmlns:a16="http://schemas.microsoft.com/office/drawing/2014/main" id="{C64C0D83-6E90-751E-67F3-6A30039472F4}"/>
                </a:ext>
              </a:extLst>
            </p:cNvPr>
            <p:cNvCxnSpPr>
              <a:cxnSpLocks/>
              <a:stCxn id="134" idx="3"/>
              <a:endCxn id="27" idx="1"/>
            </p:cNvCxnSpPr>
            <p:nvPr/>
          </p:nvCxnSpPr>
          <p:spPr>
            <a:xfrm>
              <a:off x="2747730" y="1861098"/>
              <a:ext cx="219052" cy="250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a:extLst>
                <a:ext uri="{FF2B5EF4-FFF2-40B4-BE49-F238E27FC236}">
                  <a16:creationId xmlns:a16="http://schemas.microsoft.com/office/drawing/2014/main" id="{8E71D7C4-92D9-1605-E251-86DEB7A19D66}"/>
                </a:ext>
              </a:extLst>
            </p:cNvPr>
            <p:cNvCxnSpPr>
              <a:cxnSpLocks/>
              <a:stCxn id="21" idx="3"/>
              <a:endCxn id="134" idx="1"/>
            </p:cNvCxnSpPr>
            <p:nvPr/>
          </p:nvCxnSpPr>
          <p:spPr>
            <a:xfrm>
              <a:off x="1587005" y="1861098"/>
              <a:ext cx="219052" cy="0"/>
            </a:xfrm>
            <a:prstGeom prst="straightConnector1">
              <a:avLst/>
            </a:prstGeom>
            <a:ln w="19050">
              <a:solidFill>
                <a:srgbClr val="767676"/>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Connector: Elbow 154">
              <a:extLst>
                <a:ext uri="{FF2B5EF4-FFF2-40B4-BE49-F238E27FC236}">
                  <a16:creationId xmlns:a16="http://schemas.microsoft.com/office/drawing/2014/main" id="{883A984B-D1A0-707B-FE6E-A14BC978CA12}"/>
                </a:ext>
              </a:extLst>
            </p:cNvPr>
            <p:cNvCxnSpPr>
              <a:cxnSpLocks/>
              <a:stCxn id="21" idx="0"/>
              <a:endCxn id="45" idx="1"/>
            </p:cNvCxnSpPr>
            <p:nvPr/>
          </p:nvCxnSpPr>
          <p:spPr>
            <a:xfrm rot="5400000" flipH="1" flipV="1">
              <a:off x="1826542" y="308658"/>
              <a:ext cx="223732" cy="2056748"/>
            </a:xfrm>
            <a:prstGeom prst="bentConnector2">
              <a:avLst/>
            </a:prstGeom>
            <a:ln w="19050">
              <a:solidFill>
                <a:srgbClr val="767676"/>
              </a:solidFill>
              <a:tailEnd type="triangle"/>
            </a:ln>
          </p:spPr>
          <p:style>
            <a:lnRef idx="1">
              <a:schemeClr val="accent3"/>
            </a:lnRef>
            <a:fillRef idx="0">
              <a:schemeClr val="accent3"/>
            </a:fillRef>
            <a:effectRef idx="0">
              <a:schemeClr val="accent3"/>
            </a:effectRef>
            <a:fontRef idx="minor">
              <a:schemeClr val="tx1"/>
            </a:fontRef>
          </p:style>
        </p:cxnSp>
        <p:sp>
          <p:nvSpPr>
            <p:cNvPr id="159" name="Speech Bubble: Rectangle 158">
              <a:extLst>
                <a:ext uri="{FF2B5EF4-FFF2-40B4-BE49-F238E27FC236}">
                  <a16:creationId xmlns:a16="http://schemas.microsoft.com/office/drawing/2014/main" id="{4071AAA5-4030-64DC-9F82-0FD173A2ACDE}"/>
                </a:ext>
              </a:extLst>
            </p:cNvPr>
            <p:cNvSpPr/>
            <p:nvPr/>
          </p:nvSpPr>
          <p:spPr>
            <a:xfrm>
              <a:off x="4065571" y="2406627"/>
              <a:ext cx="1088212" cy="792561"/>
            </a:xfrm>
            <a:prstGeom prst="wedgeRectCallout">
              <a:avLst>
                <a:gd name="adj1" fmla="val 37517"/>
                <a:gd name="adj2" fmla="val -74311"/>
              </a:avLst>
            </a:prstGeom>
            <a:solidFill>
              <a:schemeClr val="bg1"/>
            </a:solidFill>
            <a:ln>
              <a:solidFill>
                <a:srgbClr val="76767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60" name="TextBox 159">
              <a:extLst>
                <a:ext uri="{FF2B5EF4-FFF2-40B4-BE49-F238E27FC236}">
                  <a16:creationId xmlns:a16="http://schemas.microsoft.com/office/drawing/2014/main" id="{9E4377E3-9B5E-39BE-9BE4-648733FDC165}"/>
                </a:ext>
              </a:extLst>
            </p:cNvPr>
            <p:cNvSpPr txBox="1"/>
            <p:nvPr/>
          </p:nvSpPr>
          <p:spPr>
            <a:xfrm>
              <a:off x="4118873" y="2485570"/>
              <a:ext cx="1018523" cy="646331"/>
            </a:xfrm>
            <a:prstGeom prst="rect">
              <a:avLst/>
            </a:prstGeom>
            <a:noFill/>
          </p:spPr>
          <p:txBody>
            <a:bodyPr wrap="square" rtlCol="0">
              <a:spAutoFit/>
            </a:bodyPr>
            <a:lstStyle/>
            <a:p>
              <a:r>
                <a:rPr lang="en-GB" sz="1200">
                  <a:solidFill>
                    <a:schemeClr val="tx1">
                      <a:lumMod val="75000"/>
                      <a:lumOff val="25000"/>
                    </a:schemeClr>
                  </a:solidFill>
                </a:rPr>
                <a:t>Usually 28 days after lodging</a:t>
              </a:r>
            </a:p>
          </p:txBody>
        </p:sp>
      </p:grpSp>
    </p:spTree>
    <p:extLst>
      <p:ext uri="{BB962C8B-B14F-4D97-AF65-F5344CB8AC3E}">
        <p14:creationId xmlns:p14="http://schemas.microsoft.com/office/powerpoint/2010/main" val="12418668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3" descr="&#10;">
            <a:extLst>
              <a:ext uri="{FF2B5EF4-FFF2-40B4-BE49-F238E27FC236}">
                <a16:creationId xmlns:a16="http://schemas.microsoft.com/office/drawing/2014/main" id="{AA07DD5F-2B2E-6FB1-E9B8-436ED33F71D2}"/>
              </a:ext>
            </a:extLst>
          </p:cNvPr>
          <p:cNvSpPr txBox="1">
            <a:spLocks/>
          </p:cNvSpPr>
          <p:nvPr/>
        </p:nvSpPr>
        <p:spPr>
          <a:xfrm>
            <a:off x="219075" y="246742"/>
            <a:ext cx="6763306"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Relevant guidance</a:t>
            </a:r>
          </a:p>
        </p:txBody>
      </p:sp>
      <p:sp>
        <p:nvSpPr>
          <p:cNvPr id="4" name="TextBox 3">
            <a:extLst>
              <a:ext uri="{FF2B5EF4-FFF2-40B4-BE49-F238E27FC236}">
                <a16:creationId xmlns:a16="http://schemas.microsoft.com/office/drawing/2014/main" id="{AEC9563F-55E0-0032-D740-A9BA8030AC51}"/>
              </a:ext>
            </a:extLst>
          </p:cNvPr>
          <p:cNvSpPr txBox="1"/>
          <p:nvPr/>
        </p:nvSpPr>
        <p:spPr>
          <a:xfrm>
            <a:off x="219075" y="3382537"/>
            <a:ext cx="5801200" cy="369332"/>
          </a:xfrm>
          <a:prstGeom prst="rect">
            <a:avLst/>
          </a:prstGeom>
          <a:noFill/>
        </p:spPr>
        <p:txBody>
          <a:bodyPr wrap="square">
            <a:spAutoFit/>
          </a:bodyPr>
          <a:lstStyle/>
          <a:p>
            <a:r>
              <a:rPr lang="en-GB">
                <a:hlinkClick r:id="rId2"/>
              </a:rPr>
              <a:t>Section 47 certificate of incapacity - </a:t>
            </a:r>
            <a:r>
              <a:rPr lang="en-GB" err="1">
                <a:hlinkClick r:id="rId2"/>
              </a:rPr>
              <a:t>gov.scot</a:t>
            </a:r>
            <a:endParaRPr lang="en-GB"/>
          </a:p>
        </p:txBody>
      </p:sp>
      <p:sp>
        <p:nvSpPr>
          <p:cNvPr id="6" name="TextBox 5">
            <a:extLst>
              <a:ext uri="{FF2B5EF4-FFF2-40B4-BE49-F238E27FC236}">
                <a16:creationId xmlns:a16="http://schemas.microsoft.com/office/drawing/2014/main" id="{D5036BF4-594D-C45B-9669-4E812D407BAE}"/>
              </a:ext>
            </a:extLst>
          </p:cNvPr>
          <p:cNvSpPr txBox="1"/>
          <p:nvPr/>
        </p:nvSpPr>
        <p:spPr>
          <a:xfrm>
            <a:off x="219075" y="2645676"/>
            <a:ext cx="5801200" cy="646331"/>
          </a:xfrm>
          <a:prstGeom prst="rect">
            <a:avLst/>
          </a:prstGeom>
          <a:noFill/>
        </p:spPr>
        <p:txBody>
          <a:bodyPr wrap="square">
            <a:spAutoFit/>
          </a:bodyPr>
          <a:lstStyle/>
          <a:p>
            <a:r>
              <a:rPr lang="en-GB">
                <a:hlinkClick r:id="rId3"/>
              </a:rPr>
              <a:t>Adults with Incapacity Act | Mental Welfare Commission for Scotland</a:t>
            </a:r>
            <a:endParaRPr lang="en-GB"/>
          </a:p>
        </p:txBody>
      </p:sp>
      <p:sp>
        <p:nvSpPr>
          <p:cNvPr id="8" name="TextBox 7">
            <a:extLst>
              <a:ext uri="{FF2B5EF4-FFF2-40B4-BE49-F238E27FC236}">
                <a16:creationId xmlns:a16="http://schemas.microsoft.com/office/drawing/2014/main" id="{E1974A9E-D778-2C5E-DF0C-268614609AFD}"/>
              </a:ext>
            </a:extLst>
          </p:cNvPr>
          <p:cNvSpPr txBox="1"/>
          <p:nvPr/>
        </p:nvSpPr>
        <p:spPr>
          <a:xfrm>
            <a:off x="219075" y="3842399"/>
            <a:ext cx="5801200" cy="646331"/>
          </a:xfrm>
          <a:prstGeom prst="rect">
            <a:avLst/>
          </a:prstGeom>
          <a:noFill/>
        </p:spPr>
        <p:txBody>
          <a:bodyPr wrap="square">
            <a:spAutoFit/>
          </a:bodyPr>
          <a:lstStyle/>
          <a:p>
            <a:r>
              <a:rPr lang="en-GB">
                <a:hlinkClick r:id="rId4"/>
              </a:rPr>
              <a:t>Guidance &amp; advice | Mental Welfare Commission for Scotland</a:t>
            </a:r>
            <a:endParaRPr lang="en-GB"/>
          </a:p>
        </p:txBody>
      </p:sp>
      <p:sp>
        <p:nvSpPr>
          <p:cNvPr id="10" name="TextBox 9">
            <a:extLst>
              <a:ext uri="{FF2B5EF4-FFF2-40B4-BE49-F238E27FC236}">
                <a16:creationId xmlns:a16="http://schemas.microsoft.com/office/drawing/2014/main" id="{006C348F-54CB-FB58-CF3F-41DE6D628A59}"/>
              </a:ext>
            </a:extLst>
          </p:cNvPr>
          <p:cNvSpPr txBox="1"/>
          <p:nvPr/>
        </p:nvSpPr>
        <p:spPr>
          <a:xfrm>
            <a:off x="6815820" y="3586752"/>
            <a:ext cx="4926237" cy="369332"/>
          </a:xfrm>
          <a:prstGeom prst="rect">
            <a:avLst/>
          </a:prstGeom>
          <a:noFill/>
        </p:spPr>
        <p:txBody>
          <a:bodyPr wrap="square">
            <a:spAutoFit/>
          </a:bodyPr>
          <a:lstStyle/>
          <a:p>
            <a:r>
              <a:rPr lang="en-GB">
                <a:hlinkClick r:id="rId5"/>
              </a:rPr>
              <a:t>Adults With Incapacity (AWI) | </a:t>
            </a:r>
            <a:r>
              <a:rPr lang="en-GB" err="1">
                <a:hlinkClick r:id="rId5"/>
              </a:rPr>
              <a:t>Turas</a:t>
            </a:r>
            <a:r>
              <a:rPr lang="en-GB">
                <a:hlinkClick r:id="rId5"/>
              </a:rPr>
              <a:t> | Learn</a:t>
            </a:r>
            <a:endParaRPr lang="en-GB"/>
          </a:p>
        </p:txBody>
      </p:sp>
      <p:sp>
        <p:nvSpPr>
          <p:cNvPr id="12" name="TextBox 11">
            <a:extLst>
              <a:ext uri="{FF2B5EF4-FFF2-40B4-BE49-F238E27FC236}">
                <a16:creationId xmlns:a16="http://schemas.microsoft.com/office/drawing/2014/main" id="{4DEC2454-7683-7018-85F0-E054D65B9F9A}"/>
              </a:ext>
            </a:extLst>
          </p:cNvPr>
          <p:cNvSpPr txBox="1"/>
          <p:nvPr/>
        </p:nvSpPr>
        <p:spPr>
          <a:xfrm>
            <a:off x="6815820" y="4817406"/>
            <a:ext cx="4926237" cy="369332"/>
          </a:xfrm>
          <a:prstGeom prst="rect">
            <a:avLst/>
          </a:prstGeom>
          <a:noFill/>
        </p:spPr>
        <p:txBody>
          <a:bodyPr wrap="square">
            <a:spAutoFit/>
          </a:bodyPr>
          <a:lstStyle/>
          <a:p>
            <a:r>
              <a:rPr lang="en-GB">
                <a:hlinkClick r:id="rId6"/>
              </a:rPr>
              <a:t>Adults with Incapacity (Scotland) Act 2000</a:t>
            </a:r>
            <a:endParaRPr lang="en-GB"/>
          </a:p>
        </p:txBody>
      </p:sp>
      <p:sp>
        <p:nvSpPr>
          <p:cNvPr id="14" name="TextBox 13">
            <a:extLst>
              <a:ext uri="{FF2B5EF4-FFF2-40B4-BE49-F238E27FC236}">
                <a16:creationId xmlns:a16="http://schemas.microsoft.com/office/drawing/2014/main" id="{07F1EA89-02E7-6576-4526-B209EFDF00A3}"/>
              </a:ext>
            </a:extLst>
          </p:cNvPr>
          <p:cNvSpPr txBox="1"/>
          <p:nvPr/>
        </p:nvSpPr>
        <p:spPr>
          <a:xfrm>
            <a:off x="6815820" y="5317597"/>
            <a:ext cx="4926237" cy="369332"/>
          </a:xfrm>
          <a:prstGeom prst="rect">
            <a:avLst/>
          </a:prstGeom>
          <a:noFill/>
        </p:spPr>
        <p:txBody>
          <a:bodyPr wrap="square">
            <a:spAutoFit/>
          </a:bodyPr>
          <a:lstStyle/>
          <a:p>
            <a:r>
              <a:rPr lang="en-GB">
                <a:solidFill>
                  <a:srgbClr val="3A7A7A"/>
                </a:solidFill>
                <a:hlinkClick r:id="rId7">
                  <a:extLst>
                    <a:ext uri="{A12FA001-AC4F-418D-AE19-62706E023703}">
                      <ahyp:hlinkClr xmlns:ahyp="http://schemas.microsoft.com/office/drawing/2018/hyperlinkcolor" val="tx"/>
                    </a:ext>
                  </a:extLst>
                </a:hlinkClick>
              </a:rPr>
              <a:t>Social Work (Scotland) Act 1968</a:t>
            </a:r>
            <a:endParaRPr lang="en-GB">
              <a:solidFill>
                <a:srgbClr val="3A7A7A"/>
              </a:solidFill>
            </a:endParaRPr>
          </a:p>
        </p:txBody>
      </p:sp>
      <p:sp>
        <p:nvSpPr>
          <p:cNvPr id="16" name="TextBox 15">
            <a:extLst>
              <a:ext uri="{FF2B5EF4-FFF2-40B4-BE49-F238E27FC236}">
                <a16:creationId xmlns:a16="http://schemas.microsoft.com/office/drawing/2014/main" id="{47EB2603-BB6D-9077-15BA-5DC16DA5D91C}"/>
              </a:ext>
            </a:extLst>
          </p:cNvPr>
          <p:cNvSpPr txBox="1"/>
          <p:nvPr/>
        </p:nvSpPr>
        <p:spPr>
          <a:xfrm>
            <a:off x="6837589" y="5817787"/>
            <a:ext cx="4926237" cy="646331"/>
          </a:xfrm>
          <a:prstGeom prst="rect">
            <a:avLst/>
          </a:prstGeom>
          <a:noFill/>
        </p:spPr>
        <p:txBody>
          <a:bodyPr wrap="square">
            <a:spAutoFit/>
          </a:bodyPr>
          <a:lstStyle/>
          <a:p>
            <a:r>
              <a:rPr lang="en-GB">
                <a:solidFill>
                  <a:srgbClr val="3A7A7A"/>
                </a:solidFill>
                <a:hlinkClick r:id="rId8">
                  <a:extLst>
                    <a:ext uri="{A12FA001-AC4F-418D-AE19-62706E023703}">
                      <ahyp:hlinkClr xmlns:ahyp="http://schemas.microsoft.com/office/drawing/2018/hyperlinkcolor" val="tx"/>
                    </a:ext>
                  </a:extLst>
                </a:hlinkClick>
              </a:rPr>
              <a:t>Mental Health (Care and Treatment) (Scotland) Act 2003</a:t>
            </a:r>
            <a:endParaRPr lang="en-GB">
              <a:solidFill>
                <a:srgbClr val="3A7A7A"/>
              </a:solidFill>
            </a:endParaRPr>
          </a:p>
        </p:txBody>
      </p:sp>
      <p:sp>
        <p:nvSpPr>
          <p:cNvPr id="18" name="TextBox 17">
            <a:extLst>
              <a:ext uri="{FF2B5EF4-FFF2-40B4-BE49-F238E27FC236}">
                <a16:creationId xmlns:a16="http://schemas.microsoft.com/office/drawing/2014/main" id="{5D51FB93-66CE-2579-06A7-D0DB15796B24}"/>
              </a:ext>
            </a:extLst>
          </p:cNvPr>
          <p:cNvSpPr txBox="1"/>
          <p:nvPr/>
        </p:nvSpPr>
        <p:spPr>
          <a:xfrm>
            <a:off x="219075" y="4579260"/>
            <a:ext cx="5801200" cy="646331"/>
          </a:xfrm>
          <a:prstGeom prst="rect">
            <a:avLst/>
          </a:prstGeom>
          <a:noFill/>
        </p:spPr>
        <p:txBody>
          <a:bodyPr wrap="square">
            <a:spAutoFit/>
          </a:bodyPr>
          <a:lstStyle/>
          <a:p>
            <a:r>
              <a:rPr lang="en-GB" dirty="0">
                <a:hlinkClick r:id="rId9"/>
              </a:rPr>
              <a:t>Adults who lack capacity - discharge process: key actions - </a:t>
            </a:r>
            <a:r>
              <a:rPr lang="en-GB" dirty="0" err="1">
                <a:hlinkClick r:id="rId9"/>
              </a:rPr>
              <a:t>gov.scot</a:t>
            </a:r>
            <a:endParaRPr lang="en-GB" dirty="0"/>
          </a:p>
        </p:txBody>
      </p:sp>
      <p:sp>
        <p:nvSpPr>
          <p:cNvPr id="21" name="Content Placeholder 3" descr="&#10;">
            <a:extLst>
              <a:ext uri="{FF2B5EF4-FFF2-40B4-BE49-F238E27FC236}">
                <a16:creationId xmlns:a16="http://schemas.microsoft.com/office/drawing/2014/main" id="{F7723A2D-5C50-71EA-38B0-CAD50AE66215}"/>
              </a:ext>
            </a:extLst>
          </p:cNvPr>
          <p:cNvSpPr txBox="1">
            <a:spLocks/>
          </p:cNvSpPr>
          <p:nvPr/>
        </p:nvSpPr>
        <p:spPr>
          <a:xfrm>
            <a:off x="6815821" y="4197707"/>
            <a:ext cx="4902777"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a:solidFill>
                  <a:srgbClr val="3A7A7A"/>
                </a:solidFill>
              </a:rPr>
              <a:t>Relevant legislation</a:t>
            </a:r>
          </a:p>
        </p:txBody>
      </p:sp>
      <p:sp>
        <p:nvSpPr>
          <p:cNvPr id="22" name="Content Placeholder 3">
            <a:extLst>
              <a:ext uri="{FF2B5EF4-FFF2-40B4-BE49-F238E27FC236}">
                <a16:creationId xmlns:a16="http://schemas.microsoft.com/office/drawing/2014/main" id="{61A761EC-F917-74BB-8DA2-643E8ED678C9}"/>
              </a:ext>
            </a:extLst>
          </p:cNvPr>
          <p:cNvSpPr txBox="1">
            <a:spLocks/>
          </p:cNvSpPr>
          <p:nvPr/>
        </p:nvSpPr>
        <p:spPr>
          <a:xfrm>
            <a:off x="219076" y="545470"/>
            <a:ext cx="5876924" cy="22007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The Mental Welfare Commission is the primary source of advice and guidance around Adults with Incapacity legislation and practice. Scottish Government have also released advice and guidance, particularly where Adults with Incapacity interact with processes like hospital discharge. Responsibility for external guidance is out of scope and lies with the relevant body. Some links you may find helpful include:</a:t>
            </a:r>
          </a:p>
        </p:txBody>
      </p:sp>
      <p:sp>
        <p:nvSpPr>
          <p:cNvPr id="23" name="Content Placeholder 3" descr="&#10;">
            <a:extLst>
              <a:ext uri="{FF2B5EF4-FFF2-40B4-BE49-F238E27FC236}">
                <a16:creationId xmlns:a16="http://schemas.microsoft.com/office/drawing/2014/main" id="{9FEFE09F-2D3A-2D7F-C35F-9EC69B04C2D9}"/>
              </a:ext>
            </a:extLst>
          </p:cNvPr>
          <p:cNvSpPr txBox="1">
            <a:spLocks/>
          </p:cNvSpPr>
          <p:nvPr/>
        </p:nvSpPr>
        <p:spPr>
          <a:xfrm>
            <a:off x="6837589" y="1821077"/>
            <a:ext cx="5465493"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b="1" dirty="0">
                <a:solidFill>
                  <a:srgbClr val="3A7A7A"/>
                </a:solidFill>
              </a:rPr>
              <a:t>Training </a:t>
            </a:r>
          </a:p>
        </p:txBody>
      </p:sp>
      <p:sp>
        <p:nvSpPr>
          <p:cNvPr id="24" name="Content Placeholder 3">
            <a:extLst>
              <a:ext uri="{FF2B5EF4-FFF2-40B4-BE49-F238E27FC236}">
                <a16:creationId xmlns:a16="http://schemas.microsoft.com/office/drawing/2014/main" id="{6B1FC055-D5A3-6D6D-DA14-7396359A2265}"/>
              </a:ext>
            </a:extLst>
          </p:cNvPr>
          <p:cNvSpPr txBox="1">
            <a:spLocks/>
          </p:cNvSpPr>
          <p:nvPr/>
        </p:nvSpPr>
        <p:spPr>
          <a:xfrm>
            <a:off x="6837590" y="2372545"/>
            <a:ext cx="4926236" cy="118345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Training is available – jointly developed by the Mental Welfare Commission and NHS National Education Scotland. It is available to all health and social care staff.  </a:t>
            </a:r>
            <a:endParaRPr lang="en-GB" sz="1600">
              <a:solidFill>
                <a:schemeClr val="tx1">
                  <a:lumMod val="75000"/>
                  <a:lumOff val="25000"/>
                </a:schemeClr>
              </a:solidFill>
              <a:effectLst/>
            </a:endParaRPr>
          </a:p>
        </p:txBody>
      </p:sp>
      <p:sp>
        <p:nvSpPr>
          <p:cNvPr id="26" name="TextBox 25">
            <a:extLst>
              <a:ext uri="{FF2B5EF4-FFF2-40B4-BE49-F238E27FC236}">
                <a16:creationId xmlns:a16="http://schemas.microsoft.com/office/drawing/2014/main" id="{88010272-D34B-44F1-9577-614C6E8A9B6E}"/>
              </a:ext>
            </a:extLst>
          </p:cNvPr>
          <p:cNvSpPr txBox="1"/>
          <p:nvPr/>
        </p:nvSpPr>
        <p:spPr>
          <a:xfrm>
            <a:off x="6837589" y="1353450"/>
            <a:ext cx="4990830" cy="369332"/>
          </a:xfrm>
          <a:prstGeom prst="rect">
            <a:avLst/>
          </a:prstGeom>
          <a:noFill/>
        </p:spPr>
        <p:txBody>
          <a:bodyPr wrap="square">
            <a:spAutoFit/>
          </a:bodyPr>
          <a:lstStyle/>
          <a:p>
            <a:r>
              <a:rPr lang="en-GB">
                <a:hlinkClick r:id="rId10"/>
              </a:rPr>
              <a:t>Guidance | Turas | Learn</a:t>
            </a:r>
            <a:endParaRPr lang="en-GB"/>
          </a:p>
        </p:txBody>
      </p:sp>
      <p:sp>
        <p:nvSpPr>
          <p:cNvPr id="27" name="Content Placeholder 3">
            <a:extLst>
              <a:ext uri="{FF2B5EF4-FFF2-40B4-BE49-F238E27FC236}">
                <a16:creationId xmlns:a16="http://schemas.microsoft.com/office/drawing/2014/main" id="{8F680396-02C9-5341-E5EC-FBF856B485F7}"/>
              </a:ext>
            </a:extLst>
          </p:cNvPr>
          <p:cNvSpPr txBox="1">
            <a:spLocks/>
          </p:cNvSpPr>
          <p:nvPr/>
        </p:nvSpPr>
        <p:spPr>
          <a:xfrm>
            <a:off x="6837589" y="694637"/>
            <a:ext cx="4892119" cy="67105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If you have a Turas account, you can access the full list of guidance</a:t>
            </a:r>
            <a:endParaRPr lang="en-GB" sz="1600" dirty="0">
              <a:solidFill>
                <a:schemeClr val="tx1">
                  <a:lumMod val="75000"/>
                  <a:lumOff val="25000"/>
                </a:schemeClr>
              </a:solidFill>
              <a:effectLst/>
            </a:endParaRPr>
          </a:p>
        </p:txBody>
      </p:sp>
      <p:sp>
        <p:nvSpPr>
          <p:cNvPr id="29" name="TextBox 28">
            <a:extLst>
              <a:ext uri="{FF2B5EF4-FFF2-40B4-BE49-F238E27FC236}">
                <a16:creationId xmlns:a16="http://schemas.microsoft.com/office/drawing/2014/main" id="{B78BF0CD-C830-14A0-53FA-54A4F94913DF}"/>
              </a:ext>
            </a:extLst>
          </p:cNvPr>
          <p:cNvSpPr txBox="1"/>
          <p:nvPr/>
        </p:nvSpPr>
        <p:spPr>
          <a:xfrm>
            <a:off x="219075" y="5422811"/>
            <a:ext cx="6153150" cy="369332"/>
          </a:xfrm>
          <a:prstGeom prst="rect">
            <a:avLst/>
          </a:prstGeom>
          <a:noFill/>
        </p:spPr>
        <p:txBody>
          <a:bodyPr wrap="square">
            <a:spAutoFit/>
          </a:bodyPr>
          <a:lstStyle/>
          <a:p>
            <a:r>
              <a:rPr lang="en-GB">
                <a:hlinkClick r:id="rId11"/>
              </a:rPr>
              <a:t>Supported decision making good practice guide 2024</a:t>
            </a:r>
            <a:endParaRPr lang="en-GB"/>
          </a:p>
        </p:txBody>
      </p:sp>
      <p:sp>
        <p:nvSpPr>
          <p:cNvPr id="5" name="TextBox 4">
            <a:extLst>
              <a:ext uri="{FF2B5EF4-FFF2-40B4-BE49-F238E27FC236}">
                <a16:creationId xmlns:a16="http://schemas.microsoft.com/office/drawing/2014/main" id="{302E4AEF-F695-B62F-413C-61F2D0E3681E}"/>
              </a:ext>
            </a:extLst>
          </p:cNvPr>
          <p:cNvSpPr txBox="1"/>
          <p:nvPr/>
        </p:nvSpPr>
        <p:spPr>
          <a:xfrm>
            <a:off x="219075" y="5989364"/>
            <a:ext cx="5801200" cy="646331"/>
          </a:xfrm>
          <a:prstGeom prst="rect">
            <a:avLst/>
          </a:prstGeom>
          <a:noFill/>
        </p:spPr>
        <p:txBody>
          <a:bodyPr wrap="square">
            <a:spAutoFit/>
          </a:bodyPr>
          <a:lstStyle/>
          <a:p>
            <a:r>
              <a:rPr lang="en-GB" dirty="0">
                <a:hlinkClick r:id="rId12"/>
              </a:rPr>
              <a:t>https://www.gov.scot/publications/guidance-choosing-care-home-discharge-hospital/pages/4/</a:t>
            </a:r>
            <a:r>
              <a:rPr lang="en-GB" dirty="0"/>
              <a:t> </a:t>
            </a:r>
          </a:p>
        </p:txBody>
      </p:sp>
    </p:spTree>
    <p:extLst>
      <p:ext uri="{BB962C8B-B14F-4D97-AF65-F5344CB8AC3E}">
        <p14:creationId xmlns:p14="http://schemas.microsoft.com/office/powerpoint/2010/main" val="11173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D0DD-7113-5E31-850A-1E1A19AEA0EA}"/>
            </a:ext>
          </a:extLst>
        </p:cNvPr>
        <p:cNvGrpSpPr/>
        <p:nvPr/>
      </p:nvGrpSpPr>
      <p:grpSpPr>
        <a:xfrm>
          <a:off x="0" y="0"/>
          <a:ext cx="0" cy="0"/>
          <a:chOff x="0" y="0"/>
          <a:chExt cx="0" cy="0"/>
        </a:xfrm>
      </p:grpSpPr>
      <p:sp>
        <p:nvSpPr>
          <p:cNvPr id="2" name="Content Placeholder 3">
            <a:extLst>
              <a:ext uri="{FF2B5EF4-FFF2-40B4-BE49-F238E27FC236}">
                <a16:creationId xmlns:a16="http://schemas.microsoft.com/office/drawing/2014/main" id="{69BA01C5-3116-7EF3-F62B-9D1810933280}"/>
              </a:ext>
            </a:extLst>
          </p:cNvPr>
          <p:cNvSpPr txBox="1">
            <a:spLocks/>
          </p:cNvSpPr>
          <p:nvPr/>
        </p:nvSpPr>
        <p:spPr>
          <a:xfrm>
            <a:off x="190499" y="901602"/>
            <a:ext cx="11557001" cy="5468453"/>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effectLst/>
              </a:rPr>
              <a:t>This resource brings together core information on Adults with Incapacity legislation and processes in one place. It is designed to reduce the need for staff to do this search </a:t>
            </a:r>
            <a:r>
              <a:rPr lang="en-GB" sz="1600" dirty="0">
                <a:solidFill>
                  <a:schemeClr val="tx1">
                    <a:lumMod val="75000"/>
                    <a:lumOff val="25000"/>
                  </a:schemeClr>
                </a:solidFill>
              </a:rPr>
              <a:t>themselves. We acknowledge that team composition and specific job roles vary across Scotland. When using this information pack, it is helpful to consider your local context, including variation between courts and the way multi-disciplinary teams work across Scotland.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effectLst/>
              </a:rPr>
              <a:t>This resource isn’t a presentation you would read from beginning to end. </a:t>
            </a:r>
            <a:r>
              <a:rPr lang="en-GB" sz="1600" dirty="0">
                <a:solidFill>
                  <a:schemeClr val="tx1">
                    <a:lumMod val="75000"/>
                    <a:lumOff val="25000"/>
                  </a:schemeClr>
                </a:solidFill>
              </a:rPr>
              <a:t>It is designed as a concise source of information for local staff and teams to use in their work. For example,</a:t>
            </a:r>
          </a:p>
          <a:p>
            <a:pPr algn="l"/>
            <a:endParaRPr lang="en-GB" sz="1600" dirty="0">
              <a:solidFill>
                <a:schemeClr val="tx1">
                  <a:lumMod val="75000"/>
                  <a:lumOff val="25000"/>
                </a:schemeClr>
              </a:solidFill>
            </a:endParaRPr>
          </a:p>
          <a:p>
            <a:pPr marL="285750" indent="-285750" algn="l">
              <a:buFont typeface="Arial" panose="020B0604020202020204" pitchFamily="34" charset="0"/>
              <a:buChar char="•"/>
            </a:pPr>
            <a:r>
              <a:rPr lang="en-GB" sz="1600" dirty="0">
                <a:solidFill>
                  <a:schemeClr val="tx1">
                    <a:lumMod val="75000"/>
                    <a:lumOff val="25000"/>
                  </a:schemeClr>
                </a:solidFill>
              </a:rPr>
              <a:t>A local social work team drawing information from this to create a presentation that they might be giving new junior doctors on wards to give them information about the AWI process. When doing this, the local social work team may find it helpful to combine the insight in this information pack with information on their local processes and policies. </a:t>
            </a:r>
          </a:p>
          <a:p>
            <a:pPr algn="l"/>
            <a:endParaRPr lang="en-GB" sz="1600" dirty="0">
              <a:solidFill>
                <a:schemeClr val="tx1">
                  <a:lumMod val="75000"/>
                  <a:lumOff val="25000"/>
                </a:schemeClr>
              </a:solidFill>
            </a:endParaRPr>
          </a:p>
          <a:p>
            <a:pPr marL="285750" indent="-285750" algn="l">
              <a:buFont typeface="Arial" panose="020B0604020202020204" pitchFamily="34" charset="0"/>
              <a:buChar char="•"/>
            </a:pPr>
            <a:r>
              <a:rPr lang="en-GB" sz="1600" dirty="0">
                <a:solidFill>
                  <a:schemeClr val="tx1">
                    <a:lumMod val="75000"/>
                    <a:lumOff val="25000"/>
                  </a:schemeClr>
                </a:solidFill>
              </a:rPr>
              <a:t>A multi-disciplinary team of doctors, nurses, Allied Health Professionals (AHPs), and social workers may use one or two of these pages to facilitate a discussion on a particular element of AWI that is providing a challenge or confusion in discharge planning. </a:t>
            </a:r>
          </a:p>
          <a:p>
            <a:pPr marL="285750" indent="-285750" algn="l">
              <a:buFont typeface="Arial" panose="020B0604020202020204" pitchFamily="34" charset="0"/>
              <a:buChar char="•"/>
            </a:pPr>
            <a:endParaRPr lang="en-GB" sz="1600" dirty="0">
              <a:solidFill>
                <a:schemeClr val="tx1">
                  <a:lumMod val="75000"/>
                  <a:lumOff val="25000"/>
                </a:schemeClr>
              </a:solidFill>
            </a:endParaRPr>
          </a:p>
          <a:p>
            <a:pPr algn="l"/>
            <a:r>
              <a:rPr lang="en-GB" sz="1600" dirty="0">
                <a:solidFill>
                  <a:schemeClr val="tx1">
                    <a:lumMod val="75000"/>
                    <a:lumOff val="25000"/>
                  </a:schemeClr>
                </a:solidFill>
                <a:effectLst/>
              </a:rPr>
              <a:t>This resource is designed to be drawn from, in part or in full, by staff across social work, local authority legal services, mental health officers, doctors, nurses, and AHPs working in wards where individuals who lack capacity may be. Primarily, it informs and underpins discussions between the different professions to support a widened and consistent knowledge base around Adults with Incapacity.</a:t>
            </a:r>
            <a:r>
              <a:rPr lang="en-GB" sz="1600" dirty="0">
                <a:solidFill>
                  <a:srgbClr val="FF0000"/>
                </a:solidFill>
              </a:rPr>
              <a:t> </a:t>
            </a:r>
            <a:endParaRPr lang="en-GB" sz="1600" dirty="0">
              <a:solidFill>
                <a:srgbClr val="FF0000"/>
              </a:solidFill>
              <a:effectLst/>
            </a:endParaRP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Different areas in Scotland approach various components of this differently, depending on their local service landscape and how teams and resources are structured. If you are using this resource to talk to others, you may find it helpful to summarise your local context – for example, the local roles and responsibilities, referral routes, and local advocacy services. </a:t>
            </a:r>
          </a:p>
        </p:txBody>
      </p:sp>
      <p:sp>
        <p:nvSpPr>
          <p:cNvPr id="3" name="TextBox 2">
            <a:extLst>
              <a:ext uri="{FF2B5EF4-FFF2-40B4-BE49-F238E27FC236}">
                <a16:creationId xmlns:a16="http://schemas.microsoft.com/office/drawing/2014/main" id="{6D69510B-B653-9BEF-EC3A-56CF1DCD7959}"/>
              </a:ext>
            </a:extLst>
          </p:cNvPr>
          <p:cNvSpPr txBox="1"/>
          <p:nvPr/>
        </p:nvSpPr>
        <p:spPr>
          <a:xfrm>
            <a:off x="190499" y="138831"/>
            <a:ext cx="5273252" cy="400110"/>
          </a:xfrm>
          <a:prstGeom prst="rect">
            <a:avLst/>
          </a:prstGeom>
          <a:noFill/>
        </p:spPr>
        <p:txBody>
          <a:bodyPr wrap="square">
            <a:spAutoFit/>
          </a:bodyPr>
          <a:lstStyle/>
          <a:p>
            <a:r>
              <a:rPr lang="en-GB" sz="2000" b="1" dirty="0">
                <a:solidFill>
                  <a:srgbClr val="3A7A7A"/>
                </a:solidFill>
              </a:rPr>
              <a:t>How to use this resource?</a:t>
            </a:r>
          </a:p>
        </p:txBody>
      </p:sp>
    </p:spTree>
    <p:extLst>
      <p:ext uri="{BB962C8B-B14F-4D97-AF65-F5344CB8AC3E}">
        <p14:creationId xmlns:p14="http://schemas.microsoft.com/office/powerpoint/2010/main" val="63661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0B47-5068-9599-1F7E-2DD3D72AB1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F624783-E9B3-D765-B3C9-6F9C782CD5C4}"/>
              </a:ext>
            </a:extLst>
          </p:cNvPr>
          <p:cNvSpPr txBox="1"/>
          <p:nvPr/>
        </p:nvSpPr>
        <p:spPr>
          <a:xfrm>
            <a:off x="164306" y="244222"/>
            <a:ext cx="5273252" cy="400110"/>
          </a:xfrm>
          <a:prstGeom prst="rect">
            <a:avLst/>
          </a:prstGeom>
          <a:noFill/>
        </p:spPr>
        <p:txBody>
          <a:bodyPr wrap="square">
            <a:spAutoFit/>
          </a:bodyPr>
          <a:lstStyle/>
          <a:p>
            <a:r>
              <a:rPr lang="en-GB" sz="2000" b="1">
                <a:solidFill>
                  <a:srgbClr val="3A7A7A"/>
                </a:solidFill>
              </a:rPr>
              <a:t>What does this resource cover?</a:t>
            </a:r>
          </a:p>
        </p:txBody>
      </p:sp>
      <p:sp>
        <p:nvSpPr>
          <p:cNvPr id="5" name="TextBox 4">
            <a:extLst>
              <a:ext uri="{FF2B5EF4-FFF2-40B4-BE49-F238E27FC236}">
                <a16:creationId xmlns:a16="http://schemas.microsoft.com/office/drawing/2014/main" id="{8A52A70A-B1F3-9FFA-7BE6-2B57D3E57CE7}"/>
              </a:ext>
            </a:extLst>
          </p:cNvPr>
          <p:cNvSpPr txBox="1"/>
          <p:nvPr/>
        </p:nvSpPr>
        <p:spPr>
          <a:xfrm>
            <a:off x="4152611" y="742877"/>
            <a:ext cx="7896226" cy="5643212"/>
          </a:xfrm>
          <a:prstGeom prst="rect">
            <a:avLst/>
          </a:prstGeom>
          <a:noFill/>
        </p:spPr>
        <p:txBody>
          <a:bodyPr wrap="square">
            <a:spAutoFit/>
          </a:bodyPr>
          <a:lstStyle/>
          <a:p>
            <a:pPr>
              <a:lnSpc>
                <a:spcPct val="115000"/>
              </a:lnSpc>
              <a:spcAft>
                <a:spcPts val="1800"/>
              </a:spcAft>
            </a:pPr>
            <a:r>
              <a:rPr lang="en-GB" sz="1400" dirty="0">
                <a:solidFill>
                  <a:schemeClr val="tx1">
                    <a:lumMod val="75000"/>
                    <a:lumOff val="25000"/>
                  </a:schemeClr>
                </a:solidFill>
              </a:rPr>
              <a:t>When someone may lack the capacity to make decisions about their own care and support and they have been assessed as requiring a level of care and support (including residential care).</a:t>
            </a:r>
          </a:p>
          <a:p>
            <a:pPr>
              <a:lnSpc>
                <a:spcPct val="115000"/>
              </a:lnSpc>
              <a:spcAft>
                <a:spcPts val="1800"/>
              </a:spcAft>
            </a:pPr>
            <a:r>
              <a:rPr lang="en-GB" sz="1400" dirty="0">
                <a:solidFill>
                  <a:schemeClr val="tx1">
                    <a:lumMod val="75000"/>
                    <a:lumOff val="25000"/>
                  </a:schemeClr>
                </a:solidFill>
              </a:rPr>
              <a:t>Principles of the Adults with Incapacity Legislation as they guide how staff should progress when capacity has been identified as a potential issue.</a:t>
            </a:r>
          </a:p>
          <a:p>
            <a:pPr>
              <a:lnSpc>
                <a:spcPct val="115000"/>
              </a:lnSpc>
              <a:spcAft>
                <a:spcPts val="1800"/>
              </a:spcAft>
            </a:pPr>
            <a:r>
              <a:rPr lang="en-GB" sz="1400" dirty="0">
                <a:solidFill>
                  <a:schemeClr val="tx1">
                    <a:lumMod val="75000"/>
                    <a:lumOff val="25000"/>
                  </a:schemeClr>
                </a:solidFill>
              </a:rPr>
              <a:t>Including how to consider capacity when deciding what to do next.</a:t>
            </a:r>
          </a:p>
          <a:p>
            <a:pPr>
              <a:lnSpc>
                <a:spcPct val="115000"/>
              </a:lnSpc>
              <a:spcAft>
                <a:spcPts val="1800"/>
              </a:spcAft>
            </a:pPr>
            <a:r>
              <a:rPr lang="en-GB" sz="1400" dirty="0">
                <a:solidFill>
                  <a:schemeClr val="tx1">
                    <a:lumMod val="75000"/>
                    <a:lumOff val="25000"/>
                  </a:schemeClr>
                </a:solidFill>
              </a:rPr>
              <a:t>What it is and how it should be utilised in situations when someone may lack the capacity to make specific decisions for themselves.</a:t>
            </a:r>
          </a:p>
          <a:p>
            <a:pPr>
              <a:lnSpc>
                <a:spcPct val="115000"/>
              </a:lnSpc>
              <a:spcAft>
                <a:spcPts val="1800"/>
              </a:spcAft>
            </a:pPr>
            <a:r>
              <a:rPr lang="en-GB" sz="1400" dirty="0">
                <a:solidFill>
                  <a:schemeClr val="tx1">
                    <a:lumMod val="75000"/>
                    <a:lumOff val="25000"/>
                  </a:schemeClr>
                </a:solidFill>
              </a:rPr>
              <a:t>These are available within the relevant legislation, including Powers of Attorney, Section 47, Guardianship Orders, Intervention Orders and Section 13ZA.</a:t>
            </a:r>
          </a:p>
          <a:p>
            <a:pPr>
              <a:lnSpc>
                <a:spcPct val="115000"/>
              </a:lnSpc>
              <a:spcAft>
                <a:spcPts val="1800"/>
              </a:spcAft>
            </a:pPr>
            <a:r>
              <a:rPr lang="en-GB" sz="1400" dirty="0">
                <a:solidFill>
                  <a:schemeClr val="tx1">
                    <a:lumMod val="75000"/>
                    <a:lumOff val="25000"/>
                  </a:schemeClr>
                </a:solidFill>
              </a:rPr>
              <a:t>What it is and articulating the on-balance assessment required to determine whether a course of action represents a deprivation of liberty.</a:t>
            </a:r>
          </a:p>
          <a:p>
            <a:pPr>
              <a:lnSpc>
                <a:spcPct val="115000"/>
              </a:lnSpc>
              <a:spcAft>
                <a:spcPts val="1800"/>
              </a:spcAft>
            </a:pPr>
            <a:r>
              <a:rPr lang="en-GB" sz="1400" dirty="0">
                <a:solidFill>
                  <a:schemeClr val="tx1">
                    <a:lumMod val="75000"/>
                    <a:lumOff val="25000"/>
                  </a:schemeClr>
                </a:solidFill>
              </a:rPr>
              <a:t>Identifying a capacity concern in hospital and what to do with those concerns.</a:t>
            </a:r>
          </a:p>
          <a:p>
            <a:pPr>
              <a:lnSpc>
                <a:spcPct val="115000"/>
              </a:lnSpc>
              <a:spcAft>
                <a:spcPts val="1800"/>
              </a:spcAft>
            </a:pPr>
            <a:r>
              <a:rPr lang="en-GB" sz="1400" dirty="0">
                <a:solidFill>
                  <a:schemeClr val="tx1">
                    <a:lumMod val="75000"/>
                    <a:lumOff val="25000"/>
                  </a:schemeClr>
                </a:solidFill>
              </a:rPr>
              <a:t>The role of advocacy within decision making when capacity is a concern.</a:t>
            </a:r>
          </a:p>
          <a:p>
            <a:pPr>
              <a:lnSpc>
                <a:spcPct val="115000"/>
              </a:lnSpc>
              <a:spcAft>
                <a:spcPts val="1800"/>
              </a:spcAft>
            </a:pPr>
            <a:r>
              <a:rPr lang="en-GB" sz="1400" dirty="0">
                <a:solidFill>
                  <a:schemeClr val="tx1">
                    <a:lumMod val="75000"/>
                    <a:lumOff val="25000"/>
                  </a:schemeClr>
                </a:solidFill>
              </a:rPr>
              <a:t>Summarises the Guardianship application process, identifying some important components, the  potential impact on timescales and considerations to promote the rights of the adults.</a:t>
            </a:r>
          </a:p>
        </p:txBody>
      </p:sp>
      <p:sp>
        <p:nvSpPr>
          <p:cNvPr id="6" name="TextBox 5">
            <a:extLst>
              <a:ext uri="{FF2B5EF4-FFF2-40B4-BE49-F238E27FC236}">
                <a16:creationId xmlns:a16="http://schemas.microsoft.com/office/drawing/2014/main" id="{96CB06A8-DDD9-CA4F-C42F-716F897E7D77}"/>
              </a:ext>
            </a:extLst>
          </p:cNvPr>
          <p:cNvSpPr txBox="1"/>
          <p:nvPr/>
        </p:nvSpPr>
        <p:spPr>
          <a:xfrm>
            <a:off x="519363" y="763984"/>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When may it relevant</a:t>
            </a:r>
          </a:p>
        </p:txBody>
      </p:sp>
      <p:sp>
        <p:nvSpPr>
          <p:cNvPr id="8" name="TextBox 7">
            <a:extLst>
              <a:ext uri="{FF2B5EF4-FFF2-40B4-BE49-F238E27FC236}">
                <a16:creationId xmlns:a16="http://schemas.microsoft.com/office/drawing/2014/main" id="{DD9F714B-3A4D-0963-1100-D9D1829535BD}"/>
              </a:ext>
            </a:extLst>
          </p:cNvPr>
          <p:cNvSpPr txBox="1"/>
          <p:nvPr/>
        </p:nvSpPr>
        <p:spPr>
          <a:xfrm>
            <a:off x="519363" y="1428822"/>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Principles</a:t>
            </a:r>
          </a:p>
        </p:txBody>
      </p:sp>
      <p:sp>
        <p:nvSpPr>
          <p:cNvPr id="9" name="TextBox 8">
            <a:extLst>
              <a:ext uri="{FF2B5EF4-FFF2-40B4-BE49-F238E27FC236}">
                <a16:creationId xmlns:a16="http://schemas.microsoft.com/office/drawing/2014/main" id="{D6889974-2372-A2C8-B88B-33BC6C53FBC6}"/>
              </a:ext>
            </a:extLst>
          </p:cNvPr>
          <p:cNvSpPr txBox="1"/>
          <p:nvPr/>
        </p:nvSpPr>
        <p:spPr>
          <a:xfrm>
            <a:off x="519363" y="2160335"/>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What is capacity</a:t>
            </a:r>
          </a:p>
        </p:txBody>
      </p:sp>
      <p:sp>
        <p:nvSpPr>
          <p:cNvPr id="10" name="TextBox 9">
            <a:extLst>
              <a:ext uri="{FF2B5EF4-FFF2-40B4-BE49-F238E27FC236}">
                <a16:creationId xmlns:a16="http://schemas.microsoft.com/office/drawing/2014/main" id="{A6F3425C-B7C1-EC31-D5A2-292F77D68960}"/>
              </a:ext>
            </a:extLst>
          </p:cNvPr>
          <p:cNvSpPr txBox="1"/>
          <p:nvPr/>
        </p:nvSpPr>
        <p:spPr>
          <a:xfrm>
            <a:off x="519363" y="2758498"/>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Supported decision making</a:t>
            </a:r>
          </a:p>
        </p:txBody>
      </p:sp>
      <p:sp>
        <p:nvSpPr>
          <p:cNvPr id="11" name="TextBox 10">
            <a:extLst>
              <a:ext uri="{FF2B5EF4-FFF2-40B4-BE49-F238E27FC236}">
                <a16:creationId xmlns:a16="http://schemas.microsoft.com/office/drawing/2014/main" id="{46BD31FC-7B85-9266-9245-1C80FF2D2A55}"/>
              </a:ext>
            </a:extLst>
          </p:cNvPr>
          <p:cNvSpPr txBox="1"/>
          <p:nvPr/>
        </p:nvSpPr>
        <p:spPr>
          <a:xfrm>
            <a:off x="1186111" y="4145324"/>
            <a:ext cx="2814388" cy="395173"/>
          </a:xfrm>
          <a:prstGeom prst="rect">
            <a:avLst/>
          </a:prstGeom>
          <a:noFill/>
        </p:spPr>
        <p:txBody>
          <a:bodyPr wrap="square">
            <a:spAutoFit/>
          </a:bodyPr>
          <a:lstStyle/>
          <a:p>
            <a:pPr algn="r">
              <a:lnSpc>
                <a:spcPct val="115000"/>
              </a:lnSpc>
              <a:spcAft>
                <a:spcPts val="1800"/>
              </a:spcAft>
            </a:pPr>
            <a:r>
              <a:rPr lang="en-GB" b="1">
                <a:solidFill>
                  <a:srgbClr val="3A7A7A"/>
                </a:solidFill>
              </a:rPr>
              <a:t>Deprivation of liberty</a:t>
            </a:r>
          </a:p>
        </p:txBody>
      </p:sp>
      <p:sp>
        <p:nvSpPr>
          <p:cNvPr id="12" name="TextBox 11">
            <a:extLst>
              <a:ext uri="{FF2B5EF4-FFF2-40B4-BE49-F238E27FC236}">
                <a16:creationId xmlns:a16="http://schemas.microsoft.com/office/drawing/2014/main" id="{450FC8A5-A575-954B-C4F6-0966C63082F1}"/>
              </a:ext>
            </a:extLst>
          </p:cNvPr>
          <p:cNvSpPr txBox="1"/>
          <p:nvPr/>
        </p:nvSpPr>
        <p:spPr>
          <a:xfrm>
            <a:off x="414086" y="4787832"/>
            <a:ext cx="3586413" cy="395173"/>
          </a:xfrm>
          <a:prstGeom prst="rect">
            <a:avLst/>
          </a:prstGeom>
          <a:noFill/>
        </p:spPr>
        <p:txBody>
          <a:bodyPr wrap="square">
            <a:spAutoFit/>
          </a:bodyPr>
          <a:lstStyle/>
          <a:p>
            <a:pPr algn="r">
              <a:lnSpc>
                <a:spcPct val="115000"/>
              </a:lnSpc>
              <a:spcAft>
                <a:spcPts val="1800"/>
              </a:spcAft>
            </a:pPr>
            <a:r>
              <a:rPr lang="en-GB" b="1">
                <a:solidFill>
                  <a:srgbClr val="3A7A7A"/>
                </a:solidFill>
              </a:rPr>
              <a:t>Identifying capacity concern</a:t>
            </a:r>
          </a:p>
        </p:txBody>
      </p:sp>
      <p:sp>
        <p:nvSpPr>
          <p:cNvPr id="13" name="TextBox 12">
            <a:extLst>
              <a:ext uri="{FF2B5EF4-FFF2-40B4-BE49-F238E27FC236}">
                <a16:creationId xmlns:a16="http://schemas.microsoft.com/office/drawing/2014/main" id="{EC3FF0F2-A576-969A-4AE2-BD71A70EE640}"/>
              </a:ext>
            </a:extLst>
          </p:cNvPr>
          <p:cNvSpPr txBox="1"/>
          <p:nvPr/>
        </p:nvSpPr>
        <p:spPr>
          <a:xfrm>
            <a:off x="1186111" y="5265450"/>
            <a:ext cx="2814388" cy="395173"/>
          </a:xfrm>
          <a:prstGeom prst="rect">
            <a:avLst/>
          </a:prstGeom>
          <a:noFill/>
        </p:spPr>
        <p:txBody>
          <a:bodyPr wrap="square">
            <a:spAutoFit/>
          </a:bodyPr>
          <a:lstStyle/>
          <a:p>
            <a:pPr algn="r">
              <a:lnSpc>
                <a:spcPct val="115000"/>
              </a:lnSpc>
              <a:spcAft>
                <a:spcPts val="1800"/>
              </a:spcAft>
            </a:pPr>
            <a:r>
              <a:rPr lang="en-GB" b="1">
                <a:solidFill>
                  <a:srgbClr val="3A7A7A"/>
                </a:solidFill>
              </a:rPr>
              <a:t>Advocacy</a:t>
            </a:r>
          </a:p>
        </p:txBody>
      </p:sp>
      <p:sp>
        <p:nvSpPr>
          <p:cNvPr id="14" name="TextBox 13">
            <a:extLst>
              <a:ext uri="{FF2B5EF4-FFF2-40B4-BE49-F238E27FC236}">
                <a16:creationId xmlns:a16="http://schemas.microsoft.com/office/drawing/2014/main" id="{AB64B8F7-D9AD-C9C2-70E3-D306422E0E4E}"/>
              </a:ext>
            </a:extLst>
          </p:cNvPr>
          <p:cNvSpPr txBox="1"/>
          <p:nvPr/>
        </p:nvSpPr>
        <p:spPr>
          <a:xfrm>
            <a:off x="1186111" y="5825513"/>
            <a:ext cx="2814388" cy="395173"/>
          </a:xfrm>
          <a:prstGeom prst="rect">
            <a:avLst/>
          </a:prstGeom>
          <a:noFill/>
        </p:spPr>
        <p:txBody>
          <a:bodyPr wrap="square">
            <a:spAutoFit/>
          </a:bodyPr>
          <a:lstStyle/>
          <a:p>
            <a:pPr algn="r">
              <a:lnSpc>
                <a:spcPct val="115000"/>
              </a:lnSpc>
              <a:spcAft>
                <a:spcPts val="1800"/>
              </a:spcAft>
            </a:pPr>
            <a:r>
              <a:rPr lang="en-GB" b="1">
                <a:solidFill>
                  <a:srgbClr val="3A7A7A"/>
                </a:solidFill>
              </a:rPr>
              <a:t>Guardianship process</a:t>
            </a:r>
          </a:p>
        </p:txBody>
      </p:sp>
      <p:sp>
        <p:nvSpPr>
          <p:cNvPr id="15" name="TextBox 14">
            <a:extLst>
              <a:ext uri="{FF2B5EF4-FFF2-40B4-BE49-F238E27FC236}">
                <a16:creationId xmlns:a16="http://schemas.microsoft.com/office/drawing/2014/main" id="{8765B530-21F3-2B7D-94D4-8F01D4351AFC}"/>
              </a:ext>
            </a:extLst>
          </p:cNvPr>
          <p:cNvSpPr txBox="1"/>
          <p:nvPr/>
        </p:nvSpPr>
        <p:spPr>
          <a:xfrm>
            <a:off x="519363" y="3470961"/>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Legal powers</a:t>
            </a:r>
          </a:p>
        </p:txBody>
      </p:sp>
    </p:spTree>
    <p:extLst>
      <p:ext uri="{BB962C8B-B14F-4D97-AF65-F5344CB8AC3E}">
        <p14:creationId xmlns:p14="http://schemas.microsoft.com/office/powerpoint/2010/main" val="153031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0F7AE-C85D-BD6B-24CA-91416C4C414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B087BF4-4731-CFDA-8723-24466B34DC25}"/>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TextBox 4">
            <a:extLst>
              <a:ext uri="{FF2B5EF4-FFF2-40B4-BE49-F238E27FC236}">
                <a16:creationId xmlns:a16="http://schemas.microsoft.com/office/drawing/2014/main" id="{5FCFB8FA-A8CD-DE52-871B-3A613B9084C4}"/>
              </a:ext>
            </a:extLst>
          </p:cNvPr>
          <p:cNvSpPr txBox="1"/>
          <p:nvPr/>
        </p:nvSpPr>
        <p:spPr>
          <a:xfrm>
            <a:off x="3876674" y="2844049"/>
            <a:ext cx="7896226" cy="1032270"/>
          </a:xfrm>
          <a:prstGeom prst="rect">
            <a:avLst/>
          </a:prstGeom>
          <a:noFill/>
        </p:spPr>
        <p:txBody>
          <a:bodyPr wrap="square">
            <a:spAutoFit/>
          </a:bodyPr>
          <a:lstStyle/>
          <a:p>
            <a:pPr>
              <a:lnSpc>
                <a:spcPct val="115000"/>
              </a:lnSpc>
              <a:spcAft>
                <a:spcPts val="1800"/>
              </a:spcAft>
            </a:pPr>
            <a:r>
              <a:rPr lang="en-GB">
                <a:solidFill>
                  <a:schemeClr val="bg1"/>
                </a:solidFill>
              </a:rPr>
              <a:t>When someone who may lack the capacity to make decisions about their care and support and they have been assessed as requiring a level of care and support (including residential care)</a:t>
            </a:r>
          </a:p>
        </p:txBody>
      </p:sp>
      <p:sp>
        <p:nvSpPr>
          <p:cNvPr id="6" name="TextBox 5">
            <a:extLst>
              <a:ext uri="{FF2B5EF4-FFF2-40B4-BE49-F238E27FC236}">
                <a16:creationId xmlns:a16="http://schemas.microsoft.com/office/drawing/2014/main" id="{19E5A023-0B82-E2C3-F9EA-FEEB0C68C8D2}"/>
              </a:ext>
            </a:extLst>
          </p:cNvPr>
          <p:cNvSpPr txBox="1"/>
          <p:nvPr/>
        </p:nvSpPr>
        <p:spPr>
          <a:xfrm>
            <a:off x="195513" y="3074035"/>
            <a:ext cx="3481136" cy="462499"/>
          </a:xfrm>
          <a:prstGeom prst="rect">
            <a:avLst/>
          </a:prstGeom>
          <a:noFill/>
        </p:spPr>
        <p:txBody>
          <a:bodyPr wrap="square">
            <a:spAutoFit/>
          </a:bodyPr>
          <a:lstStyle/>
          <a:p>
            <a:pPr>
              <a:lnSpc>
                <a:spcPct val="115000"/>
              </a:lnSpc>
              <a:spcAft>
                <a:spcPts val="1800"/>
              </a:spcAft>
            </a:pPr>
            <a:r>
              <a:rPr lang="en-GB" sz="2200" b="1">
                <a:solidFill>
                  <a:schemeClr val="bg1"/>
                </a:solidFill>
              </a:rPr>
              <a:t>When may it be relevant</a:t>
            </a:r>
          </a:p>
        </p:txBody>
      </p:sp>
    </p:spTree>
    <p:extLst>
      <p:ext uri="{BB962C8B-B14F-4D97-AF65-F5344CB8AC3E}">
        <p14:creationId xmlns:p14="http://schemas.microsoft.com/office/powerpoint/2010/main" val="1667404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Content Placeholder 3">
            <a:extLst>
              <a:ext uri="{FF2B5EF4-FFF2-40B4-BE49-F238E27FC236}">
                <a16:creationId xmlns:a16="http://schemas.microsoft.com/office/drawing/2014/main" id="{48127C08-EDD8-FEB1-D27E-1BDFE61EDA1D}"/>
              </a:ext>
            </a:extLst>
          </p:cNvPr>
          <p:cNvSpPr txBox="1">
            <a:spLocks/>
          </p:cNvSpPr>
          <p:nvPr/>
        </p:nvSpPr>
        <p:spPr>
          <a:xfrm>
            <a:off x="302283" y="3956112"/>
            <a:ext cx="11803991" cy="224249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1200"/>
              </a:spcAft>
            </a:pPr>
            <a:r>
              <a:rPr lang="en-GB" sz="1600" dirty="0">
                <a:solidFill>
                  <a:schemeClr val="tx1">
                    <a:lumMod val="75000"/>
                    <a:lumOff val="25000"/>
                  </a:schemeClr>
                </a:solidFill>
              </a:rPr>
              <a:t>If this authority is not already in place, then you will need to consider the following options:</a:t>
            </a:r>
          </a:p>
          <a:p>
            <a:pPr marL="342900" indent="-342900" algn="l">
              <a:spcAft>
                <a:spcPts val="1200"/>
              </a:spcAft>
              <a:buFont typeface="Arial" panose="020B0604020202020204" pitchFamily="34" charset="0"/>
              <a:buChar char="•"/>
            </a:pPr>
            <a:r>
              <a:rPr lang="en-GB" sz="1600" dirty="0">
                <a:solidFill>
                  <a:schemeClr val="tx1">
                    <a:lumMod val="75000"/>
                    <a:lumOff val="25000"/>
                  </a:schemeClr>
                </a:solidFill>
              </a:rPr>
              <a:t>The local authority could utilise </a:t>
            </a:r>
            <a:r>
              <a:rPr lang="en-GB" sz="1600" b="1" dirty="0">
                <a:solidFill>
                  <a:srgbClr val="3A7A7A"/>
                </a:solidFill>
              </a:rPr>
              <a:t>section 13ZA </a:t>
            </a:r>
            <a:r>
              <a:rPr lang="en-GB" sz="1600" dirty="0">
                <a:solidFill>
                  <a:schemeClr val="tx1">
                    <a:lumMod val="75000"/>
                    <a:lumOff val="25000"/>
                  </a:schemeClr>
                </a:solidFill>
              </a:rPr>
              <a:t>in the Social Work (Scotland) Act 1968 to make a one-off move from the hospital, provided this isn’t considered a deprivation of liberty. It is useful to consider whether a guardianship application maybe needed in the future.</a:t>
            </a:r>
            <a:r>
              <a:rPr lang="en-GB" sz="1600" dirty="0">
                <a:solidFill>
                  <a:schemeClr val="accent6">
                    <a:lumMod val="76000"/>
                  </a:schemeClr>
                </a:solidFill>
              </a:rPr>
              <a:t> </a:t>
            </a:r>
            <a:endParaRPr lang="en-GB" sz="1600" dirty="0">
              <a:solidFill>
                <a:schemeClr val="tx1">
                  <a:lumMod val="75000"/>
                  <a:lumOff val="25000"/>
                </a:schemeClr>
              </a:solidFill>
            </a:endParaRPr>
          </a:p>
          <a:p>
            <a:pPr marL="342900" indent="-342900" algn="l">
              <a:spcAft>
                <a:spcPts val="1200"/>
              </a:spcAft>
              <a:buFont typeface="Arial" panose="020B0604020202020204" pitchFamily="34" charset="0"/>
              <a:buChar char="•"/>
            </a:pPr>
            <a:r>
              <a:rPr lang="en-GB" sz="1600" dirty="0">
                <a:solidFill>
                  <a:schemeClr val="tx1">
                    <a:lumMod val="75000"/>
                    <a:lumOff val="25000"/>
                  </a:schemeClr>
                </a:solidFill>
              </a:rPr>
              <a:t>An application for a </a:t>
            </a:r>
            <a:r>
              <a:rPr lang="en-GB" sz="1600" b="1" dirty="0">
                <a:solidFill>
                  <a:srgbClr val="3A7A7A"/>
                </a:solidFill>
              </a:rPr>
              <a:t>Guardianship</a:t>
            </a:r>
            <a:r>
              <a:rPr lang="en-GB" sz="1600" b="1" dirty="0">
                <a:solidFill>
                  <a:schemeClr val="tx1">
                    <a:lumMod val="75000"/>
                    <a:lumOff val="25000"/>
                  </a:schemeClr>
                </a:solidFill>
              </a:rPr>
              <a:t> </a:t>
            </a:r>
            <a:r>
              <a:rPr lang="en-GB" sz="1600" dirty="0">
                <a:solidFill>
                  <a:schemeClr val="tx1">
                    <a:lumMod val="75000"/>
                    <a:lumOff val="25000"/>
                  </a:schemeClr>
                </a:solidFill>
              </a:rPr>
              <a:t>or</a:t>
            </a:r>
            <a:r>
              <a:rPr lang="en-GB" sz="1600" b="1" dirty="0">
                <a:solidFill>
                  <a:schemeClr val="tx1">
                    <a:lumMod val="75000"/>
                    <a:lumOff val="25000"/>
                  </a:schemeClr>
                </a:solidFill>
              </a:rPr>
              <a:t> </a:t>
            </a:r>
            <a:r>
              <a:rPr lang="en-GB" sz="1600" b="1" dirty="0">
                <a:solidFill>
                  <a:srgbClr val="3A7A7A"/>
                </a:solidFill>
              </a:rPr>
              <a:t>Intervention Order </a:t>
            </a:r>
            <a:r>
              <a:rPr lang="en-GB" sz="1600" dirty="0">
                <a:solidFill>
                  <a:schemeClr val="tx1">
                    <a:lumMod val="75000"/>
                    <a:lumOff val="25000"/>
                  </a:schemeClr>
                </a:solidFill>
              </a:rPr>
              <a:t>with relevant powers available</a:t>
            </a:r>
            <a:r>
              <a:rPr lang="en-GB" sz="1600" b="1" dirty="0">
                <a:solidFill>
                  <a:schemeClr val="tx1">
                    <a:lumMod val="75000"/>
                    <a:lumOff val="25000"/>
                  </a:schemeClr>
                </a:solidFill>
              </a:rPr>
              <a:t> </a:t>
            </a:r>
            <a:r>
              <a:rPr lang="en-GB" sz="1600" dirty="0">
                <a:solidFill>
                  <a:schemeClr val="tx1">
                    <a:lumMod val="75000"/>
                    <a:lumOff val="25000"/>
                  </a:schemeClr>
                </a:solidFill>
              </a:rPr>
              <a:t>under the Adults with Incapacity (Scotland) Act 2000.</a:t>
            </a:r>
          </a:p>
          <a:p>
            <a:pPr algn="l">
              <a:spcAft>
                <a:spcPts val="1200"/>
              </a:spcAft>
            </a:pPr>
            <a:r>
              <a:rPr lang="en-GB" sz="1600" dirty="0">
                <a:solidFill>
                  <a:schemeClr val="tx1">
                    <a:lumMod val="75000"/>
                    <a:lumOff val="25000"/>
                  </a:schemeClr>
                </a:solidFill>
              </a:rPr>
              <a:t>If someone lacks capacity to make their own care or support decisions and is going home but are refusing the package of care in the social work assessment, a discussion about legal authority should be undertaken. </a:t>
            </a:r>
          </a:p>
        </p:txBody>
      </p:sp>
      <p:sp>
        <p:nvSpPr>
          <p:cNvPr id="15" name="Content Placeholder 3">
            <a:extLst>
              <a:ext uri="{FF2B5EF4-FFF2-40B4-BE49-F238E27FC236}">
                <a16:creationId xmlns:a16="http://schemas.microsoft.com/office/drawing/2014/main" id="{E8AD5805-B6EC-71F2-708B-9C4D8B93CF12}"/>
              </a:ext>
            </a:extLst>
          </p:cNvPr>
          <p:cNvSpPr txBox="1">
            <a:spLocks/>
          </p:cNvSpPr>
          <p:nvPr/>
        </p:nvSpPr>
        <p:spPr>
          <a:xfrm>
            <a:off x="302284" y="6162228"/>
            <a:ext cx="11621608"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GB" sz="2000"/>
          </a:p>
        </p:txBody>
      </p:sp>
      <p:sp>
        <p:nvSpPr>
          <p:cNvPr id="16" name="TextBox 15">
            <a:extLst>
              <a:ext uri="{FF2B5EF4-FFF2-40B4-BE49-F238E27FC236}">
                <a16:creationId xmlns:a16="http://schemas.microsoft.com/office/drawing/2014/main" id="{2E3ED58C-26FA-0DD2-EB33-FA733CCE25EF}"/>
              </a:ext>
            </a:extLst>
          </p:cNvPr>
          <p:cNvSpPr txBox="1"/>
          <p:nvPr/>
        </p:nvSpPr>
        <p:spPr>
          <a:xfrm>
            <a:off x="5526005" y="160167"/>
            <a:ext cx="6427448" cy="400110"/>
          </a:xfrm>
          <a:prstGeom prst="rect">
            <a:avLst/>
          </a:prstGeom>
          <a:noFill/>
        </p:spPr>
        <p:txBody>
          <a:bodyPr wrap="square">
            <a:spAutoFit/>
          </a:bodyPr>
          <a:lstStyle/>
          <a:p>
            <a:pPr algn="r"/>
            <a:r>
              <a:rPr lang="en-GB" sz="2000" b="1">
                <a:solidFill>
                  <a:srgbClr val="3A7A7A"/>
                </a:solidFill>
              </a:rPr>
              <a:t>When is an Adults with Incapacity process relevant?</a:t>
            </a:r>
          </a:p>
        </p:txBody>
      </p:sp>
      <p:grpSp>
        <p:nvGrpSpPr>
          <p:cNvPr id="2" name="Group 1" descr="If someone lacks the capacity to make decisions about their ongoing care and you want to move them from… &#10;1. a hospital bed&#10;or&#10;2. their own home&#10;into residential care&#10;…then you require the appropriate legal authority to make this move.&#10;">
            <a:extLst>
              <a:ext uri="{FF2B5EF4-FFF2-40B4-BE49-F238E27FC236}">
                <a16:creationId xmlns:a16="http://schemas.microsoft.com/office/drawing/2014/main" id="{E59C7942-8792-44EF-0ACD-EAE6EEA4C799}"/>
              </a:ext>
            </a:extLst>
          </p:cNvPr>
          <p:cNvGrpSpPr/>
          <p:nvPr/>
        </p:nvGrpSpPr>
        <p:grpSpPr>
          <a:xfrm>
            <a:off x="290287" y="569675"/>
            <a:ext cx="11771697" cy="3373812"/>
            <a:chOff x="290287" y="693500"/>
            <a:chExt cx="11771697" cy="3373812"/>
          </a:xfrm>
        </p:grpSpPr>
        <p:pic>
          <p:nvPicPr>
            <p:cNvPr id="20" name="Picture 19" descr="If someone lacks the capacity to make decisions about their ongoing care and you want to move them from a hospital bed or their own home into residential care then you require the appropriate legal authority to make this move">
              <a:extLst>
                <a:ext uri="{FF2B5EF4-FFF2-40B4-BE49-F238E27FC236}">
                  <a16:creationId xmlns:a16="http://schemas.microsoft.com/office/drawing/2014/main" id="{1FB2B3D2-0E25-9331-49BD-1D1E95881865}"/>
                </a:ext>
              </a:extLst>
            </p:cNvPr>
            <p:cNvPicPr>
              <a:picLocks noChangeAspect="1"/>
            </p:cNvPicPr>
            <p:nvPr/>
          </p:nvPicPr>
          <p:blipFill>
            <a:blip r:embed="rId2"/>
            <a:stretch>
              <a:fillRect/>
            </a:stretch>
          </p:blipFill>
          <p:spPr>
            <a:xfrm>
              <a:off x="4884143" y="693500"/>
              <a:ext cx="1195834" cy="1195834"/>
            </a:xfrm>
            <a:prstGeom prst="rect">
              <a:avLst/>
            </a:prstGeom>
          </p:spPr>
        </p:pic>
        <p:pic>
          <p:nvPicPr>
            <p:cNvPr id="23" name="Picture 22">
              <a:extLst>
                <a:ext uri="{FF2B5EF4-FFF2-40B4-BE49-F238E27FC236}">
                  <a16:creationId xmlns:a16="http://schemas.microsoft.com/office/drawing/2014/main" id="{E8AD0AFE-F8A2-3C15-B254-ED8689D3D289}"/>
                </a:ext>
              </a:extLst>
            </p:cNvPr>
            <p:cNvPicPr>
              <a:picLocks noChangeAspect="1"/>
            </p:cNvPicPr>
            <p:nvPr/>
          </p:nvPicPr>
          <p:blipFill>
            <a:blip r:embed="rId3"/>
            <a:stretch>
              <a:fillRect/>
            </a:stretch>
          </p:blipFill>
          <p:spPr>
            <a:xfrm>
              <a:off x="4759543" y="2112649"/>
              <a:ext cx="1631589" cy="1509216"/>
            </a:xfrm>
            <a:prstGeom prst="rect">
              <a:avLst/>
            </a:prstGeom>
          </p:spPr>
        </p:pic>
        <p:sp>
          <p:nvSpPr>
            <p:cNvPr id="14" name="Content Placeholder 3">
              <a:extLst>
                <a:ext uri="{FF2B5EF4-FFF2-40B4-BE49-F238E27FC236}">
                  <a16:creationId xmlns:a16="http://schemas.microsoft.com/office/drawing/2014/main" id="{ADDAD0F5-9D5C-897C-7D56-4F4173FDC505}"/>
                </a:ext>
              </a:extLst>
            </p:cNvPr>
            <p:cNvSpPr txBox="1">
              <a:spLocks/>
            </p:cNvSpPr>
            <p:nvPr/>
          </p:nvSpPr>
          <p:spPr>
            <a:xfrm>
              <a:off x="5265885" y="1795562"/>
              <a:ext cx="486477" cy="57273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800">
                  <a:solidFill>
                    <a:schemeClr val="tx1">
                      <a:lumMod val="75000"/>
                      <a:lumOff val="25000"/>
                    </a:schemeClr>
                  </a:solidFill>
                </a:rPr>
                <a:t>or</a:t>
              </a:r>
            </a:p>
          </p:txBody>
        </p:sp>
        <p:sp>
          <p:nvSpPr>
            <p:cNvPr id="4" name="Content Placeholder 3">
              <a:extLst>
                <a:ext uri="{FF2B5EF4-FFF2-40B4-BE49-F238E27FC236}">
                  <a16:creationId xmlns:a16="http://schemas.microsoft.com/office/drawing/2014/main" id="{95AB86F3-5A3B-C511-35E2-10072E217171}"/>
                </a:ext>
              </a:extLst>
            </p:cNvPr>
            <p:cNvSpPr txBox="1">
              <a:spLocks/>
            </p:cNvSpPr>
            <p:nvPr/>
          </p:nvSpPr>
          <p:spPr>
            <a:xfrm>
              <a:off x="302284" y="3447623"/>
              <a:ext cx="11621608" cy="61968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GB" sz="2000"/>
            </a:p>
          </p:txBody>
        </p:sp>
        <p:sp>
          <p:nvSpPr>
            <p:cNvPr id="7" name="Content Placeholder 3">
              <a:extLst>
                <a:ext uri="{FF2B5EF4-FFF2-40B4-BE49-F238E27FC236}">
                  <a16:creationId xmlns:a16="http://schemas.microsoft.com/office/drawing/2014/main" id="{C434BC26-A205-5D48-66EB-C22014D48CA3}"/>
                </a:ext>
                <a:ext uri="{C183D7F6-B498-43B3-948B-1728B52AA6E4}">
                  <adec:decorative xmlns:adec="http://schemas.microsoft.com/office/drawing/2017/decorative" val="1"/>
                </a:ext>
              </a:extLst>
            </p:cNvPr>
            <p:cNvSpPr txBox="1">
              <a:spLocks/>
            </p:cNvSpPr>
            <p:nvPr/>
          </p:nvSpPr>
          <p:spPr>
            <a:xfrm>
              <a:off x="290287" y="1330830"/>
              <a:ext cx="4432697" cy="167731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a:solidFill>
                    <a:schemeClr val="tx1">
                      <a:lumMod val="75000"/>
                      <a:lumOff val="25000"/>
                    </a:schemeClr>
                  </a:solidFill>
                </a:rPr>
                <a:t>Adults should be supported to make their own decisions and should be supported to return or stay in their homes wherever possible. </a:t>
              </a:r>
            </a:p>
            <a:p>
              <a:pPr algn="l"/>
              <a:endParaRPr lang="en-GB" sz="1600">
                <a:solidFill>
                  <a:schemeClr val="tx1">
                    <a:lumMod val="75000"/>
                    <a:lumOff val="25000"/>
                  </a:schemeClr>
                </a:solidFill>
              </a:endParaRPr>
            </a:p>
            <a:p>
              <a:pPr algn="l"/>
              <a:r>
                <a:rPr lang="en-GB" sz="1600">
                  <a:solidFill>
                    <a:schemeClr val="tx1">
                      <a:lumMod val="75000"/>
                      <a:lumOff val="25000"/>
                    </a:schemeClr>
                  </a:solidFill>
                </a:rPr>
                <a:t>However, if someone lacks the capacity to make decisions about their ongoing care or support and has been assessed as requiring a level of care, and support that would mean a move from: </a:t>
              </a:r>
            </a:p>
          </p:txBody>
        </p:sp>
        <p:sp>
          <p:nvSpPr>
            <p:cNvPr id="8" name="Content Placeholder 3">
              <a:extLst>
                <a:ext uri="{FF2B5EF4-FFF2-40B4-BE49-F238E27FC236}">
                  <a16:creationId xmlns:a16="http://schemas.microsoft.com/office/drawing/2014/main" id="{121AF1E2-F72A-414F-245A-4107647003A1}"/>
                </a:ext>
              </a:extLst>
            </p:cNvPr>
            <p:cNvSpPr txBox="1">
              <a:spLocks/>
            </p:cNvSpPr>
            <p:nvPr/>
          </p:nvSpPr>
          <p:spPr>
            <a:xfrm>
              <a:off x="6405124" y="2596546"/>
              <a:ext cx="990601" cy="57273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a:solidFill>
                    <a:schemeClr val="tx1">
                      <a:lumMod val="75000"/>
                      <a:lumOff val="25000"/>
                    </a:schemeClr>
                  </a:solidFill>
                </a:rPr>
                <a:t>their own home</a:t>
              </a:r>
            </a:p>
          </p:txBody>
        </p:sp>
        <p:sp>
          <p:nvSpPr>
            <p:cNvPr id="9" name="Content Placeholder 3">
              <a:extLst>
                <a:ext uri="{FF2B5EF4-FFF2-40B4-BE49-F238E27FC236}">
                  <a16:creationId xmlns:a16="http://schemas.microsoft.com/office/drawing/2014/main" id="{750E59E0-FFB3-1A77-59FB-7B2429247672}"/>
                </a:ext>
              </a:extLst>
            </p:cNvPr>
            <p:cNvSpPr txBox="1">
              <a:spLocks/>
            </p:cNvSpPr>
            <p:nvPr/>
          </p:nvSpPr>
          <p:spPr>
            <a:xfrm>
              <a:off x="6386328" y="736483"/>
              <a:ext cx="1182141" cy="101480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800">
                  <a:solidFill>
                    <a:schemeClr val="tx1">
                      <a:lumMod val="75000"/>
                      <a:lumOff val="25000"/>
                    </a:schemeClr>
                  </a:solidFill>
                </a:rPr>
                <a:t>a hospital bed</a:t>
              </a:r>
            </a:p>
          </p:txBody>
        </p:sp>
        <p:sp>
          <p:nvSpPr>
            <p:cNvPr id="13" name="Content Placeholder 3">
              <a:extLst>
                <a:ext uri="{FF2B5EF4-FFF2-40B4-BE49-F238E27FC236}">
                  <a16:creationId xmlns:a16="http://schemas.microsoft.com/office/drawing/2014/main" id="{719847E3-556A-E368-C1F9-69A0B978A9CC}"/>
                </a:ext>
              </a:extLst>
            </p:cNvPr>
            <p:cNvSpPr txBox="1">
              <a:spLocks/>
            </p:cNvSpPr>
            <p:nvPr/>
          </p:nvSpPr>
          <p:spPr>
            <a:xfrm>
              <a:off x="9936558" y="1010347"/>
              <a:ext cx="2125426" cy="1677316"/>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…then an appropriate legal authority needs to be in place.</a:t>
              </a:r>
            </a:p>
          </p:txBody>
        </p:sp>
        <p:cxnSp>
          <p:nvCxnSpPr>
            <p:cNvPr id="17" name="Straight Arrow Connector 16">
              <a:extLst>
                <a:ext uri="{FF2B5EF4-FFF2-40B4-BE49-F238E27FC236}">
                  <a16:creationId xmlns:a16="http://schemas.microsoft.com/office/drawing/2014/main" id="{81DDE5C6-279F-AD4A-86ED-F95D97B38FA7}"/>
                </a:ext>
              </a:extLst>
            </p:cNvPr>
            <p:cNvCxnSpPr>
              <a:cxnSpLocks/>
            </p:cNvCxnSpPr>
            <p:nvPr/>
          </p:nvCxnSpPr>
          <p:spPr>
            <a:xfrm>
              <a:off x="7368586" y="1435100"/>
              <a:ext cx="750334" cy="316192"/>
            </a:xfrm>
            <a:prstGeom prst="straightConnector1">
              <a:avLst/>
            </a:prstGeom>
            <a:ln w="38100">
              <a:solidFill>
                <a:srgbClr val="3A7A7A"/>
              </a:solidFill>
              <a:tailEnd type="triangle"/>
            </a:ln>
          </p:spPr>
          <p:style>
            <a:lnRef idx="1">
              <a:schemeClr val="accent6"/>
            </a:lnRef>
            <a:fillRef idx="0">
              <a:schemeClr val="accent6"/>
            </a:fillRef>
            <a:effectRef idx="0">
              <a:schemeClr val="accent6"/>
            </a:effectRef>
            <a:fontRef idx="minor">
              <a:schemeClr val="tx1"/>
            </a:fontRef>
          </p:style>
        </p:cxnSp>
        <p:cxnSp>
          <p:nvCxnSpPr>
            <p:cNvPr id="18" name="Straight Arrow Connector 17">
              <a:extLst>
                <a:ext uri="{FF2B5EF4-FFF2-40B4-BE49-F238E27FC236}">
                  <a16:creationId xmlns:a16="http://schemas.microsoft.com/office/drawing/2014/main" id="{FBA3D41A-2029-AB87-7552-5ECEAB21FD17}"/>
                </a:ext>
              </a:extLst>
            </p:cNvPr>
            <p:cNvCxnSpPr>
              <a:cxnSpLocks/>
            </p:cNvCxnSpPr>
            <p:nvPr/>
          </p:nvCxnSpPr>
          <p:spPr>
            <a:xfrm flipV="1">
              <a:off x="7265479" y="2273043"/>
              <a:ext cx="853441" cy="214966"/>
            </a:xfrm>
            <a:prstGeom prst="straightConnector1">
              <a:avLst/>
            </a:prstGeom>
            <a:ln w="38100">
              <a:solidFill>
                <a:srgbClr val="3A7A7A"/>
              </a:solidFill>
              <a:tailEnd type="triangle"/>
            </a:ln>
          </p:spPr>
          <p:style>
            <a:lnRef idx="1">
              <a:schemeClr val="accent6"/>
            </a:lnRef>
            <a:fillRef idx="0">
              <a:schemeClr val="accent6"/>
            </a:fillRef>
            <a:effectRef idx="0">
              <a:schemeClr val="accent6"/>
            </a:effectRef>
            <a:fontRef idx="minor">
              <a:schemeClr val="tx1"/>
            </a:fontRef>
          </p:style>
        </p:cxnSp>
        <p:pic>
          <p:nvPicPr>
            <p:cNvPr id="25" name="Picture 24">
              <a:extLst>
                <a:ext uri="{FF2B5EF4-FFF2-40B4-BE49-F238E27FC236}">
                  <a16:creationId xmlns:a16="http://schemas.microsoft.com/office/drawing/2014/main" id="{A00F241E-0A48-BDD2-6BB6-684B1B9B83C1}"/>
                </a:ext>
              </a:extLst>
            </p:cNvPr>
            <p:cNvPicPr>
              <a:picLocks noChangeAspect="1"/>
            </p:cNvPicPr>
            <p:nvPr/>
          </p:nvPicPr>
          <p:blipFill>
            <a:blip r:embed="rId4"/>
            <a:stretch>
              <a:fillRect/>
            </a:stretch>
          </p:blipFill>
          <p:spPr>
            <a:xfrm>
              <a:off x="8208770" y="1101463"/>
              <a:ext cx="1553730" cy="1553730"/>
            </a:xfrm>
            <a:prstGeom prst="rect">
              <a:avLst/>
            </a:prstGeom>
          </p:spPr>
        </p:pic>
        <p:sp>
          <p:nvSpPr>
            <p:cNvPr id="12" name="Content Placeholder 3">
              <a:extLst>
                <a:ext uri="{FF2B5EF4-FFF2-40B4-BE49-F238E27FC236}">
                  <a16:creationId xmlns:a16="http://schemas.microsoft.com/office/drawing/2014/main" id="{B668FC44-DDE7-CD9A-A449-D2EA892B5CD8}"/>
                </a:ext>
              </a:extLst>
            </p:cNvPr>
            <p:cNvSpPr txBox="1">
              <a:spLocks/>
            </p:cNvSpPr>
            <p:nvPr/>
          </p:nvSpPr>
          <p:spPr>
            <a:xfrm>
              <a:off x="7922922" y="2596547"/>
              <a:ext cx="2125425" cy="79926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a:solidFill>
                    <a:schemeClr val="tx1">
                      <a:lumMod val="75000"/>
                      <a:lumOff val="25000"/>
                    </a:schemeClr>
                  </a:solidFill>
                </a:rPr>
                <a:t>into residential care (unless they were already there prior to hospital admission)</a:t>
              </a:r>
            </a:p>
          </p:txBody>
        </p:sp>
      </p:grpSp>
    </p:spTree>
    <p:extLst>
      <p:ext uri="{BB962C8B-B14F-4D97-AF65-F5344CB8AC3E}">
        <p14:creationId xmlns:p14="http://schemas.microsoft.com/office/powerpoint/2010/main" val="4077177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B9778-FC29-B972-C5D8-6F2F6F54608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60C177D-8608-C121-99E5-BD5712B9D15F}"/>
              </a:ext>
            </a:extLst>
          </p:cNvPr>
          <p:cNvSpPr/>
          <p:nvPr/>
        </p:nvSpPr>
        <p:spPr>
          <a:xfrm>
            <a:off x="0" y="2743200"/>
            <a:ext cx="12192000" cy="1143000"/>
          </a:xfrm>
          <a:prstGeom prst="rect">
            <a:avLst/>
          </a:prstGeom>
          <a:solidFill>
            <a:srgbClr val="3A7A7A"/>
          </a:solidFill>
          <a:ln>
            <a:solidFill>
              <a:srgbClr val="3A7A7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 name="TextBox 1">
            <a:extLst>
              <a:ext uri="{FF2B5EF4-FFF2-40B4-BE49-F238E27FC236}">
                <a16:creationId xmlns:a16="http://schemas.microsoft.com/office/drawing/2014/main" id="{B72F0743-654A-0E7A-C486-E39A4B604D5E}"/>
              </a:ext>
            </a:extLst>
          </p:cNvPr>
          <p:cNvSpPr txBox="1"/>
          <p:nvPr/>
        </p:nvSpPr>
        <p:spPr>
          <a:xfrm>
            <a:off x="4414982" y="2995939"/>
            <a:ext cx="7391506" cy="713722"/>
          </a:xfrm>
          <a:prstGeom prst="rect">
            <a:avLst/>
          </a:prstGeom>
          <a:noFill/>
        </p:spPr>
        <p:txBody>
          <a:bodyPr wrap="square">
            <a:spAutoFit/>
          </a:bodyPr>
          <a:lstStyle/>
          <a:p>
            <a:pPr>
              <a:lnSpc>
                <a:spcPct val="115000"/>
              </a:lnSpc>
              <a:spcAft>
                <a:spcPts val="1800"/>
              </a:spcAft>
            </a:pPr>
            <a:r>
              <a:rPr lang="en-GB" sz="1800">
                <a:solidFill>
                  <a:schemeClr val="bg1"/>
                </a:solidFill>
              </a:rPr>
              <a:t>Principles of the Adults with Incapacity Legislation as they guide how staff should progress when capacity has been identified as a potential issue.</a:t>
            </a:r>
          </a:p>
        </p:txBody>
      </p:sp>
      <p:sp>
        <p:nvSpPr>
          <p:cNvPr id="4" name="TextBox 3">
            <a:extLst>
              <a:ext uri="{FF2B5EF4-FFF2-40B4-BE49-F238E27FC236}">
                <a16:creationId xmlns:a16="http://schemas.microsoft.com/office/drawing/2014/main" id="{926246BD-6702-7B77-C08D-FE0B8970834B}"/>
              </a:ext>
            </a:extLst>
          </p:cNvPr>
          <p:cNvSpPr txBox="1"/>
          <p:nvPr/>
        </p:nvSpPr>
        <p:spPr>
          <a:xfrm>
            <a:off x="185502" y="3083450"/>
            <a:ext cx="4043979" cy="462499"/>
          </a:xfrm>
          <a:prstGeom prst="rect">
            <a:avLst/>
          </a:prstGeom>
          <a:noFill/>
        </p:spPr>
        <p:txBody>
          <a:bodyPr wrap="square">
            <a:spAutoFit/>
          </a:bodyPr>
          <a:lstStyle/>
          <a:p>
            <a:pPr>
              <a:lnSpc>
                <a:spcPct val="115000"/>
              </a:lnSpc>
              <a:spcAft>
                <a:spcPts val="1800"/>
              </a:spcAft>
            </a:pPr>
            <a:r>
              <a:rPr lang="en-GB" sz="2200" b="1">
                <a:solidFill>
                  <a:schemeClr val="bg1"/>
                </a:solidFill>
              </a:rPr>
              <a:t>AWI legislation and principles</a:t>
            </a:r>
          </a:p>
        </p:txBody>
      </p:sp>
    </p:spTree>
    <p:extLst>
      <p:ext uri="{BB962C8B-B14F-4D97-AF65-F5344CB8AC3E}">
        <p14:creationId xmlns:p14="http://schemas.microsoft.com/office/powerpoint/2010/main" val="2974725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4002FC-7A3A-612F-8A4B-5F292FB9784D}"/>
              </a:ext>
            </a:extLst>
          </p:cNvPr>
          <p:cNvSpPr txBox="1"/>
          <p:nvPr/>
        </p:nvSpPr>
        <p:spPr>
          <a:xfrm>
            <a:off x="3638272" y="750106"/>
            <a:ext cx="8898664" cy="338554"/>
          </a:xfrm>
          <a:prstGeom prst="rect">
            <a:avLst/>
          </a:prstGeom>
          <a:noFill/>
        </p:spPr>
        <p:txBody>
          <a:bodyPr wrap="square">
            <a:spAutoFit/>
          </a:bodyPr>
          <a:lstStyle/>
          <a:p>
            <a:pPr algn="l"/>
            <a:r>
              <a:rPr lang="en-GB" sz="1600" b="1">
                <a:solidFill>
                  <a:srgbClr val="3A7A7A"/>
                </a:solidFill>
              </a:rPr>
              <a:t>All health and social care staff must work within the following principles of the legislation </a:t>
            </a:r>
          </a:p>
        </p:txBody>
      </p:sp>
      <p:sp>
        <p:nvSpPr>
          <p:cNvPr id="4" name="Content Placeholder 3">
            <a:extLst>
              <a:ext uri="{FF2B5EF4-FFF2-40B4-BE49-F238E27FC236}">
                <a16:creationId xmlns:a16="http://schemas.microsoft.com/office/drawing/2014/main" id="{FC273F67-D1FB-86BA-1D81-BBE9EDC7DA4F}"/>
              </a:ext>
            </a:extLst>
          </p:cNvPr>
          <p:cNvSpPr txBox="1">
            <a:spLocks/>
          </p:cNvSpPr>
          <p:nvPr/>
        </p:nvSpPr>
        <p:spPr>
          <a:xfrm>
            <a:off x="372033" y="982474"/>
            <a:ext cx="2816242" cy="5445344"/>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1600" dirty="0">
                <a:solidFill>
                  <a:schemeClr val="tx1">
                    <a:lumMod val="75000"/>
                    <a:lumOff val="25000"/>
                  </a:schemeClr>
                </a:solidFill>
              </a:rPr>
              <a:t>The Adults with Incapacity (Scotland) Act 2000 aims to safeguard the welfare and manage the finances of adults (people aged 16 or over) who lack capacity. It provides the mechanisms for legal powers to make decisions where someone lacks the capacity to make some or all decisions – including Power of Attorney, Section 47 for medical treatment, Intervention Orders for one-off decisions, and Guardianships. </a:t>
            </a:r>
          </a:p>
          <a:p>
            <a:pPr algn="l"/>
            <a:endParaRPr lang="en-GB" sz="1600" dirty="0">
              <a:solidFill>
                <a:schemeClr val="tx1">
                  <a:lumMod val="75000"/>
                  <a:lumOff val="25000"/>
                </a:schemeClr>
              </a:solidFill>
            </a:endParaRPr>
          </a:p>
          <a:p>
            <a:pPr algn="l"/>
            <a:r>
              <a:rPr lang="en-GB" sz="1600" dirty="0">
                <a:solidFill>
                  <a:schemeClr val="tx1">
                    <a:lumMod val="75000"/>
                    <a:lumOff val="25000"/>
                  </a:schemeClr>
                </a:solidFill>
              </a:rPr>
              <a:t>Staff are required to use the principles of the legislation to guide all the decisions and actions they make under the legislation. </a:t>
            </a:r>
          </a:p>
        </p:txBody>
      </p:sp>
      <p:sp>
        <p:nvSpPr>
          <p:cNvPr id="8" name="TextBox 7">
            <a:extLst>
              <a:ext uri="{FF2B5EF4-FFF2-40B4-BE49-F238E27FC236}">
                <a16:creationId xmlns:a16="http://schemas.microsoft.com/office/drawing/2014/main" id="{842947CF-CB4F-FC6D-04BC-8CD92E66B5BB}"/>
              </a:ext>
            </a:extLst>
          </p:cNvPr>
          <p:cNvSpPr txBox="1"/>
          <p:nvPr/>
        </p:nvSpPr>
        <p:spPr>
          <a:xfrm>
            <a:off x="6680201" y="160167"/>
            <a:ext cx="5273252" cy="400110"/>
          </a:xfrm>
          <a:prstGeom prst="rect">
            <a:avLst/>
          </a:prstGeom>
          <a:noFill/>
        </p:spPr>
        <p:txBody>
          <a:bodyPr wrap="square">
            <a:spAutoFit/>
          </a:bodyPr>
          <a:lstStyle/>
          <a:p>
            <a:pPr algn="r"/>
            <a:r>
              <a:rPr lang="en-GB" sz="2000" b="1">
                <a:solidFill>
                  <a:srgbClr val="3A7A7A"/>
                </a:solidFill>
              </a:rPr>
              <a:t>Adults with Incapacity (Scotland) Act 2000</a:t>
            </a:r>
          </a:p>
        </p:txBody>
      </p:sp>
      <p:sp>
        <p:nvSpPr>
          <p:cNvPr id="6" name="TextBox 5">
            <a:extLst>
              <a:ext uri="{FF2B5EF4-FFF2-40B4-BE49-F238E27FC236}">
                <a16:creationId xmlns:a16="http://schemas.microsoft.com/office/drawing/2014/main" id="{8B6C8360-45F6-24ED-0BFD-170C0C556B8A}"/>
              </a:ext>
            </a:extLst>
          </p:cNvPr>
          <p:cNvSpPr txBox="1"/>
          <p:nvPr/>
        </p:nvSpPr>
        <p:spPr>
          <a:xfrm>
            <a:off x="5855194" y="1343233"/>
            <a:ext cx="6271735" cy="5262979"/>
          </a:xfrm>
          <a:prstGeom prst="rect">
            <a:avLst/>
          </a:prstGeom>
          <a:noFill/>
        </p:spPr>
        <p:txBody>
          <a:bodyPr wrap="square">
            <a:spAutoFit/>
          </a:bodyPr>
          <a:lstStyle/>
          <a:p>
            <a:pPr algn="l"/>
            <a:r>
              <a:rPr lang="en-GB" sz="1600">
                <a:solidFill>
                  <a:schemeClr val="tx1">
                    <a:lumMod val="75000"/>
                    <a:lumOff val="25000"/>
                  </a:schemeClr>
                </a:solidFill>
              </a:rPr>
              <a:t>Any action or decision must benefit the adult and only be taken when that benefit cannot reasonably be achieved without it. </a:t>
            </a:r>
          </a:p>
          <a:p>
            <a:pPr algn="l"/>
            <a:endParaRPr lang="en-GB" sz="1600">
              <a:solidFill>
                <a:srgbClr val="3A7A7A"/>
              </a:solidFill>
            </a:endParaRPr>
          </a:p>
          <a:p>
            <a:pPr algn="l"/>
            <a:r>
              <a:rPr lang="en-GB" sz="1600">
                <a:solidFill>
                  <a:schemeClr val="tx1">
                    <a:lumMod val="75000"/>
                    <a:lumOff val="25000"/>
                  </a:schemeClr>
                </a:solidFill>
              </a:rPr>
              <a:t>Any action or decision should be at least necessary to achieve the purpose.  It should be the option that restricts the person’s freedom as little as possible.</a:t>
            </a:r>
          </a:p>
          <a:p>
            <a:pPr algn="l"/>
            <a:endParaRPr lang="en-GB" sz="1600">
              <a:solidFill>
                <a:schemeClr val="tx1">
                  <a:lumMod val="75000"/>
                  <a:lumOff val="25000"/>
                </a:schemeClr>
              </a:solidFill>
            </a:endParaRPr>
          </a:p>
          <a:p>
            <a:r>
              <a:rPr lang="en-GB" sz="1600">
                <a:solidFill>
                  <a:schemeClr val="tx1">
                    <a:lumMod val="75000"/>
                    <a:lumOff val="25000"/>
                  </a:schemeClr>
                </a:solidFill>
                <a:effectLst/>
              </a:rPr>
              <a:t>When making decisions, the adult's present and past wishes and feelings shall be considered as far as they can be ascertained. The adult should be offered appropriate assistance to communicate their views.</a:t>
            </a:r>
          </a:p>
          <a:p>
            <a:endParaRPr lang="en-GB" sz="1600">
              <a:solidFill>
                <a:schemeClr val="tx1">
                  <a:lumMod val="75000"/>
                  <a:lumOff val="25000"/>
                </a:schemeClr>
              </a:solidFill>
            </a:endParaRPr>
          </a:p>
          <a:p>
            <a:pPr algn="l"/>
            <a:r>
              <a:rPr lang="en-GB" sz="1600">
                <a:solidFill>
                  <a:schemeClr val="tx1">
                    <a:lumMod val="75000"/>
                    <a:lumOff val="25000"/>
                  </a:schemeClr>
                </a:solidFill>
              </a:rPr>
              <a:t>When making decisions, account shall be taken of the views of the nearest relative and the primary carer of the adult, the adult's named person, any guardian or attorney with powers relating to the proposed intervention, and any person whom the Sheriff has directed should be consulted, </a:t>
            </a:r>
            <a:r>
              <a:rPr lang="en-GB" sz="1600" i="1">
                <a:solidFill>
                  <a:schemeClr val="tx1">
                    <a:lumMod val="75000"/>
                    <a:lumOff val="25000"/>
                  </a:schemeClr>
                </a:solidFill>
                <a:effectLst/>
              </a:rPr>
              <a:t>as it is reasonable and practicable to do so</a:t>
            </a:r>
            <a:r>
              <a:rPr lang="en-GB" sz="1600">
                <a:solidFill>
                  <a:schemeClr val="tx1">
                    <a:lumMod val="75000"/>
                    <a:lumOff val="25000"/>
                  </a:schemeClr>
                </a:solidFill>
              </a:rPr>
              <a:t>.</a:t>
            </a:r>
          </a:p>
          <a:p>
            <a:pPr algn="l"/>
            <a:endParaRPr lang="en-GB" sz="1600">
              <a:solidFill>
                <a:schemeClr val="tx1">
                  <a:lumMod val="75000"/>
                  <a:lumOff val="25000"/>
                </a:schemeClr>
              </a:solidFill>
            </a:endParaRPr>
          </a:p>
          <a:p>
            <a:pPr algn="l"/>
            <a:r>
              <a:rPr lang="en-GB" sz="1600">
                <a:solidFill>
                  <a:schemeClr val="tx1">
                    <a:lumMod val="75000"/>
                    <a:lumOff val="25000"/>
                  </a:schemeClr>
                </a:solidFill>
              </a:rPr>
              <a:t>Encourage the adult to exercise whatever skills they have concerning property, financial affairs or personal welfare and develop new skills – </a:t>
            </a:r>
            <a:r>
              <a:rPr lang="en-GB" sz="1600" i="1">
                <a:solidFill>
                  <a:schemeClr val="tx1">
                    <a:lumMod val="75000"/>
                    <a:lumOff val="25000"/>
                  </a:schemeClr>
                </a:solidFill>
                <a:effectLst/>
              </a:rPr>
              <a:t>as it is reasonable and practical to do so</a:t>
            </a:r>
            <a:r>
              <a:rPr lang="en-GB" sz="1600">
                <a:solidFill>
                  <a:schemeClr val="tx1">
                    <a:lumMod val="75000"/>
                    <a:lumOff val="25000"/>
                  </a:schemeClr>
                </a:solidFill>
              </a:rPr>
              <a:t>. </a:t>
            </a:r>
          </a:p>
        </p:txBody>
      </p:sp>
      <p:sp>
        <p:nvSpPr>
          <p:cNvPr id="7" name="TextBox 6">
            <a:extLst>
              <a:ext uri="{FF2B5EF4-FFF2-40B4-BE49-F238E27FC236}">
                <a16:creationId xmlns:a16="http://schemas.microsoft.com/office/drawing/2014/main" id="{1F2C76FC-4BE7-D39C-773A-3AA36F5AC814}"/>
              </a:ext>
            </a:extLst>
          </p:cNvPr>
          <p:cNvSpPr txBox="1"/>
          <p:nvPr/>
        </p:nvSpPr>
        <p:spPr>
          <a:xfrm>
            <a:off x="2167811" y="1343233"/>
            <a:ext cx="3481136" cy="395173"/>
          </a:xfrm>
          <a:prstGeom prst="rect">
            <a:avLst/>
          </a:prstGeom>
          <a:noFill/>
        </p:spPr>
        <p:txBody>
          <a:bodyPr wrap="square">
            <a:spAutoFit/>
          </a:bodyPr>
          <a:lstStyle/>
          <a:p>
            <a:pPr algn="r">
              <a:lnSpc>
                <a:spcPct val="115000"/>
              </a:lnSpc>
              <a:spcAft>
                <a:spcPts val="1800"/>
              </a:spcAft>
            </a:pPr>
            <a:r>
              <a:rPr lang="en-GB" b="1">
                <a:solidFill>
                  <a:srgbClr val="3A7A7A"/>
                </a:solidFill>
              </a:rPr>
              <a:t>1. Benefit</a:t>
            </a:r>
          </a:p>
        </p:txBody>
      </p:sp>
      <p:sp>
        <p:nvSpPr>
          <p:cNvPr id="9" name="TextBox 8">
            <a:extLst>
              <a:ext uri="{FF2B5EF4-FFF2-40B4-BE49-F238E27FC236}">
                <a16:creationId xmlns:a16="http://schemas.microsoft.com/office/drawing/2014/main" id="{B5DAF944-C257-F5AC-9237-B56606006BD5}"/>
              </a:ext>
            </a:extLst>
          </p:cNvPr>
          <p:cNvSpPr txBox="1"/>
          <p:nvPr/>
        </p:nvSpPr>
        <p:spPr>
          <a:xfrm>
            <a:off x="3394522" y="2077398"/>
            <a:ext cx="2311101" cy="713722"/>
          </a:xfrm>
          <a:prstGeom prst="rect">
            <a:avLst/>
          </a:prstGeom>
          <a:noFill/>
        </p:spPr>
        <p:txBody>
          <a:bodyPr wrap="square">
            <a:spAutoFit/>
          </a:bodyPr>
          <a:lstStyle/>
          <a:p>
            <a:pPr algn="r">
              <a:lnSpc>
                <a:spcPct val="115000"/>
              </a:lnSpc>
              <a:spcAft>
                <a:spcPts val="1800"/>
              </a:spcAft>
            </a:pPr>
            <a:r>
              <a:rPr lang="en-GB" b="1">
                <a:solidFill>
                  <a:srgbClr val="3A7A7A"/>
                </a:solidFill>
              </a:rPr>
              <a:t>2. Least restrictive option</a:t>
            </a:r>
          </a:p>
        </p:txBody>
      </p:sp>
      <p:sp>
        <p:nvSpPr>
          <p:cNvPr id="10" name="TextBox 9">
            <a:extLst>
              <a:ext uri="{FF2B5EF4-FFF2-40B4-BE49-F238E27FC236}">
                <a16:creationId xmlns:a16="http://schemas.microsoft.com/office/drawing/2014/main" id="{4D293AEC-64BB-64CC-36D6-F672CB138B49}"/>
              </a:ext>
            </a:extLst>
          </p:cNvPr>
          <p:cNvSpPr txBox="1"/>
          <p:nvPr/>
        </p:nvSpPr>
        <p:spPr>
          <a:xfrm>
            <a:off x="2967695" y="3020438"/>
            <a:ext cx="2816243" cy="713722"/>
          </a:xfrm>
          <a:prstGeom prst="rect">
            <a:avLst/>
          </a:prstGeom>
          <a:noFill/>
        </p:spPr>
        <p:txBody>
          <a:bodyPr wrap="square">
            <a:spAutoFit/>
          </a:bodyPr>
          <a:lstStyle/>
          <a:p>
            <a:pPr algn="r">
              <a:lnSpc>
                <a:spcPct val="115000"/>
              </a:lnSpc>
              <a:spcAft>
                <a:spcPts val="1800"/>
              </a:spcAft>
            </a:pPr>
            <a:r>
              <a:rPr lang="en-GB" b="1">
                <a:solidFill>
                  <a:srgbClr val="3A7A7A"/>
                </a:solidFill>
              </a:rPr>
              <a:t>3. Take account of the wishes of the adult</a:t>
            </a:r>
          </a:p>
        </p:txBody>
      </p:sp>
      <p:sp>
        <p:nvSpPr>
          <p:cNvPr id="11" name="TextBox 10">
            <a:extLst>
              <a:ext uri="{FF2B5EF4-FFF2-40B4-BE49-F238E27FC236}">
                <a16:creationId xmlns:a16="http://schemas.microsoft.com/office/drawing/2014/main" id="{92C0E1C3-58F5-C72A-B86A-2E0F39400592}"/>
              </a:ext>
            </a:extLst>
          </p:cNvPr>
          <p:cNvSpPr txBox="1"/>
          <p:nvPr/>
        </p:nvSpPr>
        <p:spPr>
          <a:xfrm>
            <a:off x="2941591" y="4253197"/>
            <a:ext cx="2816242" cy="713722"/>
          </a:xfrm>
          <a:prstGeom prst="rect">
            <a:avLst/>
          </a:prstGeom>
          <a:noFill/>
        </p:spPr>
        <p:txBody>
          <a:bodyPr wrap="square">
            <a:spAutoFit/>
          </a:bodyPr>
          <a:lstStyle/>
          <a:p>
            <a:pPr algn="r">
              <a:lnSpc>
                <a:spcPct val="115000"/>
              </a:lnSpc>
              <a:spcAft>
                <a:spcPts val="1800"/>
              </a:spcAft>
            </a:pPr>
            <a:r>
              <a:rPr lang="en-GB" b="1">
                <a:solidFill>
                  <a:srgbClr val="3A7A7A"/>
                </a:solidFill>
              </a:rPr>
              <a:t>4. Consultation with relevant others</a:t>
            </a:r>
          </a:p>
        </p:txBody>
      </p:sp>
      <p:sp>
        <p:nvSpPr>
          <p:cNvPr id="12" name="TextBox 11">
            <a:extLst>
              <a:ext uri="{FF2B5EF4-FFF2-40B4-BE49-F238E27FC236}">
                <a16:creationId xmlns:a16="http://schemas.microsoft.com/office/drawing/2014/main" id="{3F905943-A296-1DC2-2583-9360B3DB4B56}"/>
              </a:ext>
            </a:extLst>
          </p:cNvPr>
          <p:cNvSpPr txBox="1"/>
          <p:nvPr/>
        </p:nvSpPr>
        <p:spPr>
          <a:xfrm>
            <a:off x="3987353" y="5714096"/>
            <a:ext cx="1718270" cy="713722"/>
          </a:xfrm>
          <a:prstGeom prst="rect">
            <a:avLst/>
          </a:prstGeom>
          <a:noFill/>
        </p:spPr>
        <p:txBody>
          <a:bodyPr wrap="square">
            <a:spAutoFit/>
          </a:bodyPr>
          <a:lstStyle/>
          <a:p>
            <a:pPr algn="r">
              <a:lnSpc>
                <a:spcPct val="115000"/>
              </a:lnSpc>
              <a:spcAft>
                <a:spcPts val="1800"/>
              </a:spcAft>
            </a:pPr>
            <a:r>
              <a:rPr lang="en-GB" b="1">
                <a:solidFill>
                  <a:srgbClr val="3A7A7A"/>
                </a:solidFill>
              </a:rPr>
              <a:t>5. Encouraging the adult</a:t>
            </a:r>
          </a:p>
        </p:txBody>
      </p:sp>
    </p:spTree>
    <p:extLst>
      <p:ext uri="{BB962C8B-B14F-4D97-AF65-F5344CB8AC3E}">
        <p14:creationId xmlns:p14="http://schemas.microsoft.com/office/powerpoint/2010/main" val="2413760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A54555215</value>
    </field>
    <field name="Objective-Title">
      <value order="0">EXCOMMS -  HIS - Adults with Incapacity - Hospital Discharge Planning Info Pack v4 - November 2025</value>
    </field>
    <field name="Objective-Description">
      <value order="0"/>
    </field>
    <field name="Objective-CreationStamp">
      <value order="0">2025-11-06T12:08:04Z</value>
    </field>
    <field name="Objective-IsApproved">
      <value order="0">false</value>
    </field>
    <field name="Objective-IsPublished">
      <value order="0">false</value>
    </field>
    <field name="Objective-DatePublished">
      <value order="0"/>
    </field>
    <field name="Objective-ModificationStamp">
      <value order="0">2025-11-06T12:28:57Z</value>
    </field>
    <field name="Objective-Owner">
      <value order="0">Pell-Walpole, Louise L (U443816)</value>
    </field>
    <field name="Objective-Path">
      <value order="0">Objective Global Folder:SG File Plan:Health, nutrition and care:Health:Mental health:Advice and policy: Mental health Part 2 (2014-):Delivery Unit: Delayed Discharge: Adults with Incapacity: 2024-2029</value>
    </field>
    <field name="Objective-Parent">
      <value order="0">Delivery Unit: Delayed Discharge: Adults with Incapacity: 2024-2029</value>
    </field>
    <field name="Objective-State">
      <value order="0">Being Drafted</value>
    </field>
    <field name="Objective-VersionId">
      <value order="0">vA82617128</value>
    </field>
    <field name="Objective-Version">
      <value order="0">0.2</value>
    </field>
    <field name="Objective-VersionNumber">
      <value order="0">2</value>
    </field>
    <field name="Objective-VersionComment">
      <value order="0"/>
    </field>
    <field name="Objective-FileNumber">
      <value order="0">POL/44527</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field name="Objective-Shared By">
        <value order="0"/>
      </field>
      <field name="Objective-Access Conditions">
        <value order="0"/>
      </field>
      <field name="Objective-Access Status">
        <value order="0"/>
      </field>
      <field name="Objective-Date Open From">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41</TotalTime>
  <Words>8715</Words>
  <PresentationFormat>Widescreen</PresentationFormat>
  <Paragraphs>526</Paragraphs>
  <Slides>37</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-apple-system</vt:lpstr>
      <vt:lpstr>Aptos</vt:lpstr>
      <vt:lpstr>Aptos Display</vt: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2024-12-17T15:48:50Z</dcterms:created>
  <dcterms:modified xsi:type="dcterms:W3CDTF">2025-11-11T10:47:56Z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A54555215</vt:lpwstr>
  </property>
  <property fmtid="{D5CDD505-2E9C-101B-9397-08002B2CF9AE}" pid="4" name="Objective-Title">
    <vt:lpwstr>EXCOMMS -  HIS - Adults with Incapacity - Hospital Discharge Planning Info Pack v4 - November 2025</vt:lpwstr>
  </property>
  <property fmtid="{D5CDD505-2E9C-101B-9397-08002B2CF9AE}" pid="5" name="Objective-Description">
    <vt:lpwstr/>
  </property>
  <property fmtid="{D5CDD505-2E9C-101B-9397-08002B2CF9AE}" pid="6" name="Objective-CreationStamp">
    <vt:filetime>2025-11-06T12:08:04Z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2025-11-06T12:28:57Z</vt:filetime>
  </property>
  <property fmtid="{D5CDD505-2E9C-101B-9397-08002B2CF9AE}" pid="11" name="Objective-Owner">
    <vt:lpwstr>Pell-Walpole, Louise L (U443816)</vt:lpwstr>
  </property>
  <property fmtid="{D5CDD505-2E9C-101B-9397-08002B2CF9AE}" pid="12" name="Objective-Path">
    <vt:lpwstr>Objective Global Folder:SG File Plan:Health, nutrition and care:Health:Mental health:Advice and policy: Mental health Part 2 (2014-):Delivery Unit: Delayed Discharge: Adults with Incapacity: 2024-2029</vt:lpwstr>
  </property>
  <property fmtid="{D5CDD505-2E9C-101B-9397-08002B2CF9AE}" pid="13" name="Objective-Parent">
    <vt:lpwstr>Delivery Unit: Delayed Discharge: Adults with Incapacity: 2024-2029</vt:lpwstr>
  </property>
  <property fmtid="{D5CDD505-2E9C-101B-9397-08002B2CF9AE}" pid="14" name="Objective-State">
    <vt:lpwstr>Being Drafted</vt:lpwstr>
  </property>
  <property fmtid="{D5CDD505-2E9C-101B-9397-08002B2CF9AE}" pid="15" name="Objective-VersionId">
    <vt:lpwstr>vA82617128</vt:lpwstr>
  </property>
  <property fmtid="{D5CDD505-2E9C-101B-9397-08002B2CF9AE}" pid="16" name="Objective-Version">
    <vt:lpwstr>0.2</vt:lpwstr>
  </property>
  <property fmtid="{D5CDD505-2E9C-101B-9397-08002B2CF9AE}" pid="17" name="Objective-VersionNumber">
    <vt:r8>2</vt:r8>
  </property>
  <property fmtid="{D5CDD505-2E9C-101B-9397-08002B2CF9AE}" pid="18" name="Objective-VersionComment">
    <vt:lpwstr/>
  </property>
  <property fmtid="{D5CDD505-2E9C-101B-9397-08002B2CF9AE}" pid="19" name="Objective-FileNumber">
    <vt:lpwstr>POL/44527</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Required Redaction">
    <vt:lpwstr/>
  </property>
  <property fmtid="{D5CDD505-2E9C-101B-9397-08002B2CF9AE}" pid="28" name="Objective-Shared By">
    <vt:lpwstr/>
  </property>
  <property fmtid="{D5CDD505-2E9C-101B-9397-08002B2CF9AE}" pid="29" name="Objective-Access Conditions">
    <vt:lpwstr/>
  </property>
  <property fmtid="{D5CDD505-2E9C-101B-9397-08002B2CF9AE}" pid="30" name="Objective-Access Status">
    <vt:lpwstr/>
  </property>
  <property fmtid="{D5CDD505-2E9C-101B-9397-08002B2CF9AE}" pid="31" name="Objective-Date Open From">
    <vt:lpwstr/>
  </property>
</Properties>
</file>