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14"/>
  </p:notesMasterIdLst>
  <p:sldIdLst>
    <p:sldId id="293" r:id="rId6"/>
    <p:sldId id="303" r:id="rId7"/>
    <p:sldId id="300" r:id="rId8"/>
    <p:sldId id="304" r:id="rId9"/>
    <p:sldId id="309" r:id="rId10"/>
    <p:sldId id="312" r:id="rId11"/>
    <p:sldId id="310" r:id="rId12"/>
    <p:sldId id="301" r:id="rId13"/>
  </p:sldIdLst>
  <p:sldSz cx="6858000" cy="51435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685"/>
    <a:srgbClr val="EDEDED"/>
    <a:srgbClr val="A2D5F4"/>
    <a:srgbClr val="00A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8966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214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7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0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3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1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1"/>
          <a:stretch/>
        </p:blipFill>
        <p:spPr>
          <a:xfrm>
            <a:off x="-1" y="-11691"/>
            <a:ext cx="6878783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r="4646"/>
          <a:stretch/>
        </p:blipFill>
        <p:spPr>
          <a:xfrm>
            <a:off x="10758" y="0"/>
            <a:ext cx="685262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205818" y="4767263"/>
            <a:ext cx="406482" cy="273844"/>
          </a:xfrm>
        </p:spPr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8300" y="315630"/>
            <a:ext cx="61214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29063" y="1266825"/>
            <a:ext cx="2560637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60004" y="1266825"/>
            <a:ext cx="3412856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4" y="864000"/>
            <a:ext cx="6120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2"/>
            <a:ext cx="6858000" cy="8624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165476" y="4767263"/>
            <a:ext cx="446824" cy="273844"/>
          </a:xfrm>
        </p:spPr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8300" y="303213"/>
            <a:ext cx="6366600" cy="3341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29063" y="1266825"/>
            <a:ext cx="2560637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68300" y="1266825"/>
            <a:ext cx="3412856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6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00" y="1113751"/>
            <a:ext cx="63585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67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004685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rgbClr val="004685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685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00468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113751"/>
            <a:ext cx="63585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004685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rgbClr val="004685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685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00468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2" userDrawn="1">
          <p15:clr>
            <a:srgbClr val="F26B43"/>
          </p15:clr>
        </p15:guide>
        <p15:guide id="2" pos="4088" userDrawn="1">
          <p15:clr>
            <a:srgbClr val="F26B43"/>
          </p15:clr>
        </p15:guide>
        <p15:guide id="3" orient="horz" pos="191" userDrawn="1">
          <p15:clr>
            <a:srgbClr val="F26B43"/>
          </p15:clr>
        </p15:guide>
        <p15:guide id="4" orient="horz" pos="2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77505" y="1645898"/>
            <a:ext cx="6452157" cy="8853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Mental Health and Substance Use</a:t>
            </a:r>
            <a:endParaRPr lang="en-GB" sz="3600" dirty="0"/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368299" y="2156350"/>
            <a:ext cx="3011894" cy="455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350" dirty="0"/>
              <a:t>Personas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9" y="438752"/>
            <a:ext cx="2032441" cy="612000"/>
          </a:xfrm>
          <a:prstGeom prst="rect">
            <a:avLst/>
          </a:prstGeom>
        </p:spPr>
      </p:pic>
      <p:sp>
        <p:nvSpPr>
          <p:cNvPr id="13" name="Text Placeholder 9"/>
          <p:cNvSpPr txBox="1">
            <a:spLocks/>
          </p:cNvSpPr>
          <p:nvPr/>
        </p:nvSpPr>
        <p:spPr>
          <a:xfrm>
            <a:off x="277505" y="4400384"/>
            <a:ext cx="2348463" cy="307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Supporting better quality health and social care for everyone in Scotland</a:t>
            </a: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629" y="4306020"/>
            <a:ext cx="60086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3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174CCB-2729-964F-8644-DF6B3E622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054384"/>
              </p:ext>
            </p:extLst>
          </p:nvPr>
        </p:nvGraphicFramePr>
        <p:xfrm>
          <a:off x="328529" y="1206751"/>
          <a:ext cx="6200942" cy="3023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400">
                  <a:extLst>
                    <a:ext uri="{9D8B030D-6E8A-4147-A177-3AD203B41FA5}">
                      <a16:colId xmlns:a16="http://schemas.microsoft.com/office/drawing/2014/main" val="3819425357"/>
                    </a:ext>
                  </a:extLst>
                </a:gridCol>
                <a:gridCol w="4981542">
                  <a:extLst>
                    <a:ext uri="{9D8B030D-6E8A-4147-A177-3AD203B41FA5}">
                      <a16:colId xmlns:a16="http://schemas.microsoft.com/office/drawing/2014/main" val="2856723844"/>
                    </a:ext>
                  </a:extLst>
                </a:gridCol>
              </a:tblGrid>
              <a:tr h="278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Time</a:t>
                      </a:r>
                      <a:endParaRPr lang="en-GB" sz="16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Item</a:t>
                      </a:r>
                      <a:endParaRPr lang="en-GB" sz="1600" dirty="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969816"/>
                  </a:ext>
                </a:extLst>
              </a:tr>
              <a:tr h="377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13:30</a:t>
                      </a:r>
                    </a:p>
                  </a:txBody>
                  <a:tcPr marL="43378" marR="433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Welcomes and Introductions 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59898"/>
                  </a:ext>
                </a:extLst>
              </a:tr>
              <a:tr h="377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13:35</a:t>
                      </a:r>
                    </a:p>
                  </a:txBody>
                  <a:tcPr marL="43378" marR="433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Overview of the programme and updates</a:t>
                      </a: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977857"/>
                  </a:ext>
                </a:extLst>
              </a:tr>
              <a:tr h="597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13:40</a:t>
                      </a:r>
                    </a:p>
                  </a:txBody>
                  <a:tcPr marL="43378" marR="433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 Review</a:t>
                      </a: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04291"/>
                  </a:ext>
                </a:extLst>
              </a:tr>
              <a:tr h="753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13:55</a:t>
                      </a:r>
                    </a:p>
                  </a:txBody>
                  <a:tcPr marL="43378" marR="433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 needs and challenges for engagement</a:t>
                      </a: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442268"/>
                  </a:ext>
                </a:extLst>
              </a:tr>
              <a:tr h="394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14:10</a:t>
                      </a:r>
                    </a:p>
                  </a:txBody>
                  <a:tcPr marL="43378" marR="433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Response to needs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839419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14:20</a:t>
                      </a:r>
                    </a:p>
                  </a:txBody>
                  <a:tcPr marL="43378" marR="433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Next steps and close</a:t>
                      </a: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775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65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8300" y="298938"/>
            <a:ext cx="6366600" cy="334196"/>
          </a:xfrm>
        </p:spPr>
        <p:txBody>
          <a:bodyPr/>
          <a:lstStyle/>
          <a:p>
            <a:r>
              <a:rPr lang="en-GB" dirty="0"/>
              <a:t>Overview of the programme and updates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68299" y="1266825"/>
            <a:ext cx="604052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9471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Personas Review</a:t>
            </a:r>
          </a:p>
        </p:txBody>
      </p:sp>
      <p:pic>
        <p:nvPicPr>
          <p:cNvPr id="5" name="Content Placeholder 4" descr="A group of blue and white lines with text&#10;&#10;Description automatically generated">
            <a:extLst>
              <a:ext uri="{FF2B5EF4-FFF2-40B4-BE49-F238E27FC236}">
                <a16:creationId xmlns:a16="http://schemas.microsoft.com/office/drawing/2014/main" id="{65B876CF-1C67-469F-74D9-5842DFF8ECE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56675" y="857573"/>
            <a:ext cx="6200272" cy="4285927"/>
          </a:xfrm>
        </p:spPr>
      </p:pic>
    </p:spTree>
    <p:extLst>
      <p:ext uri="{BB962C8B-B14F-4D97-AF65-F5344CB8AC3E}">
        <p14:creationId xmlns:p14="http://schemas.microsoft.com/office/powerpoint/2010/main" val="13073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needs and challenges for engagement 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373020F-E503-3997-605B-B69606A59B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8300" y="1449387"/>
            <a:ext cx="6040521" cy="33909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What are the needs of each person presented?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What are the challenges might the person face when interacting with services?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2402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Response to needs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373020F-E503-3997-605B-B69606A59B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8739" y="1250282"/>
            <a:ext cx="604052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What does ‘good’ look like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Considerations / requirements when designing services for the person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What could be opportunities to improve the service for the person</a:t>
            </a:r>
          </a:p>
        </p:txBody>
      </p:sp>
    </p:spTree>
    <p:extLst>
      <p:ext uri="{BB962C8B-B14F-4D97-AF65-F5344CB8AC3E}">
        <p14:creationId xmlns:p14="http://schemas.microsoft.com/office/powerpoint/2010/main" val="402801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pic>
        <p:nvPicPr>
          <p:cNvPr id="6" name="Picture 2" descr="Next Steps | NHS Talent Academy">
            <a:extLst>
              <a:ext uri="{FF2B5EF4-FFF2-40B4-BE49-F238E27FC236}">
                <a16:creationId xmlns:a16="http://schemas.microsoft.com/office/drawing/2014/main" id="{D929EC4D-A1E4-4980-304A-8CC0443D4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42" y="1467463"/>
            <a:ext cx="2944116" cy="29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4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in touch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68300" y="1267200"/>
            <a:ext cx="4755881" cy="25431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Twitter: </a:t>
            </a:r>
            <a:r>
              <a:rPr lang="en-GB" dirty="0"/>
              <a:t>@</a:t>
            </a:r>
            <a:r>
              <a:rPr lang="en-GB" dirty="0" err="1"/>
              <a:t>online_his</a:t>
            </a:r>
            <a:endParaRPr lang="en-GB" dirty="0"/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Email: </a:t>
            </a:r>
            <a:r>
              <a:rPr lang="en-GB" dirty="0" err="1"/>
              <a:t>comments.his@nhs.scot</a:t>
            </a:r>
            <a:endParaRPr lang="en-GB" dirty="0"/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Web: </a:t>
            </a:r>
            <a:r>
              <a:rPr lang="en-GB" dirty="0"/>
              <a:t>healthcareimprovementscotland.org</a:t>
            </a:r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Blog: </a:t>
            </a:r>
            <a:r>
              <a:rPr lang="en-GB" dirty="0"/>
              <a:t>blog.healthcareimprovementscotland.org</a:t>
            </a: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277200" y="4518000"/>
            <a:ext cx="4314163" cy="307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2"/>
                </a:solidFill>
              </a:rPr>
              <a:t>Supporting better quality health and social care for everyone in Scotland</a:t>
            </a:r>
            <a:endParaRPr lang="en-GB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735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0fc823-f927-4b13-b746-572312a1c935">
      <Value>23</Value>
    </TaxCatchAll>
    <b0997d7f6f2b4bc7890c40ab47985429 xmlns="c90fc823-f927-4b13-b746-572312a1c93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2fbf1ff5-de18-469c-b676-07c9d4f1dcac</TermId>
        </TermInfo>
      </Terms>
    </b0997d7f6f2b4bc7890c40ab47985429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e Document" ma:contentTypeID="0x0101009B9C30850FF64BE98BE1A18B621E9B38003B8DD66EA2A6EA4EA63CA2150F833E3B" ma:contentTypeVersion="5" ma:contentTypeDescription="Base Document" ma:contentTypeScope="" ma:versionID="9dadf323e77ca7c0ca63a5107764fc89">
  <xsd:schema xmlns:xsd="http://www.w3.org/2001/XMLSchema" xmlns:xs="http://www.w3.org/2001/XMLSchema" xmlns:p="http://schemas.microsoft.com/office/2006/metadata/properties" xmlns:ns1="c90fc823-f927-4b13-b746-572312a1c935" xmlns:ns3="54fb642d-8df1-4a40-b81f-b7c7f28e2e7f" targetNamespace="http://schemas.microsoft.com/office/2006/metadata/properties" ma:root="true" ma:fieldsID="dcfd87a868d966f591bab925489a6202" ns1:_="" ns3:_="">
    <xsd:import namespace="c90fc823-f927-4b13-b746-572312a1c935"/>
    <xsd:import namespace="54fb642d-8df1-4a40-b81f-b7c7f28e2e7f"/>
    <xsd:element name="properties">
      <xsd:complexType>
        <xsd:sequence>
          <xsd:element name="documentManagement">
            <xsd:complexType>
              <xsd:all>
                <xsd:element ref="ns1:b0997d7f6f2b4bc7890c40ab47985429" minOccurs="0"/>
                <xsd:element ref="ns1:TaxCatchAll" minOccurs="0"/>
                <xsd:element ref="ns1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fc823-f927-4b13-b746-572312a1c935" elementFormDefault="qualified">
    <xsd:import namespace="http://schemas.microsoft.com/office/2006/documentManagement/types"/>
    <xsd:import namespace="http://schemas.microsoft.com/office/infopath/2007/PartnerControls"/>
    <xsd:element name="b0997d7f6f2b4bc7890c40ab47985429" ma:index="8" nillable="true" ma:taxonomy="true" ma:internalName="b0997d7f6f2b4bc7890c40ab47985429" ma:taxonomyFieldName="Departments" ma:displayName="Departments" ma:fieldId="{b0997d7f-6f2b-4bc7-890c-40ab47985429}" ma:sspId="12ec0724-cfef-4554-94cf-02961d342542" ma:termSetId="184a1858-4a21-4b18-a878-30e190b764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f5b355e-5b78-4275-9d55-722e430928fb}" ma:internalName="TaxCatchAll" ma:showField="CatchAllData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f5b355e-5b78-4275-9d55-722e430928fb}" ma:internalName="TaxCatchAllLabel" ma:readOnly="true" ma:showField="CatchAllDataLabel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642d-8df1-4a40-b81f-b7c7f28e2e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7FCB93-7797-4234-8677-9CD568EECFE0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4fb642d-8df1-4a40-b81f-b7c7f28e2e7f"/>
    <ds:schemaRef ds:uri="c90fc823-f927-4b13-b746-572312a1c93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C88E74B-019F-47F8-AB37-00D0963E28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fc823-f927-4b13-b746-572312a1c935"/>
    <ds:schemaRef ds:uri="54fb642d-8df1-4a40-b81f-b7c7f28e2e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2165</TotalTime>
  <Words>163</Words>
  <Application>Microsoft Office PowerPoint</Application>
  <PresentationFormat>Custom</PresentationFormat>
  <Paragraphs>41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1_Office Theme</vt:lpstr>
      <vt:lpstr>2_Office Theme</vt:lpstr>
      <vt:lpstr>PowerPoint Presentation</vt:lpstr>
      <vt:lpstr>Agenda</vt:lpstr>
      <vt:lpstr>Overview of the programme and updates</vt:lpstr>
      <vt:lpstr>Personas Review</vt:lpstr>
      <vt:lpstr>Understanding needs and challenges for engagement </vt:lpstr>
      <vt:lpstr>Response to needs</vt:lpstr>
      <vt:lpstr>Next steps</vt:lpstr>
      <vt:lpstr>Keep in touch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Nicola Smith</cp:lastModifiedBy>
  <cp:revision>134</cp:revision>
  <cp:lastPrinted>2017-09-06T13:57:19Z</cp:lastPrinted>
  <dcterms:created xsi:type="dcterms:W3CDTF">2017-08-22T14:27:19Z</dcterms:created>
  <dcterms:modified xsi:type="dcterms:W3CDTF">2024-07-15T09:02:39Z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0x0101009B9C30850FF64BE98BE1A18B621E9B38003B8DD66EA2A6EA4EA63CA2150F833E3B</vt:lpwstr>
  </property>
  <property fmtid="{D5CDD505-2E9C-101B-9397-08002B2CF9AE}" pid="3" name="Departments">
    <vt:lpwstr>23;#Communications|2fbf1ff5-de18-469c-b676-07c9d4f1dcac</vt:lpwstr>
  </property>
</Properties>
</file>